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bookmarkIdSeed="2">
  <p:sldMasterIdLst>
    <p:sldMasterId id="2147483648" r:id="rId4"/>
  </p:sldMasterIdLst>
  <p:notesMasterIdLst>
    <p:notesMasterId r:id="rId34"/>
  </p:notesMasterIdLst>
  <p:handoutMasterIdLst>
    <p:handoutMasterId r:id="rId35"/>
  </p:handoutMasterIdLst>
  <p:sldIdLst>
    <p:sldId id="391" r:id="rId5"/>
    <p:sldId id="305" r:id="rId6"/>
    <p:sldId id="392" r:id="rId7"/>
    <p:sldId id="395" r:id="rId8"/>
    <p:sldId id="308" r:id="rId9"/>
    <p:sldId id="322" r:id="rId10"/>
    <p:sldId id="307" r:id="rId11"/>
    <p:sldId id="329" r:id="rId12"/>
    <p:sldId id="328" r:id="rId13"/>
    <p:sldId id="325" r:id="rId14"/>
    <p:sldId id="326" r:id="rId15"/>
    <p:sldId id="327" r:id="rId16"/>
    <p:sldId id="323" r:id="rId17"/>
    <p:sldId id="332" r:id="rId18"/>
    <p:sldId id="384" r:id="rId19"/>
    <p:sldId id="383" r:id="rId20"/>
    <p:sldId id="342" r:id="rId21"/>
    <p:sldId id="334" r:id="rId22"/>
    <p:sldId id="385" r:id="rId23"/>
    <p:sldId id="386" r:id="rId24"/>
    <p:sldId id="387" r:id="rId25"/>
    <p:sldId id="388" r:id="rId26"/>
    <p:sldId id="393" r:id="rId27"/>
    <p:sldId id="390" r:id="rId28"/>
    <p:sldId id="359" r:id="rId29"/>
    <p:sldId id="369" r:id="rId30"/>
    <p:sldId id="367" r:id="rId31"/>
    <p:sldId id="394" r:id="rId32"/>
    <p:sldId id="364"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hacoclarks2" initials="v" lastIdx="1" clrIdx="0"/>
  <p:cmAuthor id="1" name="Rosenthal, Joel" initials="RJ" lastIdx="26" clrIdx="1"/>
  <p:cmAuthor id="2" name="Clark, Sean C." initials="SCC" lastIdx="8" clrIdx="2"/>
  <p:cmAuthor id="3" name="Flatley, Elizabeth D." initials="EDF" lastIdx="6" clrIdx="3"/>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51" autoAdjust="0"/>
    <p:restoredTop sz="79574" autoAdjust="0"/>
  </p:normalViewPr>
  <p:slideViewPr>
    <p:cSldViewPr snapToGrid="0" snapToObjects="1">
      <p:cViewPr>
        <p:scale>
          <a:sx n="66" d="100"/>
          <a:sy n="66" d="100"/>
        </p:scale>
        <p:origin x="-72" y="48"/>
      </p:cViewPr>
      <p:guideLst>
        <p:guide orient="horz" pos="215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4602"/>
    </p:cViewPr>
  </p:sorterViewPr>
  <p:notesViewPr>
    <p:cSldViewPr snapToGrid="0" snapToObjects="1">
      <p:cViewPr varScale="1">
        <p:scale>
          <a:sx n="57" d="100"/>
          <a:sy n="57" d="100"/>
        </p:scale>
        <p:origin x="-17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06B2A686-F78B-479A-8397-087EB38BF8DE}" type="datetimeFigureOut">
              <a:rPr lang="en-US"/>
              <a:pPr>
                <a:defRPr/>
              </a:pPr>
              <a:t>1/27/2017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AA27D27-D37E-4764-8B3B-CD902285955D}" type="slidenum">
              <a:rPr lang="en-US"/>
              <a:pPr>
                <a:defRPr/>
              </a:pPr>
              <a:t>‹#›</a:t>
            </a:fld>
            <a:endParaRPr lang="en-US"/>
          </a:p>
        </p:txBody>
      </p:sp>
    </p:spTree>
    <p:extLst>
      <p:ext uri="{BB962C8B-B14F-4D97-AF65-F5344CB8AC3E}">
        <p14:creationId xmlns:p14="http://schemas.microsoft.com/office/powerpoint/2010/main" val="6272304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36AD990-4610-4D46-9993-4934036F784B}" type="datetimeFigureOut">
              <a:rPr lang="en-US"/>
              <a:pPr>
                <a:defRPr/>
              </a:pPr>
              <a:t>1/27/2017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1FCCE17-528A-478A-B52C-C45032D1CF54}" type="slidenum">
              <a:rPr lang="en-US"/>
              <a:pPr>
                <a:defRPr/>
              </a:pPr>
              <a:t>‹#›</a:t>
            </a:fld>
            <a:endParaRPr lang="en-US"/>
          </a:p>
        </p:txBody>
      </p:sp>
    </p:spTree>
    <p:extLst>
      <p:ext uri="{BB962C8B-B14F-4D97-AF65-F5344CB8AC3E}">
        <p14:creationId xmlns:p14="http://schemas.microsoft.com/office/powerpoint/2010/main" val="2207566128"/>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vba.va.gov/bln/vre/def.htm"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eaLnBrk="1" fontAlgn="auto" hangingPunct="1">
              <a:spcBef>
                <a:spcPts val="0"/>
              </a:spcBef>
              <a:spcAft>
                <a:spcPts val="0"/>
              </a:spcAft>
              <a:defRPr/>
            </a:pPr>
            <a:endParaRPr lang="en-US" sz="1200"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0</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Veterans</a:t>
            </a:r>
            <a:r>
              <a:rPr lang="en-US" baseline="0" dirty="0" smtClean="0"/>
              <a:t> can apply for benefits in a few different ways: </a:t>
            </a:r>
          </a:p>
          <a:p>
            <a:endParaRPr lang="en-US" baseline="0" dirty="0" smtClean="0"/>
          </a:p>
          <a:p>
            <a:pPr>
              <a:buFontTx/>
              <a:buChar char="-"/>
            </a:pPr>
            <a:r>
              <a:rPr lang="en-US" baseline="0" dirty="0" smtClean="0"/>
              <a:t>Online, using the </a:t>
            </a:r>
            <a:r>
              <a:rPr lang="en-US" baseline="0" dirty="0" err="1" smtClean="0"/>
              <a:t>eBenefits</a:t>
            </a:r>
            <a:r>
              <a:rPr lang="en-US" baseline="0" dirty="0" smtClean="0"/>
              <a:t> application</a:t>
            </a:r>
          </a:p>
          <a:p>
            <a:pPr>
              <a:buFontTx/>
              <a:buChar char="-"/>
            </a:pPr>
            <a:r>
              <a:rPr lang="en-US" baseline="0" dirty="0" smtClean="0"/>
              <a:t> By phone using the number above (a representative will complete the form using information provided by the Veteran, and then send the Veteran the completed form to review, sign and submit)</a:t>
            </a:r>
          </a:p>
          <a:p>
            <a:pPr>
              <a:buFontTx/>
              <a:buChar char="-"/>
            </a:pPr>
            <a:r>
              <a:rPr lang="en-US" baseline="0" dirty="0" smtClean="0"/>
              <a:t> In person, at the nearest Regional Office or VA medical facility</a:t>
            </a:r>
          </a:p>
          <a:p>
            <a:pPr>
              <a:buFontTx/>
              <a:buNone/>
            </a:pPr>
            <a:endParaRPr lang="en-US" baseline="0" dirty="0"/>
          </a:p>
          <a:p>
            <a:pPr>
              <a:buFontTx/>
              <a:buNone/>
            </a:pPr>
            <a:r>
              <a:rPr lang="en-US" baseline="0" dirty="0" smtClean="0"/>
              <a:t>However one chooses to apply for benefits, working with an accredited </a:t>
            </a:r>
            <a:r>
              <a:rPr lang="en-US" baseline="0" dirty="0" err="1" smtClean="0"/>
              <a:t>VSO</a:t>
            </a:r>
            <a:r>
              <a:rPr lang="en-US" baseline="0" dirty="0" smtClean="0"/>
              <a:t> representative, attorney, or claims agent is advisable.  They have undergone significant training and tend to have significant experience with the application process.  VA’s Office of General Counsel maintains a list of accredited representatives on its website, above.  </a:t>
            </a:r>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lIns="89730" tIns="44865" rIns="89730" bIns="44865" numCol="1" anchor="t" anchorCtr="0" compatLnSpc="1">
            <a:prstTxWarp prst="textNoShape">
              <a:avLst/>
            </a:prstTxWarp>
          </a:bodyPr>
          <a:lstStyle/>
          <a:p>
            <a:pPr defTabSz="893763" eaLnBrk="1" hangingPunct="1"/>
            <a:r>
              <a:rPr lang="en-US" dirty="0" smtClean="0"/>
              <a:t>Holistic</a:t>
            </a:r>
            <a:r>
              <a:rPr lang="en-US" baseline="0" dirty="0" smtClean="0"/>
              <a:t> approach to Veteran in that addressing virtually every aspect of their lives in the spirit of trying to create the opportunity for healing, recovery, meaning and positive health in their lives.</a:t>
            </a:r>
            <a:endParaRPr lang="en-US" dirty="0" smtClean="0"/>
          </a:p>
        </p:txBody>
      </p:sp>
      <p:sp>
        <p:nvSpPr>
          <p:cNvPr id="4" name="Slide Number Placeholder 3"/>
          <p:cNvSpPr>
            <a:spLocks noGrp="1"/>
          </p:cNvSpPr>
          <p:nvPr>
            <p:ph type="sldNum" sz="quarter" idx="5"/>
          </p:nvPr>
        </p:nvSpPr>
        <p:spPr/>
        <p:txBody>
          <a:bodyPr lIns="89730" tIns="44865" rIns="89730" bIns="44865"/>
          <a:lstStyle/>
          <a:p>
            <a:pPr>
              <a:defRPr/>
            </a:pPr>
            <a:fld id="{CFD597C3-290B-480F-A06B-18CB9071519F}"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Locator service to find the care nearest the Veteran</a:t>
            </a:r>
          </a:p>
          <a:p>
            <a:endParaRPr lang="en-US" dirty="0" smtClean="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lIns="89730" tIns="44865" rIns="89730" bIns="44865" numCol="1" anchor="t" anchorCtr="0" compatLnSpc="1">
            <a:prstTxWarp prst="textNoShape">
              <a:avLst/>
            </a:prstTxWarp>
          </a:bodyPr>
          <a:lstStyle/>
          <a:p>
            <a:pPr defTabSz="893763" eaLnBrk="1" hangingPunct="1">
              <a:spcBef>
                <a:spcPct val="0"/>
              </a:spcBef>
            </a:pPr>
            <a:r>
              <a:rPr lang="en-US" dirty="0" smtClean="0"/>
              <a:t>Many areas where Veterans are prominent</a:t>
            </a:r>
            <a:r>
              <a:rPr lang="en-US" baseline="0" dirty="0" smtClean="0"/>
              <a:t> in rural areas – again, dedication to finding and caring for those Veterans in ways that will work for them; rural teams; mobile services; teleconferencing; fee basis – still provision for but moving away from with other solutions</a:t>
            </a:r>
            <a:endParaRPr lang="en-US" dirty="0" smtClean="0"/>
          </a:p>
          <a:p>
            <a:pPr defTabSz="893763" eaLnBrk="1" hangingPunct="1"/>
            <a:endParaRPr lang="en-US" dirty="0" smtClean="0"/>
          </a:p>
        </p:txBody>
      </p:sp>
      <p:sp>
        <p:nvSpPr>
          <p:cNvPr id="4" name="Slide Number Placeholder 3"/>
          <p:cNvSpPr>
            <a:spLocks noGrp="1"/>
          </p:cNvSpPr>
          <p:nvPr>
            <p:ph type="sldNum" sz="quarter" idx="5"/>
          </p:nvPr>
        </p:nvSpPr>
        <p:spPr/>
        <p:txBody>
          <a:bodyPr lIns="89730" tIns="44865" rIns="89730" bIns="44865"/>
          <a:lstStyle/>
          <a:p>
            <a:pPr>
              <a:defRPr/>
            </a:pPr>
            <a:fld id="{4E25B97D-E569-4C49-84BD-96514A4204C2}" type="slidenum">
              <a:rPr lang="en-US" smtClean="0"/>
              <a:pPr>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lIns="89730" tIns="44865" rIns="89730" bIns="44865" numCol="1" anchor="t" anchorCtr="0" compatLnSpc="1">
            <a:prstTxWarp prst="textNoShape">
              <a:avLst/>
            </a:prstTxWarp>
          </a:bodyPr>
          <a:lstStyle/>
          <a:p>
            <a:r>
              <a:rPr lang="en-US" dirty="0" smtClean="0">
                <a:latin typeface="Arial" pitchFamily="34" charset="0"/>
                <a:ea typeface="ＭＳ Ｐゴシック"/>
                <a:cs typeface="ＭＳ Ｐゴシック"/>
              </a:rPr>
              <a:t>Patient-Centered</a:t>
            </a:r>
            <a:r>
              <a:rPr lang="en-US" baseline="0" dirty="0" smtClean="0">
                <a:latin typeface="Arial" pitchFamily="34" charset="0"/>
                <a:ea typeface="ＭＳ Ｐゴシック"/>
                <a:cs typeface="ＭＳ Ｐゴシック"/>
              </a:rPr>
              <a:t> – Veteran (and family as appropriate and available) engaged at each step in defining treatment emphasis – Veteran-centric</a:t>
            </a:r>
          </a:p>
          <a:p>
            <a:endParaRPr lang="en-US" baseline="0" dirty="0" smtClean="0">
              <a:latin typeface="Arial" pitchFamily="34" charset="0"/>
              <a:ea typeface="ＭＳ Ｐゴシック"/>
              <a:cs typeface="ＭＳ Ｐゴシック"/>
            </a:endParaRPr>
          </a:p>
          <a:p>
            <a:r>
              <a:rPr lang="en-US" baseline="0" dirty="0" smtClean="0">
                <a:latin typeface="Arial" pitchFamily="34" charset="0"/>
                <a:ea typeface="ＭＳ Ｐゴシック"/>
                <a:cs typeface="ＭＳ Ｐゴシック"/>
              </a:rPr>
              <a:t>VA a long-time leader in the utilization of interdisciplinary teams (and training across virtually all professional disciplines)</a:t>
            </a:r>
          </a:p>
          <a:p>
            <a:endParaRPr lang="en-US" baseline="0" dirty="0" smtClean="0">
              <a:latin typeface="Arial" pitchFamily="34" charset="0"/>
              <a:ea typeface="ＭＳ Ｐゴシック"/>
              <a:cs typeface="ＭＳ Ｐゴシック"/>
            </a:endParaRPr>
          </a:p>
          <a:p>
            <a:r>
              <a:rPr lang="en-US" baseline="0" dirty="0" smtClean="0">
                <a:latin typeface="Arial" pitchFamily="34" charset="0"/>
                <a:ea typeface="ＭＳ Ｐゴシック"/>
                <a:cs typeface="ＭＳ Ｐゴシック"/>
              </a:rPr>
              <a:t>Continuous improvement – systems in place to measure quality quantitatively and qualitatively to inform planning and systems change</a:t>
            </a:r>
          </a:p>
          <a:p>
            <a:endParaRPr lang="en-US" baseline="0" dirty="0" smtClean="0">
              <a:latin typeface="Arial" pitchFamily="34" charset="0"/>
              <a:ea typeface="ＭＳ Ｐゴシック"/>
              <a:cs typeface="ＭＳ Ｐゴシック"/>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baseline="0" dirty="0" smtClean="0"/>
              <a:t>Data driven, evidence-based care is considered essential in the eyes of treatment courts – there continues to be debate and questioning as to VA’s dedication to evidence-based treatment, such as addition treatment – reality is that VA does emphasize those treatments that are evidence-based, including in mental health and addictions</a:t>
            </a:r>
          </a:p>
          <a:p>
            <a:pPr marL="0" marR="0" indent="0" algn="l" defTabSz="457200" rtl="0" eaLnBrk="1" fontAlgn="base" latinLnBrk="0" hangingPunct="1">
              <a:lnSpc>
                <a:spcPct val="100000"/>
              </a:lnSpc>
              <a:spcBef>
                <a:spcPct val="30000"/>
              </a:spcBef>
              <a:spcAft>
                <a:spcPct val="0"/>
              </a:spcAft>
              <a:buClrTx/>
              <a:buSzTx/>
              <a:buFontTx/>
              <a:buNone/>
              <a:tabLst/>
              <a:defRPr/>
            </a:pPr>
            <a:r>
              <a:rPr lang="en-US" b="1" baseline="0" dirty="0" smtClean="0"/>
              <a:t>	</a:t>
            </a:r>
            <a:r>
              <a:rPr lang="en-US" b="0" baseline="0" dirty="0" smtClean="0"/>
              <a:t>Mental Health: Cognitive-Behavioral Therapy for Depression, Cognitive Processing Therapy and 	Prolonged Exposure for Trauma</a:t>
            </a:r>
          </a:p>
          <a:p>
            <a:pPr marL="0" marR="0" indent="0" algn="l" defTabSz="457200" rtl="0" eaLnBrk="1" fontAlgn="base" latinLnBrk="0" hangingPunct="1">
              <a:lnSpc>
                <a:spcPct val="100000"/>
              </a:lnSpc>
              <a:spcBef>
                <a:spcPct val="30000"/>
              </a:spcBef>
              <a:spcAft>
                <a:spcPct val="0"/>
              </a:spcAft>
              <a:buClrTx/>
              <a:buSzTx/>
              <a:buFontTx/>
              <a:buNone/>
              <a:tabLst/>
              <a:defRPr/>
            </a:pPr>
            <a:r>
              <a:rPr lang="en-US" b="0" baseline="0" dirty="0" smtClean="0"/>
              <a:t>	Addiction: Motivational Interviewing, Cognitive Behavior Therapy for Relapse Prevention, Community 	Reinforcement Approach</a:t>
            </a:r>
          </a:p>
          <a:p>
            <a:pPr marL="0" marR="0" indent="0" algn="l" defTabSz="457200" rtl="0" eaLnBrk="1" fontAlgn="base" latinLnBrk="0" hangingPunct="1">
              <a:lnSpc>
                <a:spcPct val="100000"/>
              </a:lnSpc>
              <a:spcBef>
                <a:spcPct val="30000"/>
              </a:spcBef>
              <a:spcAft>
                <a:spcPct val="0"/>
              </a:spcAft>
              <a:buClrTx/>
              <a:buSzTx/>
              <a:buFontTx/>
              <a:buNone/>
              <a:tabLst/>
              <a:defRPr/>
            </a:pPr>
            <a:endParaRPr lang="en-US" b="1" baseline="0" dirty="0" smtClean="0"/>
          </a:p>
          <a:p>
            <a:pPr marL="0" marR="0" indent="0" algn="l" defTabSz="457200" rtl="0" eaLnBrk="1" fontAlgn="base" latinLnBrk="0" hangingPunct="1">
              <a:lnSpc>
                <a:spcPct val="100000"/>
              </a:lnSpc>
              <a:spcBef>
                <a:spcPct val="30000"/>
              </a:spcBef>
              <a:spcAft>
                <a:spcPct val="0"/>
              </a:spcAft>
              <a:buClrTx/>
              <a:buSzTx/>
              <a:buFontTx/>
              <a:buNone/>
              <a:tabLst/>
              <a:defRPr/>
            </a:pPr>
            <a:r>
              <a:rPr lang="en-US" b="0" baseline="0" dirty="0" smtClean="0"/>
              <a:t>Value to the Veteran (and their families) for the Veteran to have care available to them – to address those issues arising from their time in duty and to provide this benefit back to those who served</a:t>
            </a:r>
          </a:p>
          <a:p>
            <a:pPr marL="0" marR="0" indent="0" algn="l" defTabSz="457200" rtl="0" eaLnBrk="1" fontAlgn="base" latinLnBrk="0" hangingPunct="1">
              <a:lnSpc>
                <a:spcPct val="100000"/>
              </a:lnSpc>
              <a:spcBef>
                <a:spcPct val="30000"/>
              </a:spcBef>
              <a:spcAft>
                <a:spcPct val="0"/>
              </a:spcAft>
              <a:buClrTx/>
              <a:buSzTx/>
              <a:buFontTx/>
              <a:buNone/>
              <a:tabLst/>
              <a:defRPr/>
            </a:pPr>
            <a:r>
              <a:rPr lang="en-US" b="0" baseline="0" dirty="0" smtClean="0"/>
              <a:t>RAND study – across 294 measures of disease quality and medical treatment, outperformed all other sectors of American health care (Asch, 2004)</a:t>
            </a:r>
          </a:p>
          <a:p>
            <a:pPr marL="0" marR="0" indent="0" algn="l" defTabSz="457200" rtl="0" eaLnBrk="1" fontAlgn="base" latinLnBrk="0" hangingPunct="1">
              <a:lnSpc>
                <a:spcPct val="100000"/>
              </a:lnSpc>
              <a:spcBef>
                <a:spcPct val="30000"/>
              </a:spcBef>
              <a:spcAft>
                <a:spcPct val="0"/>
              </a:spcAft>
              <a:buClrTx/>
              <a:buSzTx/>
              <a:buFontTx/>
              <a:buNone/>
              <a:tabLst/>
              <a:defRPr/>
            </a:pPr>
            <a:r>
              <a:rPr lang="en-US" b="0" baseline="0" dirty="0" smtClean="0"/>
              <a:t>Veterans rate VA health care as high or higher than others rate their health care (</a:t>
            </a:r>
            <a:r>
              <a:rPr lang="en-US" b="0" baseline="0" dirty="0" err="1" smtClean="0"/>
              <a:t>Kussman</a:t>
            </a:r>
            <a:r>
              <a:rPr lang="en-US" b="0" baseline="0" dirty="0" smtClean="0"/>
              <a:t>, 2007; National Quality Health Care Center, 2006)</a:t>
            </a:r>
          </a:p>
          <a:p>
            <a:pPr marL="0" marR="0" indent="0" algn="l" defTabSz="457200" rtl="0" eaLnBrk="1" fontAlgn="base" latinLnBrk="0" hangingPunct="1">
              <a:lnSpc>
                <a:spcPct val="100000"/>
              </a:lnSpc>
              <a:spcBef>
                <a:spcPct val="30000"/>
              </a:spcBef>
              <a:spcAft>
                <a:spcPct val="0"/>
              </a:spcAft>
              <a:buClrTx/>
              <a:buSzTx/>
              <a:buFontTx/>
              <a:buNone/>
              <a:tabLst/>
              <a:defRPr/>
            </a:pPr>
            <a:r>
              <a:rPr lang="en-US" b="0" baseline="0" dirty="0" smtClean="0"/>
              <a:t>Utilized – of Veterans using MH care, 41% using mental health care of VA only (Rosenheck, 2004)</a:t>
            </a:r>
          </a:p>
          <a:p>
            <a:pPr marL="0" marR="0" indent="0" algn="l" defTabSz="457200" rtl="0" eaLnBrk="1" fontAlgn="base" latinLnBrk="0" hangingPunct="1">
              <a:lnSpc>
                <a:spcPct val="100000"/>
              </a:lnSpc>
              <a:spcBef>
                <a:spcPct val="30000"/>
              </a:spcBef>
              <a:spcAft>
                <a:spcPct val="0"/>
              </a:spcAft>
              <a:buClrTx/>
              <a:buSzTx/>
              <a:buFontTx/>
              <a:buNone/>
              <a:tabLst/>
              <a:defRPr/>
            </a:pPr>
            <a:r>
              <a:rPr lang="en-US" b="0" baseline="0" dirty="0" smtClean="0"/>
              <a:t>48% of those discharged since 9/11 have used VA services (VHA Office of Public Health and Environmental Hazards, 2009)</a:t>
            </a:r>
            <a:endParaRPr lang="en-US" b="0" dirty="0" smtClean="0"/>
          </a:p>
          <a:p>
            <a:endParaRPr lang="en-US" dirty="0" smtClean="0">
              <a:latin typeface="Arial" pitchFamily="34" charset="0"/>
              <a:ea typeface="ＭＳ Ｐゴシック"/>
              <a:cs typeface="ＭＳ Ｐゴシック"/>
            </a:endParaRPr>
          </a:p>
          <a:p>
            <a:r>
              <a:rPr lang="en-US" dirty="0" smtClean="0">
                <a:latin typeface="Arial" pitchFamily="34" charset="0"/>
                <a:ea typeface="ＭＳ Ｐゴシック"/>
                <a:cs typeface="ＭＳ Ｐゴシック"/>
              </a:rPr>
              <a:t>Prevention/Population</a:t>
            </a:r>
            <a:r>
              <a:rPr lang="en-US" baseline="0" dirty="0" smtClean="0">
                <a:latin typeface="Arial" pitchFamily="34" charset="0"/>
                <a:ea typeface="ＭＳ Ｐゴシック"/>
                <a:cs typeface="ＭＳ Ｐゴシック"/>
              </a:rPr>
              <a:t> Health – strong emphasis on health education in understanding conditions and for overall preventive approach – towards end of a healthier Veteran population</a:t>
            </a:r>
            <a:endParaRPr lang="en-US" dirty="0" smtClean="0">
              <a:latin typeface="Arial" pitchFamily="34" charset="0"/>
              <a:ea typeface="ＭＳ Ｐゴシック"/>
              <a:cs typeface="ＭＳ Ｐゴシック"/>
            </a:endParaRPr>
          </a:p>
        </p:txBody>
      </p:sp>
      <p:sp>
        <p:nvSpPr>
          <p:cNvPr id="35844" name="Slide Number Placeholder 3"/>
          <p:cNvSpPr>
            <a:spLocks noGrp="1"/>
          </p:cNvSpPr>
          <p:nvPr>
            <p:ph type="sldNum" sz="quarter" idx="5"/>
          </p:nvPr>
        </p:nvSpPr>
        <p:spPr bwMode="auto">
          <a:ln>
            <a:miter lim="800000"/>
            <a:headEnd/>
            <a:tailEnd/>
          </a:ln>
        </p:spPr>
        <p:txBody>
          <a:bodyPr lIns="89730" tIns="44865" rIns="89730" bIns="44865"/>
          <a:lstStyle/>
          <a:p>
            <a:pPr defTabSz="899002">
              <a:defRPr/>
            </a:pPr>
            <a:fld id="{7BB9809E-AD68-4542-A360-6FA44F772D38}" type="slidenum">
              <a:rPr lang="en-US" smtClean="0">
                <a:latin typeface="Arial" pitchFamily="34" charset="0"/>
              </a:rPr>
              <a:pPr defTabSz="899002">
                <a:defRPr/>
              </a:pPr>
              <a:t>17</a:t>
            </a:fld>
            <a:endParaRPr lang="en-US" dirty="0"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18</a:t>
            </a:fld>
            <a:endParaRPr lang="en-US"/>
          </a:p>
        </p:txBody>
      </p:sp>
    </p:spTree>
    <p:extLst>
      <p:ext uri="{BB962C8B-B14F-4D97-AF65-F5344CB8AC3E}">
        <p14:creationId xmlns:p14="http://schemas.microsoft.com/office/powerpoint/2010/main" val="30026942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19</a:t>
            </a:fld>
            <a:endParaRPr lang="en-US"/>
          </a:p>
        </p:txBody>
      </p:sp>
    </p:spTree>
    <p:extLst>
      <p:ext uri="{BB962C8B-B14F-4D97-AF65-F5344CB8AC3E}">
        <p14:creationId xmlns:p14="http://schemas.microsoft.com/office/powerpoint/2010/main" val="7502720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20</a:t>
            </a:fld>
            <a:endParaRPr lang="en-US"/>
          </a:p>
        </p:txBody>
      </p:sp>
    </p:spTree>
    <p:extLst>
      <p:ext uri="{BB962C8B-B14F-4D97-AF65-F5344CB8AC3E}">
        <p14:creationId xmlns:p14="http://schemas.microsoft.com/office/powerpoint/2010/main" val="3762269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Integrity </a:t>
            </a:r>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Act with high moral principle. Adhere to the highest professional standards. Maintain the trust and confidence of all with whom I engage. </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Commitment </a:t>
            </a:r>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Work diligently to serve Veterans and other beneficiaries. Be driven by an earnest belief in VA’s mission. Fulfill my individual responsibilities and organizational responsibilities. </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Advocacy </a:t>
            </a:r>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Be truly Veteran-centric by identifying, fully considering, and appropriately advancing the interests of Veterans and other beneficiaries. </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Respect </a:t>
            </a:r>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Treat all those I serve and with whom I work with dignity and respect. Show respect to earn it. </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Excellence </a:t>
            </a:r>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Strive for the highest quality and continuous improvement. Be thoughtful and decisive in leadership, accountable for my actions, willing to admit mistakes, and rigorous in correcting them.</a:t>
            </a:r>
            <a:r>
              <a:rPr lang="en-US" sz="1200" b="0" i="0" u="none" strike="noStrike" kern="1200" baseline="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1</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E31F44"/>
              </a:buClr>
              <a:buFontTx/>
              <a:buNone/>
            </a:pPr>
            <a:endParaRPr lang="en-US" altLang="en-US" sz="100" b="1" dirty="0" smtClean="0">
              <a:latin typeface="Tahoma" pitchFamily="34" charset="0"/>
            </a:endParaRPr>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21</a:t>
            </a:fld>
            <a:endParaRPr lang="en-US"/>
          </a:p>
        </p:txBody>
      </p:sp>
    </p:spTree>
    <p:extLst>
      <p:ext uri="{BB962C8B-B14F-4D97-AF65-F5344CB8AC3E}">
        <p14:creationId xmlns:p14="http://schemas.microsoft.com/office/powerpoint/2010/main" val="238406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22</a:t>
            </a:fld>
            <a:endParaRPr lang="en-US"/>
          </a:p>
        </p:txBody>
      </p:sp>
    </p:spTree>
    <p:extLst>
      <p:ext uri="{BB962C8B-B14F-4D97-AF65-F5344CB8AC3E}">
        <p14:creationId xmlns:p14="http://schemas.microsoft.com/office/powerpoint/2010/main" val="17149123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Overview</a:t>
            </a:r>
            <a:r>
              <a:rPr lang="en-US" b="1" baseline="0" dirty="0" smtClean="0"/>
              <a:t> statements:</a:t>
            </a:r>
          </a:p>
          <a:p>
            <a:r>
              <a:rPr lang="en-US" b="0" baseline="0" dirty="0" smtClean="0"/>
              <a:t>Employment Prep and Placement – partnerships with non-profits/One Stops</a:t>
            </a:r>
          </a:p>
          <a:p>
            <a:endParaRPr lang="en-US" b="0" baseline="0" dirty="0" smtClean="0"/>
          </a:p>
          <a:p>
            <a:r>
              <a:rPr lang="en-US" b="0" baseline="0" dirty="0" smtClean="0"/>
              <a:t>Voc Rehab - </a:t>
            </a:r>
            <a:r>
              <a:rPr lang="en-US" sz="1200" b="0" kern="1200" baseline="0" dirty="0" smtClean="0">
                <a:solidFill>
                  <a:schemeClr val="tx1"/>
                </a:solidFill>
                <a:latin typeface="+mn-lt"/>
                <a:ea typeface="+mn-ea"/>
                <a:cs typeface="+mn-cs"/>
              </a:rPr>
              <a:t>help veterans with service-connected disabilities to</a:t>
            </a:r>
          </a:p>
          <a:p>
            <a:r>
              <a:rPr lang="en-US" sz="1200" b="0" kern="1200" baseline="0" dirty="0" smtClean="0">
                <a:solidFill>
                  <a:schemeClr val="tx1"/>
                </a:solidFill>
                <a:latin typeface="+mn-lt"/>
                <a:ea typeface="+mn-ea"/>
                <a:cs typeface="+mn-cs"/>
              </a:rPr>
              <a:t>prepare for, find, and keep suitable jobs. For veterans with service-connected</a:t>
            </a:r>
          </a:p>
          <a:p>
            <a:r>
              <a:rPr lang="en-US" sz="1200" b="0" kern="1200" baseline="0" dirty="0" smtClean="0">
                <a:solidFill>
                  <a:schemeClr val="tx1"/>
                </a:solidFill>
                <a:latin typeface="+mn-lt"/>
                <a:ea typeface="+mn-ea"/>
                <a:cs typeface="+mn-cs"/>
              </a:rPr>
              <a:t>disabilities so severe that they cannot immediately consider work, VR&amp;E offers services</a:t>
            </a:r>
          </a:p>
          <a:p>
            <a:r>
              <a:rPr lang="en-US" sz="1200" b="0" kern="1200" baseline="0" dirty="0" smtClean="0">
                <a:solidFill>
                  <a:schemeClr val="tx1"/>
                </a:solidFill>
                <a:latin typeface="+mn-lt"/>
                <a:ea typeface="+mn-ea"/>
                <a:cs typeface="+mn-cs"/>
              </a:rPr>
              <a:t>to improve their ability to live as independently as possible.</a:t>
            </a:r>
          </a:p>
          <a:p>
            <a:r>
              <a:rPr lang="en-US" sz="1200" b="0" kern="1200" baseline="0" dirty="0" smtClean="0">
                <a:solidFill>
                  <a:schemeClr val="tx1"/>
                </a:solidFill>
                <a:latin typeface="+mn-lt"/>
                <a:ea typeface="+mn-ea"/>
                <a:cs typeface="+mn-cs"/>
              </a:rPr>
              <a:t>b. To receive an evaluation for VR&amp;E services, a veteran must:</a:t>
            </a:r>
          </a:p>
          <a:p>
            <a:r>
              <a:rPr lang="en-US" sz="1200" b="0" kern="1200" baseline="0" dirty="0" smtClean="0">
                <a:solidFill>
                  <a:schemeClr val="tx1"/>
                </a:solidFill>
                <a:latin typeface="+mn-lt"/>
                <a:ea typeface="+mn-ea"/>
                <a:cs typeface="+mn-cs"/>
              </a:rPr>
              <a:t>(1) have received, or will receive, a discharge that is other that dishonorable</a:t>
            </a:r>
          </a:p>
          <a:p>
            <a:r>
              <a:rPr lang="en-US" sz="1200" b="0" kern="1200" baseline="0" dirty="0" smtClean="0">
                <a:solidFill>
                  <a:schemeClr val="tx1"/>
                </a:solidFill>
                <a:latin typeface="+mn-lt"/>
                <a:ea typeface="+mn-ea"/>
                <a:cs typeface="+mn-cs"/>
              </a:rPr>
              <a:t>(2) have a service-connected disability rating of at least 10 percent</a:t>
            </a:r>
          </a:p>
          <a:p>
            <a:r>
              <a:rPr lang="en-US" sz="1200" b="0" kern="1200" baseline="0" dirty="0" smtClean="0">
                <a:solidFill>
                  <a:schemeClr val="tx1"/>
                </a:solidFill>
                <a:latin typeface="+mn-lt"/>
                <a:ea typeface="+mn-ea"/>
                <a:cs typeface="+mn-cs"/>
              </a:rPr>
              <a:t>(3) submit a completed application for VR&amp;E services</a:t>
            </a:r>
          </a:p>
          <a:p>
            <a:r>
              <a:rPr lang="en-US" sz="1200" b="0" kern="1200" dirty="0" smtClean="0">
                <a:solidFill>
                  <a:schemeClr val="tx1"/>
                </a:solidFill>
                <a:latin typeface="+mn-lt"/>
                <a:ea typeface="+mn-ea"/>
                <a:cs typeface="+mn-cs"/>
              </a:rPr>
              <a:t>assists Veterans with </a:t>
            </a:r>
            <a:r>
              <a:rPr lang="en-US" sz="1200" b="0" u="none" kern="1200" dirty="0" smtClean="0">
                <a:solidFill>
                  <a:schemeClr val="tx1"/>
                </a:solidFill>
                <a:latin typeface="+mn-lt"/>
                <a:ea typeface="+mn-ea"/>
                <a:cs typeface="+mn-cs"/>
                <a:hlinkClick r:id="rId3"/>
              </a:rPr>
              <a:t>service-connected disabilities</a:t>
            </a:r>
            <a:r>
              <a:rPr lang="en-US" sz="1200" b="0" u="none"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to prepare for, find, and keep suitable jobs. Services that may be provided include: Comprehensive rehabilitation evaluation to determine abilities, skills, and interests for employment; employment services; assistance finding and keeping a job; and On the Job Training (OJT), apprenticeship, and non-paid work experiences.</a:t>
            </a:r>
            <a:endParaRPr lang="en-US" b="0" baseline="0" dirty="0" smtClean="0"/>
          </a:p>
          <a:p>
            <a:endParaRPr lang="en-US" b="0" baseline="0" dirty="0" smtClean="0"/>
          </a:p>
          <a:p>
            <a:r>
              <a:rPr lang="en-US" b="0" baseline="0" dirty="0" smtClean="0"/>
              <a:t>CWT – </a:t>
            </a:r>
            <a:r>
              <a:rPr lang="en-US" sz="1200" b="0" kern="1200" dirty="0" smtClean="0">
                <a:solidFill>
                  <a:schemeClr val="tx1"/>
                </a:solidFill>
                <a:latin typeface="+mn-lt"/>
                <a:ea typeface="+mn-ea"/>
                <a:cs typeface="+mn-cs"/>
              </a:rPr>
              <a:t>comprised of three unique programs which assist homeless Veterans in returning to competitive employment: Transitional Work, and Supported Employment (assist those with SMI to achieve competitive employment). </a:t>
            </a:r>
            <a:endParaRPr lang="en-US" b="0" baseline="0" dirty="0" smtClean="0"/>
          </a:p>
          <a:p>
            <a:endParaRPr lang="en-US" b="0" baseline="0" dirty="0" smtClean="0"/>
          </a:p>
          <a:p>
            <a:r>
              <a:rPr lang="en-US" b="0" baseline="0" dirty="0" smtClean="0"/>
              <a:t>HVCES - </a:t>
            </a:r>
            <a:r>
              <a:rPr lang="en-US" sz="1200" b="0" kern="1200" dirty="0" smtClean="0">
                <a:solidFill>
                  <a:schemeClr val="tx1"/>
                </a:solidFill>
                <a:latin typeface="+mn-lt"/>
                <a:ea typeface="+mn-ea"/>
                <a:cs typeface="+mn-cs"/>
              </a:rPr>
              <a:t>provides vocational assistance, job development and placement, and ongoing supports to improve employment outcomes among homeless Veterans and Veterans at-risk of homelessness. Formerly homeless Veterans who have been trained as Community Employment Specialists (CESs) provide these services. </a:t>
            </a:r>
            <a:endParaRPr lang="en-US" b="0" baseline="0" dirty="0" smtClean="0"/>
          </a:p>
          <a:p>
            <a:endParaRPr lang="en-US" b="0" baseline="0" dirty="0" smtClean="0"/>
          </a:p>
          <a:p>
            <a:r>
              <a:rPr lang="en-US" b="0" baseline="0" dirty="0" smtClean="0"/>
              <a:t>DOL Partnerships – Incarcerated Veterans Transition Program </a:t>
            </a:r>
            <a:endParaRPr lang="en-US" b="0"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All justice involved Veterans will have access to high quality care and to benefits.  Also of note that providing treatment as alternative (or alternately subsequent to incarceration); trying to prevent homelessness and create positive outcomes so Veterans will have more positive and meaningful lives, be more self-reliant and contributing members of society, and will not come back in contact with the criminal justice system once their oversight by that system ends.</a:t>
            </a:r>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Release – usual</a:t>
            </a:r>
            <a:r>
              <a:rPr lang="en-US" baseline="0" dirty="0" smtClean="0"/>
              <a:t> stringent standards of confidentiality and release of info; HIPAA; new medical records access so Veterans can access their records online</a:t>
            </a:r>
          </a:p>
          <a:p>
            <a:endParaRPr lang="en-US" baseline="0" dirty="0" smtClean="0"/>
          </a:p>
          <a:p>
            <a:r>
              <a:rPr lang="en-US" baseline="0" dirty="0" smtClean="0"/>
              <a:t>No custodial care – regulation that precludes provision of care and treatment to those incarcerated but allows for outreach to aid in reentry planning and access to care upon release; allows for treatment matching screening</a:t>
            </a:r>
          </a:p>
          <a:p>
            <a:endParaRPr lang="en-US" baseline="0" dirty="0" smtClean="0"/>
          </a:p>
          <a:p>
            <a:r>
              <a:rPr lang="en-US" baseline="0" dirty="0" smtClean="0"/>
              <a:t>Residential programs are not locked or do not take Veterans mandated to be there; can choose to leave at any time though obviously that may have implications from the justice system as can be court ordered to treatment and if leave treatment can be thought of as in violation; not forensic site so cannot take custody</a:t>
            </a:r>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smtClean="0"/>
              <a:t>Link allows </a:t>
            </a:r>
            <a:r>
              <a:rPr lang="en-US" dirty="0" smtClean="0"/>
              <a:t>Court</a:t>
            </a:r>
            <a:r>
              <a:rPr lang="en-US" baseline="0" dirty="0" smtClean="0"/>
              <a:t> staff, a Veteran, a family member, a VA staff member to identify the VJO Specialist for any catchment area.</a:t>
            </a:r>
            <a:endParaRPr lang="en-US" dirty="0" smtClean="0"/>
          </a:p>
          <a:p>
            <a:pPr eaLnBrk="1" hangingPunct="1">
              <a:spcBef>
                <a:spcPct val="0"/>
              </a:spcBef>
            </a:pPr>
            <a:endParaRPr lang="en-US" dirty="0" smtClean="0"/>
          </a:p>
        </p:txBody>
      </p:sp>
      <p:sp>
        <p:nvSpPr>
          <p:cNvPr id="3686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B04F3360-5B71-4283-AC05-47F034983958}" type="slidenum">
              <a:rPr lang="en-US" sz="1200">
                <a:latin typeface="+mn-lt"/>
                <a:cs typeface="+mn-cs"/>
              </a:rPr>
              <a:pPr algn="r">
                <a:defRPr/>
              </a:pPr>
              <a:t>28</a:t>
            </a:fld>
            <a:endParaRPr lang="en-US" sz="1200">
              <a:latin typeface="+mn-lt"/>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2</a:t>
            </a:fld>
            <a:endParaRPr lang="en-US"/>
          </a:p>
        </p:txBody>
      </p:sp>
    </p:spTree>
    <p:extLst>
      <p:ext uri="{BB962C8B-B14F-4D97-AF65-F5344CB8AC3E}">
        <p14:creationId xmlns:p14="http://schemas.microsoft.com/office/powerpoint/2010/main" val="176343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Photo:  NCA History Program</a:t>
            </a:r>
          </a:p>
          <a:p>
            <a:pPr eaLnBrk="1" hangingPunct="1">
              <a:spcBef>
                <a:spcPct val="0"/>
              </a:spcBef>
            </a:pPr>
            <a:endParaRPr lang="en-US" dirty="0" smtClean="0"/>
          </a:p>
          <a:p>
            <a:pPr eaLnBrk="1" hangingPunct="1">
              <a:spcBef>
                <a:spcPct val="0"/>
              </a:spcBef>
            </a:pPr>
            <a:r>
              <a:rPr lang="en-US" dirty="0" smtClean="0"/>
              <a:t>As</a:t>
            </a:r>
            <a:r>
              <a:rPr lang="en-US" baseline="0" dirty="0" smtClean="0"/>
              <a:t> the name implies, NCA operates a nationwide system of Veterans’ cemeteries, and provides other services to honor Veterans who choose to be buried elsewhere.  These may include a headstone or other marker recognizing the Veteran’s service, a burial flag, and a Presidential Memorial Certificate.  NCA also provides financial support to the large network of state-run Veterans’ cemeteries around the country.  </a:t>
            </a: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aseline="0" dirty="0" smtClean="0"/>
              <a:t>Because NCA’s function is so specific to memorial affairs, this is the component of VA that a court is least likely to interact with.  However, court team members and Veterans may not be aware of their eligibility for burial in a National cemetery or other burial benefits through NCA.  </a:t>
            </a:r>
          </a:p>
          <a:p>
            <a:pPr eaLnBrk="1" hangingPunct="1">
              <a:spcBef>
                <a:spcPct val="0"/>
              </a:spcBef>
            </a:pPr>
            <a:endParaRPr lang="en-US" baseline="0" dirty="0" smtClean="0"/>
          </a:p>
          <a:p>
            <a:pPr eaLnBrk="1" hangingPunct="1">
              <a:spcBef>
                <a:spcPct val="0"/>
              </a:spcBef>
            </a:pPr>
            <a:r>
              <a:rPr lang="en-US" baseline="0" dirty="0" smtClean="0"/>
              <a:t>Eligibility requirements for burial in a National cemetery are summarized here, but more complete information, including the documentation required to establish eligibility, is available on NCA’s website.  To request burial in a National cemetery, follow the steps above.  </a:t>
            </a: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third</a:t>
            </a:r>
            <a:r>
              <a:rPr lang="en-US" baseline="0" dirty="0" smtClean="0"/>
              <a:t> main component of VA is the Veterans Benefits Administration, or VBA.  Once they’re discharged from the military, Veterans are often eligible for a variety of financial, educational, and other valuable benefits.  VBA processes Veterans’ applications for those benefits, determines their eligibility, and disburses funds/provides those services to eligible Veterans.  </a:t>
            </a:r>
          </a:p>
          <a:p>
            <a:endParaRPr lang="en-US" baseline="0" dirty="0" smtClean="0"/>
          </a:p>
          <a:p>
            <a:r>
              <a:rPr lang="en-US" sz="1200" kern="1200" dirty="0" smtClean="0">
                <a:solidFill>
                  <a:schemeClr val="tx1"/>
                </a:solidFill>
                <a:latin typeface="+mn-lt"/>
                <a:ea typeface="+mn-ea"/>
                <a:cs typeface="+mn-cs"/>
              </a:rPr>
              <a:t>There are several common factors that can help determine a </a:t>
            </a:r>
            <a:r>
              <a:rPr lang="en-US" sz="1200" kern="1200" dirty="0" err="1" smtClean="0">
                <a:solidFill>
                  <a:schemeClr val="tx1"/>
                </a:solidFill>
                <a:latin typeface="+mn-lt"/>
                <a:ea typeface="+mn-ea"/>
                <a:cs typeface="+mn-cs"/>
              </a:rPr>
              <a:t>Servicemember</a:t>
            </a:r>
            <a:r>
              <a:rPr lang="en-US" sz="1200" kern="1200" dirty="0" smtClean="0">
                <a:solidFill>
                  <a:schemeClr val="tx1"/>
                </a:solidFill>
                <a:latin typeface="+mn-lt"/>
                <a:ea typeface="+mn-ea"/>
                <a:cs typeface="+mn-cs"/>
              </a:rPr>
              <a:t> or Veteran’s eligibility for specific benefits. The factors include:</a:t>
            </a:r>
          </a:p>
          <a:p>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 The length of a </a:t>
            </a:r>
            <a:r>
              <a:rPr lang="en-US" sz="1200" kern="1200" dirty="0" err="1" smtClean="0">
                <a:solidFill>
                  <a:schemeClr val="tx1"/>
                </a:solidFill>
                <a:latin typeface="+mn-lt"/>
                <a:ea typeface="+mn-ea"/>
                <a:cs typeface="+mn-cs"/>
              </a:rPr>
              <a:t>Servicemember</a:t>
            </a:r>
            <a:r>
              <a:rPr lang="en-US" sz="1200" kern="1200" dirty="0" smtClean="0">
                <a:solidFill>
                  <a:schemeClr val="tx1"/>
                </a:solidFill>
                <a:latin typeface="+mn-lt"/>
                <a:ea typeface="+mn-ea"/>
                <a:cs typeface="+mn-cs"/>
              </a:rPr>
              <a:t> or Veteran’s service  </a:t>
            </a:r>
          </a:p>
          <a:p>
            <a:pPr lvl="0"/>
            <a:r>
              <a:rPr lang="en-US" sz="1200" kern="1200" dirty="0" smtClean="0">
                <a:solidFill>
                  <a:schemeClr val="tx1"/>
                </a:solidFill>
                <a:latin typeface="+mn-lt"/>
                <a:ea typeface="+mn-ea"/>
                <a:cs typeface="+mn-cs"/>
              </a:rPr>
              <a:t>- Whether or not the military service occurred during a wartime or peacetime period</a:t>
            </a:r>
          </a:p>
          <a:p>
            <a:pPr lvl="0"/>
            <a:r>
              <a:rPr lang="en-US" sz="1200" kern="1200" dirty="0" smtClean="0">
                <a:solidFill>
                  <a:schemeClr val="tx1"/>
                </a:solidFill>
                <a:latin typeface="+mn-lt"/>
                <a:ea typeface="+mn-ea"/>
                <a:cs typeface="+mn-cs"/>
              </a:rPr>
              <a:t>- Income</a:t>
            </a:r>
          </a:p>
          <a:p>
            <a:pPr lvl="0"/>
            <a:r>
              <a:rPr lang="en-US" sz="1200" kern="1200" dirty="0" smtClean="0">
                <a:solidFill>
                  <a:schemeClr val="tx1"/>
                </a:solidFill>
                <a:latin typeface="+mn-lt"/>
                <a:ea typeface="+mn-ea"/>
                <a:cs typeface="+mn-cs"/>
              </a:rPr>
              <a:t>- Whether or not the Veteran has a service-connected disability</a:t>
            </a:r>
          </a:p>
          <a:p>
            <a:pPr lvl="0"/>
            <a:r>
              <a:rPr lang="en-US" sz="1200" kern="1200" dirty="0" smtClean="0">
                <a:solidFill>
                  <a:schemeClr val="tx1"/>
                </a:solidFill>
                <a:latin typeface="+mn-lt"/>
                <a:ea typeface="+mn-ea"/>
                <a:cs typeface="+mn-cs"/>
              </a:rPr>
              <a:t>- Age, and</a:t>
            </a:r>
          </a:p>
          <a:p>
            <a:pPr lvl="0"/>
            <a:r>
              <a:rPr lang="en-US" sz="1200" kern="1200" dirty="0" smtClean="0">
                <a:solidFill>
                  <a:schemeClr val="tx1"/>
                </a:solidFill>
                <a:latin typeface="+mn-lt"/>
                <a:ea typeface="+mn-ea"/>
                <a:cs typeface="+mn-cs"/>
              </a:rPr>
              <a:t>- Whether the Veteran received an other than dishonorable discharge from service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Not all of these factors may apply, but VA's website provides the specific eligibility criteria for each benefit.</a:t>
            </a:r>
            <a:endParaRPr lang="en-US" baseline="0" dirty="0" smtClean="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shows </a:t>
            </a:r>
            <a:r>
              <a:rPr lang="en-US" dirty="0" err="1" smtClean="0"/>
              <a:t>VBA’s</a:t>
            </a:r>
            <a:r>
              <a:rPr lang="en-US" dirty="0" smtClean="0"/>
              <a:t> national infrastructure:  the 57 Regional Offices where applications</a:t>
            </a:r>
            <a:r>
              <a:rPr lang="en-US" baseline="0" dirty="0" smtClean="0"/>
              <a:t> for benefits are processed.  If you don’t already know, make a note of where your closest Regional Office is.  </a:t>
            </a:r>
          </a:p>
          <a:p>
            <a:endParaRPr lang="en-US" baseline="0" dirty="0" smtClean="0"/>
          </a:p>
          <a:p>
            <a:r>
              <a:rPr lang="en-US" baseline="0" dirty="0" smtClean="0"/>
              <a:t>VA is in the process of realigning districts, but VA regional office locations will remain the same.</a:t>
            </a:r>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VA</a:t>
            </a:r>
            <a:r>
              <a:rPr lang="en-US" baseline="0" dirty="0" smtClean="0"/>
              <a:t> is committed to ending homelessness among Veterans, and every part of the system has a role to play.  VBA has a Homeless/Incarcerated Veterans Outreach Coordinator at each one of its Regional Offices, and their job has a number of different aspects, as you see here.  </a:t>
            </a:r>
          </a:p>
          <a:p>
            <a:endParaRPr lang="en-US" baseline="0" dirty="0" smtClean="0"/>
          </a:p>
          <a:p>
            <a:r>
              <a:rPr lang="en-US" baseline="0" dirty="0" smtClean="0"/>
              <a:t>The benefits available to Veterans through VBA can have a tremendously powerful impact on their financial stability, their chance to pursue higher education or training, and their ability to find and keep a good job.  These are all critical pieces of the puzzle when it comes to supporting a Veteran’s effort to stabilize and reshape his or her life.  Treatment for any mental health or other clinical issues, including substance use disorder, is another, of course, but these benefits can be the foundation of a better, healthier future for justice-involved Veterans.  Ensuring that Veterans have access to both can only improve their chances of long-term success.    </a:t>
            </a:r>
          </a:p>
          <a:p>
            <a:endParaRPr lang="en-US" baseline="0" dirty="0" smtClean="0"/>
          </a:p>
          <a:p>
            <a:r>
              <a:rPr lang="en-US" baseline="0" dirty="0" smtClean="0"/>
              <a:t>Although this may vary locally, the </a:t>
            </a:r>
            <a:r>
              <a:rPr lang="en-US" baseline="0" dirty="0" err="1" smtClean="0"/>
              <a:t>HVOC</a:t>
            </a:r>
            <a:r>
              <a:rPr lang="en-US" baseline="0" dirty="0" smtClean="0"/>
              <a:t> may be the point of contact between your court and VBA – at any rate, he or she may be the best person to reach out to first.  In some cases, Regional Office managers have come to observe a </a:t>
            </a:r>
            <a:r>
              <a:rPr lang="en-US" baseline="0" dirty="0" err="1" smtClean="0"/>
              <a:t>VTC</a:t>
            </a:r>
            <a:r>
              <a:rPr lang="en-US" baseline="0" dirty="0" smtClean="0"/>
              <a:t> in order to determine how to structure their involvement – whether that’s a Regional Office employee sitting alongside the VJO Specialist in court, the designation of an office </a:t>
            </a:r>
            <a:r>
              <a:rPr lang="en-US" baseline="0" dirty="0" err="1" smtClean="0"/>
              <a:t>POC</a:t>
            </a:r>
            <a:r>
              <a:rPr lang="en-US" baseline="0" dirty="0" smtClean="0"/>
              <a:t> reachable by phone, etc.  </a:t>
            </a:r>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take a brief look at the specific</a:t>
            </a:r>
            <a:r>
              <a:rPr lang="en-US" baseline="0" dirty="0" smtClean="0"/>
              <a:t> types of benefits available to Veterans through VBA.  </a:t>
            </a:r>
            <a:endParaRPr lang="en-US" dirty="0"/>
          </a:p>
        </p:txBody>
      </p:sp>
      <p:sp>
        <p:nvSpPr>
          <p:cNvPr id="4" name="Slide Number Placeholder 3"/>
          <p:cNvSpPr>
            <a:spLocks noGrp="1"/>
          </p:cNvSpPr>
          <p:nvPr>
            <p:ph type="sldNum" sz="quarter" idx="10"/>
          </p:nvPr>
        </p:nvSpPr>
        <p:spPr/>
        <p:txBody>
          <a:bodyPr/>
          <a:lstStyle/>
          <a:p>
            <a:pPr>
              <a:defRPr/>
            </a:pPr>
            <a:fld id="{41FCCE17-528A-478A-B52C-C45032D1CF54}"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0"/>
            <a:ext cx="9144000" cy="6858000"/>
            <a:chOff x="0" y="0"/>
            <a:chExt cx="9144000" cy="6858000"/>
          </a:xfrm>
        </p:grpSpPr>
        <p:pic>
          <p:nvPicPr>
            <p:cNvPr id="5" name="Picture 7" descr="Slide background with top dark blue-lighter blue block and larger block of circle-star pattern. Bottom right is the VA emblem and Excellence logo lock-up."/>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Rectangle 5"/>
            <p:cNvSpPr/>
            <p:nvPr userDrawn="1"/>
          </p:nvSpPr>
          <p:spPr>
            <a:xfrm>
              <a:off x="190500" y="6335713"/>
              <a:ext cx="1852613" cy="2921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 name="Title 1"/>
          <p:cNvSpPr>
            <a:spLocks noGrp="1"/>
          </p:cNvSpPr>
          <p:nvPr>
            <p:ph type="ctrTitle"/>
          </p:nvPr>
        </p:nvSpPr>
        <p:spPr>
          <a:xfrm>
            <a:off x="338880" y="1586843"/>
            <a:ext cx="7772400" cy="730127"/>
          </a:xfrm>
        </p:spPr>
        <p:txBody>
          <a:bodyPr>
            <a:normAutofit/>
          </a:bodyPr>
          <a:lstStyle>
            <a:lvl1pPr algn="l">
              <a:defRPr sz="2000" b="1">
                <a:latin typeface="Calibri"/>
                <a:cs typeface="Calibri"/>
              </a:defRPr>
            </a:lvl1pPr>
          </a:lstStyle>
          <a:p>
            <a:r>
              <a:rPr lang="en-US" smtClean="0"/>
              <a:t>Click to edit Master title style</a:t>
            </a:r>
            <a:endParaRPr lang="en-US" dirty="0"/>
          </a:p>
        </p:txBody>
      </p:sp>
      <p:sp>
        <p:nvSpPr>
          <p:cNvPr id="3" name="Subtitle 2"/>
          <p:cNvSpPr>
            <a:spLocks noGrp="1"/>
          </p:cNvSpPr>
          <p:nvPr>
            <p:ph type="subTitle" idx="1"/>
          </p:nvPr>
        </p:nvSpPr>
        <p:spPr>
          <a:xfrm>
            <a:off x="357696" y="2413135"/>
            <a:ext cx="7753584" cy="914813"/>
          </a:xfrm>
        </p:spPr>
        <p:txBody>
          <a:bodyPr>
            <a:noAutofit/>
          </a:bodyPr>
          <a:lstStyle>
            <a:lvl1pPr marL="0" indent="0" algn="l">
              <a:buNone/>
              <a:defRPr sz="1600">
                <a:solidFill>
                  <a:srgbClr val="FFFFFF"/>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58AE2E88-910B-45D3-ADD3-C75208C1F3E5}"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935650"/>
            <a:ext cx="8229600" cy="41905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34421CB6-5DF0-4EF3-BCEB-4FB5075693B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7593" y="4406900"/>
            <a:ext cx="7772400" cy="1362075"/>
          </a:xfrm>
        </p:spPr>
        <p:txBody>
          <a:bodyPr anchor="t">
            <a:normAutofit/>
          </a:bodyPr>
          <a:lstStyle>
            <a:lvl1pPr algn="l">
              <a:defRPr sz="32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53759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3322"/>
            <a:ext cx="4038600" cy="4202841"/>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23322"/>
            <a:ext cx="4038600" cy="4202841"/>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100AD8-7093-4F42-9BD4-B842DCD5B75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732377"/>
            <a:ext cx="4040188" cy="63976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372139"/>
            <a:ext cx="4040188" cy="3706052"/>
          </a:xfrm>
        </p:spPr>
        <p:txBody>
          <a:bodyPr>
            <a:normAutofit/>
          </a:bodyPr>
          <a:lstStyle>
            <a:lvl1pPr>
              <a:defRPr sz="1600"/>
            </a:lvl1pPr>
            <a:lvl2pPr>
              <a:defRPr sz="1600"/>
            </a:lvl2pPr>
            <a:lvl3pPr>
              <a:defRPr sz="16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732377"/>
            <a:ext cx="4041775" cy="63976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372139"/>
            <a:ext cx="4041775" cy="3706052"/>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5"/>
          <p:cNvSpPr>
            <a:spLocks noGrp="1"/>
          </p:cNvSpPr>
          <p:nvPr>
            <p:ph type="sldNum" sz="quarter" idx="10"/>
          </p:nvPr>
        </p:nvSpPr>
        <p:spPr/>
        <p:txBody>
          <a:bodyPr/>
          <a:lstStyle>
            <a:lvl1pPr>
              <a:defRPr/>
            </a:lvl1pPr>
          </a:lstStyle>
          <a:p>
            <a:pPr>
              <a:defRPr/>
            </a:pPr>
            <a:fld id="{124A258C-664D-4696-9E98-2F2C70FDB53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A44CBC0D-6D23-41E7-B2DB-A1E4946C226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p:txBody>
          <a:bodyPr/>
          <a:lstStyle>
            <a:lvl1pPr>
              <a:defRPr/>
            </a:lvl1pPr>
          </a:lstStyle>
          <a:p>
            <a:pPr>
              <a:defRPr/>
            </a:pPr>
            <a:fld id="{69CFB2D4-726B-450B-A723-37CDFAC5A9E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997295"/>
            <a:ext cx="5111750" cy="4128867"/>
          </a:xfrm>
        </p:spPr>
        <p:txBody>
          <a:bodyPr>
            <a:normAutofit/>
          </a:bodyPr>
          <a:lstStyle>
            <a:lvl1pPr>
              <a:defRPr sz="1800"/>
            </a:lvl1pPr>
            <a:lvl2pPr>
              <a:defRPr sz="18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997296"/>
            <a:ext cx="3008313" cy="4128866"/>
          </a:xfrm>
          <a:solidFill>
            <a:srgbClr val="FFFFFF"/>
          </a:solidFill>
          <a:ln>
            <a:solidFill>
              <a:srgbClr val="BFBFBF"/>
            </a:solidFill>
          </a:ln>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Slide Number Placeholder 5"/>
          <p:cNvSpPr>
            <a:spLocks noGrp="1"/>
          </p:cNvSpPr>
          <p:nvPr>
            <p:ph type="sldNum" sz="quarter" idx="10"/>
          </p:nvPr>
        </p:nvSpPr>
        <p:spPr/>
        <p:txBody>
          <a:bodyPr/>
          <a:lstStyle>
            <a:lvl1pPr>
              <a:defRPr/>
            </a:lvl1pPr>
          </a:lstStyle>
          <a:p>
            <a:pPr>
              <a:defRPr/>
            </a:pPr>
            <a:fld id="{5D878F90-9439-40F1-A6E4-A75B4B0B8FA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2391824"/>
            <a:ext cx="5486400" cy="272403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682602"/>
            <a:ext cx="5486400" cy="61356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Title 4"/>
          <p:cNvSpPr>
            <a:spLocks noGrp="1"/>
          </p:cNvSpPr>
          <p:nvPr>
            <p:ph type="title"/>
          </p:nvPr>
        </p:nvSpPr>
        <p:spPr/>
        <p:txBody>
          <a:bodyPr/>
          <a:lstStyle/>
          <a:p>
            <a:r>
              <a:rPr lang="en-US" smtClean="0"/>
              <a:t>Click to edit Master title style</a:t>
            </a:r>
            <a:endParaRPr lang="en-US"/>
          </a:p>
        </p:txBody>
      </p:sp>
      <p:sp>
        <p:nvSpPr>
          <p:cNvPr id="6" name="Slide Number Placeholder 5"/>
          <p:cNvSpPr>
            <a:spLocks noGrp="1"/>
          </p:cNvSpPr>
          <p:nvPr>
            <p:ph type="sldNum" sz="quarter" idx="10"/>
          </p:nvPr>
        </p:nvSpPr>
        <p:spPr/>
        <p:txBody>
          <a:bodyPr/>
          <a:lstStyle>
            <a:lvl1pPr>
              <a:defRPr/>
            </a:lvl1pPr>
          </a:lstStyle>
          <a:p>
            <a:pPr>
              <a:defRPr/>
            </a:pPr>
            <a:fld id="{50CA4479-7D10-48A7-AC3C-8F4044309711}"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3" descr="Slide background with light blue circle-star pattern block behind title. Bottom left reads &quot;Veterans Health Administration.&quot;&#10;"/>
          <p:cNvPicPr>
            <a:picLocks noChangeAspect="1"/>
          </p:cNvPicPr>
          <p:nvPr/>
        </p:nvPicPr>
        <p:blipFill>
          <a:blip r:embed="rId12"/>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2906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849438"/>
            <a:ext cx="8229600" cy="427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4"/>
          </p:nvPr>
        </p:nvSpPr>
        <p:spPr>
          <a:xfrm>
            <a:off x="8583613" y="6249988"/>
            <a:ext cx="490537" cy="365125"/>
          </a:xfrm>
          <a:prstGeom prst="rect">
            <a:avLst/>
          </a:prstGeom>
        </p:spPr>
        <p:txBody>
          <a:bodyPr vert="horz" lIns="91440" tIns="45720" rIns="91440" bIns="45720" rtlCol="0" anchor="ctr"/>
          <a:lstStyle>
            <a:lvl1pPr algn="r" fontAlgn="auto">
              <a:spcBef>
                <a:spcPts val="0"/>
              </a:spcBef>
              <a:spcAft>
                <a:spcPts val="0"/>
              </a:spcAft>
              <a:defRPr sz="1000" smtClean="0">
                <a:solidFill>
                  <a:schemeClr val="tx1">
                    <a:tint val="75000"/>
                  </a:schemeClr>
                </a:solidFill>
                <a:latin typeface="Georgia"/>
                <a:cs typeface="Georgia"/>
              </a:defRPr>
            </a:lvl1pPr>
          </a:lstStyle>
          <a:p>
            <a:pPr>
              <a:defRPr/>
            </a:pPr>
            <a:fld id="{82904427-CFBE-4B3E-B70F-AB2CCB1C6BB2}" type="slidenum">
              <a:rPr lang="en-US"/>
              <a:pPr>
                <a:defRPr/>
              </a:pPr>
              <a:t>‹#›</a:t>
            </a:fld>
            <a:endParaRPr lang="en-US" dirty="0"/>
          </a:p>
        </p:txBody>
      </p:sp>
      <p:sp>
        <p:nvSpPr>
          <p:cNvPr id="5" name="TextBox 4"/>
          <p:cNvSpPr txBox="1"/>
          <p:nvPr/>
        </p:nvSpPr>
        <p:spPr>
          <a:xfrm>
            <a:off x="457200" y="6284913"/>
            <a:ext cx="4311650" cy="276225"/>
          </a:xfrm>
          <a:prstGeom prst="rect">
            <a:avLst/>
          </a:prstGeom>
          <a:noFill/>
        </p:spPr>
        <p:txBody>
          <a:bodyPr>
            <a:spAutoFit/>
          </a:bodyPr>
          <a:lstStyle/>
          <a:p>
            <a:pPr fontAlgn="auto">
              <a:spcBef>
                <a:spcPts val="0"/>
              </a:spcBef>
              <a:spcAft>
                <a:spcPts val="0"/>
              </a:spcAft>
              <a:defRPr/>
            </a:pPr>
            <a:r>
              <a:rPr lang="en-US" sz="1200" spc="100" dirty="0">
                <a:solidFill>
                  <a:schemeClr val="bg1">
                    <a:lumMod val="65000"/>
                  </a:schemeClr>
                </a:solidFill>
                <a:latin typeface="+mn-lt"/>
              </a:rPr>
              <a:t>VETERANS HEALTH ADMINISTRATION</a:t>
            </a:r>
          </a:p>
        </p:txBody>
      </p:sp>
    </p:spTree>
  </p:cSld>
  <p:clrMap bg1="lt1" tx1="dk1" bg2="lt2" tx2="dk2" accent1="accent1" accent2="accent2" accent3="accent3" accent4="accent4" accent5="accent5" accent6="accent6" hlink="hlink" folHlink="folHlink"/>
  <p:sldLayoutIdLst>
    <p:sldLayoutId id="2147483669" r:id="rId1"/>
    <p:sldLayoutId id="2147483662" r:id="rId2"/>
    <p:sldLayoutId id="2147483670" r:id="rId3"/>
    <p:sldLayoutId id="2147483663" r:id="rId4"/>
    <p:sldLayoutId id="2147483664" r:id="rId5"/>
    <p:sldLayoutId id="2147483665" r:id="rId6"/>
    <p:sldLayoutId id="2147483671" r:id="rId7"/>
    <p:sldLayoutId id="2147483666" r:id="rId8"/>
    <p:sldLayoutId id="2147483667" r:id="rId9"/>
    <p:sldLayoutId id="2147483668" r:id="rId10"/>
  </p:sldLayoutIdLst>
  <p:hf hdr="0" ftr="0" dt="0"/>
  <p:txStyles>
    <p:titleStyle>
      <a:lvl1pPr algn="l" defTabSz="457200" rtl="0" fontAlgn="base">
        <a:spcBef>
          <a:spcPct val="0"/>
        </a:spcBef>
        <a:spcAft>
          <a:spcPct val="0"/>
        </a:spcAft>
        <a:defRPr sz="2400" kern="1200">
          <a:solidFill>
            <a:schemeClr val="bg1"/>
          </a:solidFill>
          <a:latin typeface="Georgia"/>
          <a:ea typeface="Georgia" pitchFamily="18" charset="0"/>
          <a:cs typeface="Georgia"/>
        </a:defRPr>
      </a:lvl1pPr>
      <a:lvl2pPr algn="l" defTabSz="457200" rtl="0" fontAlgn="base">
        <a:spcBef>
          <a:spcPct val="0"/>
        </a:spcBef>
        <a:spcAft>
          <a:spcPct val="0"/>
        </a:spcAft>
        <a:defRPr sz="2400">
          <a:solidFill>
            <a:schemeClr val="bg1"/>
          </a:solidFill>
          <a:latin typeface="Georgia" pitchFamily="18" charset="0"/>
          <a:ea typeface="Georgia" pitchFamily="18" charset="0"/>
          <a:cs typeface="Georgia" pitchFamily="18" charset="0"/>
        </a:defRPr>
      </a:lvl2pPr>
      <a:lvl3pPr algn="l" defTabSz="457200" rtl="0" fontAlgn="base">
        <a:spcBef>
          <a:spcPct val="0"/>
        </a:spcBef>
        <a:spcAft>
          <a:spcPct val="0"/>
        </a:spcAft>
        <a:defRPr sz="2400">
          <a:solidFill>
            <a:schemeClr val="bg1"/>
          </a:solidFill>
          <a:latin typeface="Georgia" pitchFamily="18" charset="0"/>
          <a:ea typeface="Georgia" pitchFamily="18" charset="0"/>
          <a:cs typeface="Georgia" pitchFamily="18" charset="0"/>
        </a:defRPr>
      </a:lvl3pPr>
      <a:lvl4pPr algn="l" defTabSz="457200" rtl="0" fontAlgn="base">
        <a:spcBef>
          <a:spcPct val="0"/>
        </a:spcBef>
        <a:spcAft>
          <a:spcPct val="0"/>
        </a:spcAft>
        <a:defRPr sz="2400">
          <a:solidFill>
            <a:schemeClr val="bg1"/>
          </a:solidFill>
          <a:latin typeface="Georgia" pitchFamily="18" charset="0"/>
          <a:ea typeface="Georgia" pitchFamily="18" charset="0"/>
          <a:cs typeface="Georgia" pitchFamily="18" charset="0"/>
        </a:defRPr>
      </a:lvl4pPr>
      <a:lvl5pPr algn="l" defTabSz="457200" rtl="0" fontAlgn="base">
        <a:spcBef>
          <a:spcPct val="0"/>
        </a:spcBef>
        <a:spcAft>
          <a:spcPct val="0"/>
        </a:spcAft>
        <a:defRPr sz="2400">
          <a:solidFill>
            <a:schemeClr val="bg1"/>
          </a:solidFill>
          <a:latin typeface="Georgia" pitchFamily="18" charset="0"/>
          <a:ea typeface="Georgia" pitchFamily="18" charset="0"/>
          <a:cs typeface="Georgia" pitchFamily="18" charset="0"/>
        </a:defRPr>
      </a:lvl5pPr>
      <a:lvl6pPr marL="457200" algn="l" defTabSz="457200" rtl="0" fontAlgn="base">
        <a:spcBef>
          <a:spcPct val="0"/>
        </a:spcBef>
        <a:spcAft>
          <a:spcPct val="0"/>
        </a:spcAft>
        <a:defRPr sz="2400">
          <a:solidFill>
            <a:schemeClr val="bg1"/>
          </a:solidFill>
          <a:latin typeface="Georgia" pitchFamily="18" charset="0"/>
          <a:ea typeface="Georgia" pitchFamily="18" charset="0"/>
          <a:cs typeface="Georgia" pitchFamily="18" charset="0"/>
        </a:defRPr>
      </a:lvl6pPr>
      <a:lvl7pPr marL="914400" algn="l" defTabSz="457200" rtl="0" fontAlgn="base">
        <a:spcBef>
          <a:spcPct val="0"/>
        </a:spcBef>
        <a:spcAft>
          <a:spcPct val="0"/>
        </a:spcAft>
        <a:defRPr sz="2400">
          <a:solidFill>
            <a:schemeClr val="bg1"/>
          </a:solidFill>
          <a:latin typeface="Georgia" pitchFamily="18" charset="0"/>
          <a:ea typeface="Georgia" pitchFamily="18" charset="0"/>
          <a:cs typeface="Georgia" pitchFamily="18" charset="0"/>
        </a:defRPr>
      </a:lvl7pPr>
      <a:lvl8pPr marL="1371600" algn="l" defTabSz="457200" rtl="0" fontAlgn="base">
        <a:spcBef>
          <a:spcPct val="0"/>
        </a:spcBef>
        <a:spcAft>
          <a:spcPct val="0"/>
        </a:spcAft>
        <a:defRPr sz="2400">
          <a:solidFill>
            <a:schemeClr val="bg1"/>
          </a:solidFill>
          <a:latin typeface="Georgia" pitchFamily="18" charset="0"/>
          <a:ea typeface="Georgia" pitchFamily="18" charset="0"/>
          <a:cs typeface="Georgia" pitchFamily="18" charset="0"/>
        </a:defRPr>
      </a:lvl8pPr>
      <a:lvl9pPr marL="1828800" algn="l" defTabSz="457200" rtl="0" fontAlgn="base">
        <a:spcBef>
          <a:spcPct val="0"/>
        </a:spcBef>
        <a:spcAft>
          <a:spcPct val="0"/>
        </a:spcAft>
        <a:defRPr sz="2400">
          <a:solidFill>
            <a:schemeClr val="bg1"/>
          </a:solidFill>
          <a:latin typeface="Georgia" pitchFamily="18" charset="0"/>
          <a:ea typeface="Georgia" pitchFamily="18" charset="0"/>
          <a:cs typeface="Georgia" pitchFamily="18" charset="0"/>
        </a:defRPr>
      </a:lvl9pPr>
    </p:titleStyle>
    <p:bodyStyle>
      <a:lvl1pPr marL="342900" indent="-342900" algn="l" defTabSz="457200" rtl="0" fontAlgn="base">
        <a:spcBef>
          <a:spcPct val="20000"/>
        </a:spcBef>
        <a:spcAft>
          <a:spcPct val="0"/>
        </a:spcAft>
        <a:buFont typeface="Arial" charset="0"/>
        <a:buChar char="•"/>
        <a:defRPr kern="1200">
          <a:solidFill>
            <a:schemeClr val="tx1"/>
          </a:solidFill>
          <a:latin typeface="+mn-lt"/>
          <a:ea typeface="Georgia" pitchFamily="18" charset="0"/>
          <a:cs typeface="Georgia"/>
        </a:defRPr>
      </a:lvl1pPr>
      <a:lvl2pPr marL="742950" indent="-285750" algn="l" defTabSz="457200" rtl="0" fontAlgn="base">
        <a:spcBef>
          <a:spcPct val="20000"/>
        </a:spcBef>
        <a:spcAft>
          <a:spcPct val="0"/>
        </a:spcAft>
        <a:buFont typeface="Arial" charset="0"/>
        <a:buChar char="–"/>
        <a:defRPr sz="1600" kern="1200">
          <a:solidFill>
            <a:schemeClr val="tx1"/>
          </a:solidFill>
          <a:latin typeface="+mn-lt"/>
          <a:ea typeface="Georgia" pitchFamily="18" charset="0"/>
          <a:cs typeface="Georgia"/>
        </a:defRPr>
      </a:lvl2pPr>
      <a:lvl3pPr marL="1143000" indent="-228600" algn="l" defTabSz="457200" rtl="0" fontAlgn="base">
        <a:spcBef>
          <a:spcPct val="20000"/>
        </a:spcBef>
        <a:spcAft>
          <a:spcPct val="0"/>
        </a:spcAft>
        <a:buFont typeface="Arial" charset="0"/>
        <a:buChar char="•"/>
        <a:defRPr sz="1400" kern="1200">
          <a:solidFill>
            <a:schemeClr val="tx1"/>
          </a:solidFill>
          <a:latin typeface="+mn-lt"/>
          <a:ea typeface="Georgia" pitchFamily="18" charset="0"/>
          <a:cs typeface="Georgia"/>
        </a:defRPr>
      </a:lvl3pPr>
      <a:lvl4pPr marL="1600200" indent="-228600" algn="l" defTabSz="457200" rtl="0" fontAlgn="base">
        <a:spcBef>
          <a:spcPct val="20000"/>
        </a:spcBef>
        <a:spcAft>
          <a:spcPct val="0"/>
        </a:spcAft>
        <a:buFont typeface="Arial" charset="0"/>
        <a:buChar char="–"/>
        <a:defRPr sz="1200" kern="1200">
          <a:solidFill>
            <a:schemeClr val="tx1"/>
          </a:solidFill>
          <a:latin typeface="+mn-lt"/>
          <a:ea typeface="Georgia" pitchFamily="18" charset="0"/>
          <a:cs typeface="Georgia"/>
        </a:defRPr>
      </a:lvl4pPr>
      <a:lvl5pPr marL="2057400" indent="-228600" algn="l" defTabSz="457200" rtl="0" fontAlgn="base">
        <a:spcBef>
          <a:spcPct val="20000"/>
        </a:spcBef>
        <a:spcAft>
          <a:spcPct val="0"/>
        </a:spcAft>
        <a:buFont typeface="Arial" charset="0"/>
        <a:buChar char="»"/>
        <a:defRPr sz="1200" kern="1200">
          <a:solidFill>
            <a:schemeClr val="tx1"/>
          </a:solidFill>
          <a:latin typeface="Georgia"/>
          <a:ea typeface="Georgia" pitchFamily="18" charset="0"/>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ebenefits.va.gov/"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va.gov/ogc/apps/accreditation/index.asp"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2.va.gov/directory/guide/division_flsh.asp?dnum=1"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va.gov/HOMELESS/VJO.asp"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em.va.gov/cem/cems/listcem.asp"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cem.va.gov/"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342899" y="1407883"/>
            <a:ext cx="8423730" cy="841829"/>
          </a:xfrm>
        </p:spPr>
        <p:txBody>
          <a:bodyPr>
            <a:noAutofit/>
          </a:bodyPr>
          <a:lstStyle/>
          <a:p>
            <a:pPr algn="ctr"/>
            <a:r>
              <a:rPr lang="en-US" sz="3600" dirty="0" smtClean="0">
                <a:latin typeface="Calibri" pitchFamily="34" charset="0"/>
                <a:ea typeface="Calibri" pitchFamily="34" charset="0"/>
                <a:cs typeface="Calibri" pitchFamily="34" charset="0"/>
              </a:rPr>
              <a:t/>
            </a:r>
            <a:br>
              <a:rPr lang="en-US" sz="3600" dirty="0" smtClean="0">
                <a:latin typeface="Calibri" pitchFamily="34" charset="0"/>
                <a:ea typeface="Calibri" pitchFamily="34" charset="0"/>
                <a:cs typeface="Calibri" pitchFamily="34" charset="0"/>
              </a:rPr>
            </a:br>
            <a:r>
              <a:rPr lang="en-US" sz="3600" dirty="0" smtClean="0">
                <a:latin typeface="Calibri" pitchFamily="34" charset="0"/>
                <a:ea typeface="Calibri" pitchFamily="34" charset="0"/>
                <a:cs typeface="Calibri" pitchFamily="34" charset="0"/>
              </a:rPr>
              <a:t/>
            </a:r>
            <a:br>
              <a:rPr lang="en-US" sz="3600" dirty="0" smtClean="0">
                <a:latin typeface="Calibri" pitchFamily="34" charset="0"/>
                <a:ea typeface="Calibri" pitchFamily="34" charset="0"/>
                <a:cs typeface="Calibri" pitchFamily="34" charset="0"/>
              </a:rPr>
            </a:br>
            <a:r>
              <a:rPr lang="en-US" sz="3600" dirty="0" smtClean="0">
                <a:latin typeface="Calibri" pitchFamily="34" charset="0"/>
                <a:ea typeface="Calibri" pitchFamily="34" charset="0"/>
                <a:cs typeface="Calibri" pitchFamily="34" charset="0"/>
              </a:rPr>
              <a:t/>
            </a:r>
            <a:br>
              <a:rPr lang="en-US" sz="3600" dirty="0" smtClean="0">
                <a:latin typeface="Calibri" pitchFamily="34" charset="0"/>
                <a:ea typeface="Calibri" pitchFamily="34" charset="0"/>
                <a:cs typeface="Calibri" pitchFamily="34" charset="0"/>
              </a:rPr>
            </a:br>
            <a:r>
              <a:rPr lang="en-US" sz="3600" dirty="0" smtClean="0">
                <a:latin typeface="Calibri" pitchFamily="34" charset="0"/>
                <a:ea typeface="Calibri" pitchFamily="34" charset="0"/>
                <a:cs typeface="Calibri" pitchFamily="34" charset="0"/>
              </a:rPr>
              <a:t/>
            </a:r>
            <a:br>
              <a:rPr lang="en-US" sz="3600" dirty="0" smtClean="0">
                <a:latin typeface="Calibri" pitchFamily="34" charset="0"/>
                <a:ea typeface="Calibri" pitchFamily="34" charset="0"/>
                <a:cs typeface="Calibri" pitchFamily="34" charset="0"/>
              </a:rPr>
            </a:br>
            <a:r>
              <a:rPr lang="en-US" sz="3600" dirty="0" smtClean="0">
                <a:latin typeface="Calibri" pitchFamily="34" charset="0"/>
                <a:ea typeface="Calibri" pitchFamily="34" charset="0"/>
                <a:cs typeface="Calibri" pitchFamily="34" charset="0"/>
              </a:rPr>
              <a:t/>
            </a:r>
            <a:br>
              <a:rPr lang="en-US" sz="3600" dirty="0" smtClean="0">
                <a:latin typeface="Calibri" pitchFamily="34" charset="0"/>
                <a:ea typeface="Calibri" pitchFamily="34" charset="0"/>
                <a:cs typeface="Calibri" pitchFamily="34" charset="0"/>
              </a:rPr>
            </a:br>
            <a:r>
              <a:rPr lang="en-US" sz="2800" dirty="0" smtClean="0">
                <a:latin typeface="Calibri" pitchFamily="34" charset="0"/>
                <a:ea typeface="Calibri" pitchFamily="34" charset="0"/>
                <a:cs typeface="Calibri" pitchFamily="34" charset="0"/>
              </a:rPr>
              <a:t>Department of Veterans Affairs:  </a:t>
            </a:r>
            <a:br>
              <a:rPr lang="en-US" sz="2800" dirty="0" smtClean="0">
                <a:latin typeface="Calibri" pitchFamily="34" charset="0"/>
                <a:ea typeface="Calibri" pitchFamily="34" charset="0"/>
                <a:cs typeface="Calibri" pitchFamily="34" charset="0"/>
              </a:rPr>
            </a:br>
            <a:r>
              <a:rPr lang="en-US" sz="2800" dirty="0" smtClean="0">
                <a:latin typeface="Calibri" pitchFamily="34" charset="0"/>
                <a:ea typeface="Calibri" pitchFamily="34" charset="0"/>
                <a:cs typeface="Calibri" pitchFamily="34" charset="0"/>
              </a:rPr>
              <a:t>Structure </a:t>
            </a:r>
            <a:r>
              <a:rPr lang="en-US" sz="2800" dirty="0" smtClean="0">
                <a:latin typeface="Calibri" pitchFamily="34" charset="0"/>
                <a:ea typeface="Calibri" pitchFamily="34" charset="0"/>
                <a:cs typeface="Calibri" pitchFamily="34" charset="0"/>
              </a:rPr>
              <a:t>and Services</a:t>
            </a:r>
          </a:p>
        </p:txBody>
      </p:sp>
      <p:sp>
        <p:nvSpPr>
          <p:cNvPr id="5123" name="Subtitle 2"/>
          <p:cNvSpPr>
            <a:spLocks noGrp="1"/>
          </p:cNvSpPr>
          <p:nvPr>
            <p:ph type="subTitle" idx="1"/>
          </p:nvPr>
        </p:nvSpPr>
        <p:spPr>
          <a:xfrm>
            <a:off x="342899" y="2249712"/>
            <a:ext cx="8322129" cy="3614058"/>
          </a:xfrm>
          <a:ln>
            <a:solidFill>
              <a:schemeClr val="accent1"/>
            </a:solidFill>
          </a:ln>
        </p:spPr>
        <p:txBody>
          <a:bodyPr/>
          <a:lstStyle/>
          <a:p>
            <a:endParaRPr lang="en-US" sz="2800" b="1" dirty="0" smtClean="0">
              <a:cs typeface="Georgia" pitchFamily="18" charset="0"/>
            </a:endParaRPr>
          </a:p>
          <a:p>
            <a:endParaRPr lang="en-US" sz="2800" dirty="0" smtClean="0">
              <a:cs typeface="Georgia" pitchFamily="18" charset="0"/>
            </a:endParaRPr>
          </a:p>
          <a:p>
            <a:pPr>
              <a:spcBef>
                <a:spcPts val="0"/>
              </a:spcBef>
            </a:pPr>
            <a:r>
              <a:rPr lang="en-US" sz="2400" dirty="0" smtClean="0">
                <a:cs typeface="Georgia" pitchFamily="18" charset="0"/>
              </a:rPr>
              <a:t>Sean Clark, J.D.						Jessica Blue-Howells, LCSW</a:t>
            </a:r>
          </a:p>
          <a:p>
            <a:pPr>
              <a:spcBef>
                <a:spcPts val="0"/>
              </a:spcBef>
            </a:pPr>
            <a:r>
              <a:rPr lang="en-US" sz="2400" dirty="0" smtClean="0">
                <a:cs typeface="Georgia" pitchFamily="18" charset="0"/>
              </a:rPr>
              <a:t>National Coordinator             			National Coordinator, Health Veterans Justice Outreach 			Care for Reentry Veterans				</a:t>
            </a:r>
          </a:p>
          <a:p>
            <a:endParaRPr lang="en-US" sz="2800" dirty="0" smtClean="0">
              <a:cs typeface="Georgia" pitchFamily="18" charset="0"/>
            </a:endParaRPr>
          </a:p>
        </p:txBody>
      </p:sp>
      <p:sp>
        <p:nvSpPr>
          <p:cNvPr id="4" name="TextBox 3"/>
          <p:cNvSpPr txBox="1"/>
          <p:nvPr/>
        </p:nvSpPr>
        <p:spPr>
          <a:xfrm>
            <a:off x="342900" y="6226175"/>
            <a:ext cx="3573463" cy="339725"/>
          </a:xfrm>
          <a:prstGeom prst="rect">
            <a:avLst/>
          </a:prstGeom>
          <a:noFill/>
        </p:spPr>
        <p:txBody>
          <a:bodyPr>
            <a:spAutoFit/>
          </a:bodyPr>
          <a:lstStyle/>
          <a:p>
            <a:pPr fontAlgn="auto">
              <a:spcBef>
                <a:spcPts val="0"/>
              </a:spcBef>
              <a:spcAft>
                <a:spcPts val="0"/>
              </a:spcAft>
              <a:defRPr/>
            </a:pPr>
            <a:r>
              <a:rPr lang="en-US" sz="1600" b="1" dirty="0" smtClean="0">
                <a:solidFill>
                  <a:schemeClr val="bg1">
                    <a:lumMod val="65000"/>
                  </a:schemeClr>
                </a:solidFill>
                <a:latin typeface="+mn-lt"/>
              </a:rPr>
              <a:t>July 28, 2015</a:t>
            </a:r>
            <a:endParaRPr lang="en-US" sz="1600" b="1" dirty="0">
              <a:solidFill>
                <a:schemeClr val="bg1">
                  <a:lumMod val="50000"/>
                </a:schemeClr>
              </a:solidFill>
              <a:latin typeface="+mn-lt"/>
            </a:endParaRPr>
          </a:p>
        </p:txBody>
      </p:sp>
    </p:spTree>
    <p:extLst>
      <p:ext uri="{BB962C8B-B14F-4D97-AF65-F5344CB8AC3E}">
        <p14:creationId xmlns:p14="http://schemas.microsoft.com/office/powerpoint/2010/main" val="1295151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638629"/>
            <a:ext cx="8229600" cy="871991"/>
          </a:xfrm>
        </p:spPr>
        <p:txBody>
          <a:bodyPr/>
          <a:lstStyle/>
          <a:p>
            <a:pPr eaLnBrk="1" hangingPunct="1"/>
            <a:r>
              <a:rPr lang="en-US" sz="2800" dirty="0" smtClean="0"/>
              <a:t>VBA: Types of Benefits</a:t>
            </a:r>
          </a:p>
        </p:txBody>
      </p:sp>
      <p:sp>
        <p:nvSpPr>
          <p:cNvPr id="5123" name="Content Placeholder 2"/>
          <p:cNvSpPr>
            <a:spLocks noGrp="1"/>
          </p:cNvSpPr>
          <p:nvPr>
            <p:ph idx="1"/>
          </p:nvPr>
        </p:nvSpPr>
        <p:spPr>
          <a:xfrm>
            <a:off x="457200" y="2191657"/>
            <a:ext cx="8229600" cy="3934506"/>
          </a:xfrm>
        </p:spPr>
        <p:txBody>
          <a:bodyPr/>
          <a:lstStyle/>
          <a:p>
            <a:r>
              <a:rPr lang="en-US" sz="1600" dirty="0" smtClean="0"/>
              <a:t>Note: More detailed information about each of these programs, including their eligibility requirements, is available at:  http://benefits.va.gov/benefits/ </a:t>
            </a:r>
          </a:p>
          <a:p>
            <a:endParaRPr lang="en-US" sz="2000" dirty="0" smtClean="0"/>
          </a:p>
          <a:p>
            <a:r>
              <a:rPr lang="en-US" sz="2000" dirty="0" smtClean="0"/>
              <a:t>Disability Compensation</a:t>
            </a:r>
          </a:p>
          <a:p>
            <a:pPr lvl="1"/>
            <a:r>
              <a:rPr lang="en-US" dirty="0" smtClean="0"/>
              <a:t>Tax-free payment</a:t>
            </a:r>
          </a:p>
          <a:p>
            <a:pPr lvl="1"/>
            <a:r>
              <a:rPr lang="en-US" dirty="0" smtClean="0"/>
              <a:t>Disability is “service-connected”</a:t>
            </a:r>
          </a:p>
          <a:p>
            <a:pPr lvl="1"/>
            <a:r>
              <a:rPr lang="en-US" dirty="0" smtClean="0"/>
              <a:t>Discharged under other than dishonorable conditions</a:t>
            </a:r>
          </a:p>
          <a:p>
            <a:pPr lvl="1">
              <a:buNone/>
            </a:pPr>
            <a:endParaRPr lang="en-US" dirty="0" smtClean="0"/>
          </a:p>
          <a:p>
            <a:r>
              <a:rPr lang="en-US" sz="2000" dirty="0" smtClean="0"/>
              <a:t>Pension</a:t>
            </a:r>
          </a:p>
          <a:p>
            <a:pPr lvl="1"/>
            <a:r>
              <a:rPr lang="en-US" dirty="0" smtClean="0"/>
              <a:t>Tax-free payment</a:t>
            </a:r>
          </a:p>
          <a:p>
            <a:pPr lvl="1"/>
            <a:r>
              <a:rPr lang="en-US" dirty="0" smtClean="0"/>
              <a:t>Wartime Veterans with limited or no income who are either: </a:t>
            </a:r>
          </a:p>
          <a:p>
            <a:pPr lvl="2"/>
            <a:r>
              <a:rPr lang="en-US" dirty="0" smtClean="0"/>
              <a:t>Aged 65 or older, or </a:t>
            </a:r>
          </a:p>
          <a:p>
            <a:pPr lvl="2"/>
            <a:r>
              <a:rPr lang="en-US" dirty="0" smtClean="0"/>
              <a:t>Permanently and totally disabled (non-service-connected)</a:t>
            </a:r>
          </a:p>
          <a:p>
            <a:pPr lvl="1"/>
            <a:endParaRPr lang="en-US" dirty="0" smtClean="0"/>
          </a:p>
          <a:p>
            <a:pPr eaLnBrk="1" hangingPunct="1"/>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638629"/>
            <a:ext cx="8229600" cy="871991"/>
          </a:xfrm>
        </p:spPr>
        <p:txBody>
          <a:bodyPr/>
          <a:lstStyle/>
          <a:p>
            <a:pPr eaLnBrk="1" hangingPunct="1"/>
            <a:r>
              <a:rPr lang="en-US" sz="2800" dirty="0" smtClean="0"/>
              <a:t>VBA: Types of Benefits (cont.)</a:t>
            </a:r>
          </a:p>
        </p:txBody>
      </p:sp>
      <p:sp>
        <p:nvSpPr>
          <p:cNvPr id="5123" name="Content Placeholder 2"/>
          <p:cNvSpPr>
            <a:spLocks noGrp="1"/>
          </p:cNvSpPr>
          <p:nvPr>
            <p:ph idx="1"/>
          </p:nvPr>
        </p:nvSpPr>
        <p:spPr>
          <a:xfrm>
            <a:off x="457200" y="2191657"/>
            <a:ext cx="8229600" cy="3934506"/>
          </a:xfrm>
        </p:spPr>
        <p:txBody>
          <a:bodyPr/>
          <a:lstStyle/>
          <a:p>
            <a:r>
              <a:rPr lang="en-US" sz="2000" dirty="0" smtClean="0"/>
              <a:t>Education and Training</a:t>
            </a:r>
          </a:p>
          <a:p>
            <a:pPr lvl="1"/>
            <a:r>
              <a:rPr lang="en-US" dirty="0" smtClean="0"/>
              <a:t>Post-9/11 GI Bill (Financial assistance:  tuition and fees, books, supplies, housing allowance)</a:t>
            </a:r>
          </a:p>
          <a:p>
            <a:pPr lvl="1"/>
            <a:r>
              <a:rPr lang="en-US" dirty="0" smtClean="0"/>
              <a:t>Montgomery GI Bill </a:t>
            </a:r>
          </a:p>
          <a:p>
            <a:pPr lvl="1"/>
            <a:r>
              <a:rPr lang="en-US" dirty="0" smtClean="0"/>
              <a:t>Reserve Educational Assistance Program </a:t>
            </a:r>
          </a:p>
          <a:p>
            <a:pPr lvl="1"/>
            <a:endParaRPr lang="en-US" dirty="0" smtClean="0"/>
          </a:p>
          <a:p>
            <a:r>
              <a:rPr lang="en-US" sz="2000" dirty="0" smtClean="0"/>
              <a:t>Home Loans</a:t>
            </a:r>
          </a:p>
          <a:p>
            <a:pPr lvl="1"/>
            <a:r>
              <a:rPr lang="en-US" dirty="0" smtClean="0"/>
              <a:t>VA-issued loans (no down payment or mortgage insurance premiums)</a:t>
            </a:r>
          </a:p>
          <a:p>
            <a:pPr lvl="1"/>
            <a:r>
              <a:rPr lang="en-US" dirty="0" smtClean="0"/>
              <a:t>VA-guaranteed loans (private lenders)</a:t>
            </a:r>
          </a:p>
          <a:p>
            <a:pPr lvl="1"/>
            <a:r>
              <a:rPr lang="en-US" dirty="0" smtClean="0"/>
              <a:t>Home loan refinancing</a:t>
            </a:r>
          </a:p>
          <a:p>
            <a:pPr lvl="1"/>
            <a:r>
              <a:rPr lang="en-US" dirty="0" smtClean="0"/>
              <a:t>Specially Adapted Housing Grants (severely disabled Veterans)</a:t>
            </a:r>
          </a:p>
          <a:p>
            <a:pPr lvl="1"/>
            <a:endParaRPr lang="en-US" dirty="0" smtClean="0"/>
          </a:p>
          <a:p>
            <a:pPr eaLnBrk="1" hangingPunct="1"/>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638629"/>
            <a:ext cx="8229600" cy="871991"/>
          </a:xfrm>
        </p:spPr>
        <p:txBody>
          <a:bodyPr/>
          <a:lstStyle/>
          <a:p>
            <a:pPr eaLnBrk="1" hangingPunct="1"/>
            <a:r>
              <a:rPr lang="en-US" sz="2800" dirty="0" smtClean="0"/>
              <a:t>VBA: Types of Benefits (cont.)</a:t>
            </a:r>
          </a:p>
        </p:txBody>
      </p:sp>
      <p:sp>
        <p:nvSpPr>
          <p:cNvPr id="5123" name="Content Placeholder 2"/>
          <p:cNvSpPr>
            <a:spLocks noGrp="1"/>
          </p:cNvSpPr>
          <p:nvPr>
            <p:ph idx="1"/>
          </p:nvPr>
        </p:nvSpPr>
        <p:spPr>
          <a:xfrm>
            <a:off x="457200" y="1828799"/>
            <a:ext cx="8229600" cy="4339771"/>
          </a:xfrm>
        </p:spPr>
        <p:txBody>
          <a:bodyPr/>
          <a:lstStyle/>
          <a:p>
            <a:r>
              <a:rPr lang="en-US" sz="2000" dirty="0" smtClean="0"/>
              <a:t>Life Insurance</a:t>
            </a:r>
          </a:p>
          <a:p>
            <a:endParaRPr lang="en-US" dirty="0" smtClean="0"/>
          </a:p>
          <a:p>
            <a:r>
              <a:rPr lang="en-US" sz="2000" dirty="0" smtClean="0"/>
              <a:t>Vocational Rehabilitation and Employment</a:t>
            </a:r>
          </a:p>
          <a:p>
            <a:pPr lvl="1"/>
            <a:r>
              <a:rPr lang="en-US" dirty="0" smtClean="0"/>
              <a:t>Veterans with service-connected disabilities</a:t>
            </a:r>
          </a:p>
          <a:p>
            <a:pPr lvl="1"/>
            <a:r>
              <a:rPr lang="en-US" dirty="0" smtClean="0"/>
              <a:t>VA provides career path evaluation, vocational counseling, job-search assistance</a:t>
            </a:r>
          </a:p>
          <a:p>
            <a:pPr lvl="1">
              <a:buNone/>
            </a:pPr>
            <a:endParaRPr lang="en-US" dirty="0" smtClean="0"/>
          </a:p>
          <a:p>
            <a:r>
              <a:rPr lang="en-US" sz="2000" dirty="0" smtClean="0"/>
              <a:t>Dependents/Survivors</a:t>
            </a:r>
          </a:p>
          <a:p>
            <a:pPr lvl="1"/>
            <a:r>
              <a:rPr lang="en-US" sz="1400" dirty="0" smtClean="0"/>
              <a:t>Dependency and Indemnity Compensation</a:t>
            </a:r>
          </a:p>
          <a:p>
            <a:pPr lvl="2"/>
            <a:r>
              <a:rPr lang="en-US" dirty="0" smtClean="0"/>
              <a:t>Monthly benefit paid to surviving spouse/children</a:t>
            </a:r>
          </a:p>
          <a:p>
            <a:pPr lvl="2"/>
            <a:r>
              <a:rPr lang="en-US" dirty="0" smtClean="0"/>
              <a:t>Eligibility: </a:t>
            </a:r>
            <a:r>
              <a:rPr lang="en-US" dirty="0" err="1" smtClean="0"/>
              <a:t>Servicemember</a:t>
            </a:r>
            <a:r>
              <a:rPr lang="en-US" dirty="0" smtClean="0"/>
              <a:t> died on active duty, from a service-connected disability, or was rated totally disabled at time of death</a:t>
            </a:r>
          </a:p>
          <a:p>
            <a:pPr lvl="1"/>
            <a:r>
              <a:rPr lang="en-US" sz="1400" dirty="0" smtClean="0"/>
              <a:t>Survivors’ Pension - a monthly tax-free benefit payable to the un-remarried surviving spouse and/or child(</a:t>
            </a:r>
            <a:r>
              <a:rPr lang="en-US" sz="1400" dirty="0" err="1" smtClean="0"/>
              <a:t>ren</a:t>
            </a:r>
            <a:r>
              <a:rPr lang="en-US" sz="1400" dirty="0" smtClean="0"/>
              <a:t>) of a deceased Veteran with wartime service who meet the income threshold</a:t>
            </a:r>
          </a:p>
          <a:p>
            <a:pPr lvl="1"/>
            <a:r>
              <a:rPr lang="en-US" sz="1400" dirty="0" smtClean="0"/>
              <a:t>Surviving spouses and children also eligible for reimbursement of medical costs, financial assistance to pursue education and training</a:t>
            </a:r>
          </a:p>
          <a:p>
            <a:pPr>
              <a:buNone/>
            </a:pPr>
            <a:endParaRPr lang="en-US" dirty="0" smtClean="0"/>
          </a:p>
          <a:p>
            <a:pPr lvl="1"/>
            <a:endParaRPr lang="en-US" dirty="0" smtClean="0"/>
          </a:p>
          <a:p>
            <a:pPr eaLnBrk="1" hangingPunct="1"/>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638629"/>
            <a:ext cx="8229600" cy="871991"/>
          </a:xfrm>
        </p:spPr>
        <p:txBody>
          <a:bodyPr/>
          <a:lstStyle/>
          <a:p>
            <a:pPr eaLnBrk="1" hangingPunct="1"/>
            <a:r>
              <a:rPr lang="en-US" sz="2800" dirty="0" smtClean="0"/>
              <a:t>VBA:  Applying for Benefits</a:t>
            </a:r>
          </a:p>
        </p:txBody>
      </p:sp>
      <p:sp>
        <p:nvSpPr>
          <p:cNvPr id="5123" name="Content Placeholder 2"/>
          <p:cNvSpPr>
            <a:spLocks noGrp="1"/>
          </p:cNvSpPr>
          <p:nvPr>
            <p:ph idx="1"/>
          </p:nvPr>
        </p:nvSpPr>
        <p:spPr>
          <a:xfrm>
            <a:off x="457200" y="2017486"/>
            <a:ext cx="8229600" cy="3934506"/>
          </a:xfrm>
        </p:spPr>
        <p:txBody>
          <a:bodyPr/>
          <a:lstStyle/>
          <a:p>
            <a:r>
              <a:rPr lang="en-US" dirty="0" smtClean="0"/>
              <a:t>Online </a:t>
            </a:r>
          </a:p>
          <a:p>
            <a:pPr lvl="1"/>
            <a:r>
              <a:rPr lang="en-US" dirty="0" smtClean="0">
                <a:hlinkClick r:id="rId3"/>
              </a:rPr>
              <a:t>https://www.ebenefits.va.gov</a:t>
            </a:r>
            <a:endParaRPr lang="en-US" dirty="0" smtClean="0"/>
          </a:p>
          <a:p>
            <a:r>
              <a:rPr lang="en-US" dirty="0" smtClean="0"/>
              <a:t>By Phone</a:t>
            </a:r>
          </a:p>
          <a:p>
            <a:pPr lvl="1"/>
            <a:r>
              <a:rPr lang="en-US" dirty="0" smtClean="0"/>
              <a:t>1-877-222-VETS (8387)</a:t>
            </a:r>
          </a:p>
          <a:p>
            <a:pPr lvl="1"/>
            <a:r>
              <a:rPr lang="en-US" dirty="0" smtClean="0"/>
              <a:t>Completed form sent to Veteran for verification and signature</a:t>
            </a:r>
          </a:p>
          <a:p>
            <a:r>
              <a:rPr lang="en-US" dirty="0" smtClean="0"/>
              <a:t>In Person</a:t>
            </a:r>
          </a:p>
          <a:p>
            <a:pPr lvl="1"/>
            <a:r>
              <a:rPr lang="en-US" dirty="0" smtClean="0"/>
              <a:t>Nearest Regional Office</a:t>
            </a:r>
          </a:p>
          <a:p>
            <a:pPr lvl="1"/>
            <a:r>
              <a:rPr lang="en-US" dirty="0" smtClean="0"/>
              <a:t>Nearest VA medical center or clinic</a:t>
            </a:r>
          </a:p>
          <a:p>
            <a:r>
              <a:rPr lang="en-US" dirty="0" smtClean="0"/>
              <a:t>Working with an accredited Veterans Service Organization representative, attorney, or claims agent</a:t>
            </a:r>
          </a:p>
          <a:p>
            <a:pPr lvl="1"/>
            <a:r>
              <a:rPr lang="en-US" dirty="0" err="1" smtClean="0"/>
              <a:t>VSO</a:t>
            </a:r>
            <a:r>
              <a:rPr lang="en-US" dirty="0" smtClean="0"/>
              <a:t> offices in VA medical centers and Regional Offices</a:t>
            </a:r>
          </a:p>
          <a:p>
            <a:pPr lvl="1"/>
            <a:r>
              <a:rPr lang="en-US" dirty="0" smtClean="0"/>
              <a:t>VA Office of General Counsel’s list of accredited reps:  </a:t>
            </a:r>
            <a:r>
              <a:rPr lang="en-US" dirty="0" smtClean="0">
                <a:hlinkClick r:id="rId4"/>
              </a:rPr>
              <a:t>http://www.va.gov/ogc/apps/accreditation/index.asp</a:t>
            </a:r>
            <a:r>
              <a:rPr lang="en-US" dirty="0" smtClean="0"/>
              <a:t> </a:t>
            </a:r>
          </a:p>
          <a:p>
            <a:pPr>
              <a:buNone/>
            </a:pPr>
            <a:endParaRPr lang="en-US" dirty="0" smtClean="0"/>
          </a:p>
          <a:p>
            <a:pPr eaLnBrk="1" hangingPunct="1"/>
            <a:endParaRPr lang="en-US" dirty="0" smtClean="0"/>
          </a:p>
        </p:txBody>
      </p:sp>
      <p:sp>
        <p:nvSpPr>
          <p:cNvPr id="4" name="TextBox 3"/>
          <p:cNvSpPr txBox="1"/>
          <p:nvPr/>
        </p:nvSpPr>
        <p:spPr>
          <a:xfrm>
            <a:off x="5500914" y="2017486"/>
            <a:ext cx="3185886" cy="923330"/>
          </a:xfrm>
          <a:prstGeom prst="rect">
            <a:avLst/>
          </a:prstGeom>
          <a:noFill/>
        </p:spPr>
        <p:txBody>
          <a:bodyPr wrap="square" rtlCol="0">
            <a:spAutoFit/>
          </a:bodyPr>
          <a:lstStyle/>
          <a:p>
            <a:r>
              <a:rPr lang="en-US" dirty="0" smtClean="0">
                <a:latin typeface="+mn-lt"/>
              </a:rPr>
              <a:t>Questions?  </a:t>
            </a:r>
          </a:p>
          <a:p>
            <a:r>
              <a:rPr lang="en-US" dirty="0" smtClean="0">
                <a:latin typeface="+mn-lt"/>
              </a:rPr>
              <a:t>VBA National Call Center:  </a:t>
            </a:r>
          </a:p>
          <a:p>
            <a:r>
              <a:rPr lang="en-US" dirty="0" smtClean="0">
                <a:latin typeface="+mn-lt"/>
              </a:rPr>
              <a:t>1-800-827-1000</a:t>
            </a:r>
            <a:endParaRPr lang="en-US" dirty="0">
              <a:latin typeface="+mn-lt"/>
            </a:endParaRPr>
          </a:p>
        </p:txBody>
      </p:sp>
      <p:sp>
        <p:nvSpPr>
          <p:cNvPr id="5" name="Rounded Rectangle 4"/>
          <p:cNvSpPr/>
          <p:nvPr/>
        </p:nvSpPr>
        <p:spPr>
          <a:xfrm>
            <a:off x="5500914" y="2017486"/>
            <a:ext cx="3185886" cy="923330"/>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41325" y="515256"/>
            <a:ext cx="8153400" cy="990600"/>
          </a:xfrm>
        </p:spPr>
        <p:txBody>
          <a:bodyPr/>
          <a:lstStyle/>
          <a:p>
            <a:pPr eaLnBrk="1" hangingPunct="1"/>
            <a:r>
              <a:rPr lang="en-US" sz="2800" dirty="0" smtClean="0">
                <a:latin typeface="Georgia" pitchFamily="18" charset="0"/>
                <a:ea typeface="Georgia" pitchFamily="18" charset="0"/>
                <a:cs typeface="Georgia" pitchFamily="18" charset="0"/>
              </a:rPr>
              <a:t>Veterans Health Administration (VHA) Mission</a:t>
            </a:r>
          </a:p>
        </p:txBody>
      </p:sp>
      <p:sp>
        <p:nvSpPr>
          <p:cNvPr id="4" name="Rectangle 3"/>
          <p:cNvSpPr txBox="1">
            <a:spLocks noChangeArrowheads="1"/>
          </p:cNvSpPr>
          <p:nvPr/>
        </p:nvSpPr>
        <p:spPr bwMode="auto">
          <a:xfrm>
            <a:off x="392113" y="1843314"/>
            <a:ext cx="8251825" cy="4211411"/>
          </a:xfrm>
          <a:prstGeom prst="rect">
            <a:avLst/>
          </a:prstGeom>
          <a:noFill/>
          <a:ln w="12700">
            <a:noFill/>
            <a:miter lim="800000"/>
            <a:headEnd/>
            <a:tailEnd/>
          </a:ln>
          <a:effectLst/>
        </p:spPr>
        <p:txBody>
          <a:bodyPr lIns="35717" tIns="35717" rIns="35717" bIns="35717" anchor="ctr"/>
          <a:lstStyle/>
          <a:p>
            <a:pPr marL="0" lvl="1" algn="ctr" defTabSz="642915">
              <a:buSzPct val="60000"/>
              <a:defRPr/>
            </a:pPr>
            <a:r>
              <a:rPr lang="en-US" sz="3600" kern="0" dirty="0">
                <a:latin typeface="+mn-lt"/>
                <a:sym typeface="Palatino" charset="0"/>
              </a:rPr>
              <a:t>Honor America’s Veterans by </a:t>
            </a:r>
            <a:r>
              <a:rPr lang="en-US" sz="3600" kern="0" dirty="0" smtClean="0">
                <a:latin typeface="+mn-lt"/>
                <a:sym typeface="Palatino" charset="0"/>
              </a:rPr>
              <a:t>providing</a:t>
            </a:r>
          </a:p>
          <a:p>
            <a:pPr marL="0" lvl="1" algn="ctr" defTabSz="642915">
              <a:buSzPct val="60000"/>
              <a:defRPr/>
            </a:pPr>
            <a:endParaRPr lang="en-US" sz="3600" kern="0" dirty="0" smtClean="0">
              <a:latin typeface="+mn-lt"/>
              <a:sym typeface="Palatino" charset="0"/>
            </a:endParaRPr>
          </a:p>
          <a:p>
            <a:pPr marL="0" lvl="1" algn="ctr" defTabSz="642915">
              <a:buSzPct val="60000"/>
              <a:defRPr/>
            </a:pPr>
            <a:r>
              <a:rPr lang="en-US" sz="3600" kern="0" dirty="0" smtClean="0">
                <a:latin typeface="+mn-lt"/>
                <a:sym typeface="Palatino" charset="0"/>
              </a:rPr>
              <a:t> </a:t>
            </a:r>
            <a:r>
              <a:rPr lang="en-US" sz="3600" kern="0" dirty="0">
                <a:latin typeface="+mn-lt"/>
                <a:sym typeface="Palatino" charset="0"/>
              </a:rPr>
              <a:t>exceptional health care that improves </a:t>
            </a:r>
            <a:r>
              <a:rPr lang="en-US" sz="3600" kern="0" dirty="0" smtClean="0">
                <a:latin typeface="+mn-lt"/>
                <a:sym typeface="Palatino" charset="0"/>
              </a:rPr>
              <a:t>their</a:t>
            </a:r>
          </a:p>
          <a:p>
            <a:pPr marL="0" lvl="1" algn="ctr" defTabSz="642915">
              <a:buSzPct val="60000"/>
              <a:defRPr/>
            </a:pPr>
            <a:endParaRPr lang="en-US" sz="3600" kern="0" dirty="0" smtClean="0">
              <a:latin typeface="+mn-lt"/>
              <a:sym typeface="Palatino" charset="0"/>
            </a:endParaRPr>
          </a:p>
          <a:p>
            <a:pPr marL="0" lvl="1" algn="ctr" defTabSz="642915">
              <a:buSzPct val="60000"/>
              <a:defRPr/>
            </a:pPr>
            <a:r>
              <a:rPr lang="en-US" sz="3600" kern="0" dirty="0" smtClean="0">
                <a:latin typeface="+mn-lt"/>
                <a:sym typeface="Palatino" charset="0"/>
              </a:rPr>
              <a:t> </a:t>
            </a:r>
            <a:r>
              <a:rPr lang="en-US" sz="3600" kern="0" dirty="0">
                <a:solidFill>
                  <a:schemeClr val="accent3"/>
                </a:solidFill>
                <a:latin typeface="+mn-lt"/>
                <a:sym typeface="Palatino" charset="0"/>
              </a:rPr>
              <a:t>health</a:t>
            </a:r>
            <a:r>
              <a:rPr lang="en-US" sz="3600" kern="0" dirty="0">
                <a:latin typeface="+mn-lt"/>
                <a:sym typeface="Palatino" charset="0"/>
              </a:rPr>
              <a:t> and </a:t>
            </a:r>
            <a:r>
              <a:rPr lang="en-US" sz="3600" kern="0" dirty="0">
                <a:solidFill>
                  <a:schemeClr val="accent3"/>
                </a:solidFill>
                <a:latin typeface="+mn-lt"/>
                <a:sym typeface="Palatino" charset="0"/>
              </a:rPr>
              <a:t>well-being</a:t>
            </a:r>
            <a:r>
              <a:rPr lang="en-US" sz="3600" kern="0" dirty="0">
                <a:latin typeface="+mn-lt"/>
                <a:sym typeface="Palatino" charset="0"/>
              </a:rPr>
              <a:t>.</a:t>
            </a:r>
          </a:p>
          <a:p>
            <a:pPr marL="0" lvl="1" indent="-320024" algn="ctr" defTabSz="642915">
              <a:spcBef>
                <a:spcPts val="700"/>
              </a:spcBef>
              <a:buSzPct val="60000"/>
              <a:defRPr/>
            </a:pPr>
            <a:r>
              <a:rPr lang="en-US" sz="1000" b="1" kern="0" dirty="0">
                <a:solidFill>
                  <a:schemeClr val="tx1">
                    <a:lumMod val="50000"/>
                  </a:schemeClr>
                </a:solidFill>
                <a:sym typeface="Palatino" charset="0"/>
              </a:rPr>
              <a:t/>
            </a:r>
            <a:br>
              <a:rPr lang="en-US" sz="1000" b="1" kern="0" dirty="0">
                <a:solidFill>
                  <a:schemeClr val="tx1">
                    <a:lumMod val="50000"/>
                  </a:schemeClr>
                </a:solidFill>
                <a:sym typeface="Palatino" charset="0"/>
              </a:rPr>
            </a:br>
            <a:endParaRPr lang="en-US" sz="1700" b="1" kern="0" dirty="0">
              <a:solidFill>
                <a:schemeClr val="tx2"/>
              </a:solidFill>
              <a:sym typeface="Palatino" charset="0"/>
            </a:endParaRPr>
          </a:p>
        </p:txBody>
      </p:sp>
      <p:sp>
        <p:nvSpPr>
          <p:cNvPr id="6" name="Slide Number Placeholder 5"/>
          <p:cNvSpPr>
            <a:spLocks noGrp="1"/>
          </p:cNvSpPr>
          <p:nvPr>
            <p:ph type="sldNum" sz="quarter" idx="4294967295"/>
          </p:nvPr>
        </p:nvSpPr>
        <p:spPr>
          <a:xfrm>
            <a:off x="6096000" y="6248400"/>
            <a:ext cx="2667000" cy="365125"/>
          </a:xfrm>
          <a:prstGeom prst="rect">
            <a:avLst/>
          </a:prstGeom>
        </p:spPr>
        <p:txBody>
          <a:bodyPr/>
          <a:lstStyle/>
          <a:p>
            <a:pPr algn="l">
              <a:defRPr/>
            </a:pPr>
            <a:fld id="{C0CA7C45-F4C2-4768-90D5-E7559144DB74}" type="slidenum">
              <a:rPr lang="en-US" b="0" smtClean="0">
                <a:solidFill>
                  <a:schemeClr val="tx2"/>
                </a:solidFill>
              </a:rPr>
              <a:pPr algn="l">
                <a:defRPr/>
              </a:pPr>
              <a:t>13</a:t>
            </a:fld>
            <a:endParaRPr lang="en-US" b="0" dirty="0">
              <a:solidFill>
                <a:schemeClr val="tx2"/>
              </a:solidFill>
            </a:endParaRPr>
          </a:p>
        </p:txBody>
      </p:sp>
    </p:spTree>
    <p:extLst>
      <p:ext uri="{BB962C8B-B14F-4D97-AF65-F5344CB8AC3E}">
        <p14:creationId xmlns:p14="http://schemas.microsoft.com/office/powerpoint/2010/main" val="38632223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Georgia" panose="02040502050405020303" pitchFamily="18" charset="0"/>
                <a:cs typeface="Arial" panose="020B0604020202020204" pitchFamily="34" charset="0"/>
              </a:rPr>
              <a:t>Veterans Health Administration: General</a:t>
            </a:r>
            <a:endParaRPr lang="en-US" sz="2800" dirty="0">
              <a:latin typeface="Georgia" panose="02040502050405020303" pitchFamily="18" charset="0"/>
              <a:cs typeface="Arial" panose="020B0604020202020204" pitchFamily="34" charset="0"/>
            </a:endParaRPr>
          </a:p>
        </p:txBody>
      </p:sp>
      <p:sp>
        <p:nvSpPr>
          <p:cNvPr id="3" name="Content Placeholder 2"/>
          <p:cNvSpPr>
            <a:spLocks noGrp="1"/>
          </p:cNvSpPr>
          <p:nvPr>
            <p:ph idx="1"/>
          </p:nvPr>
        </p:nvSpPr>
        <p:spPr>
          <a:xfrm>
            <a:off x="354013" y="2280852"/>
            <a:ext cx="8229600" cy="4190513"/>
          </a:xfrm>
        </p:spPr>
        <p:txBody>
          <a:bodyPr/>
          <a:lstStyle/>
          <a:p>
            <a:r>
              <a:rPr lang="en-US" sz="2000" dirty="0" smtClean="0">
                <a:cs typeface="Arial" panose="020B0604020202020204" pitchFamily="34" charset="0"/>
              </a:rPr>
              <a:t>Healthcare is the largest component of VA’s services</a:t>
            </a:r>
          </a:p>
          <a:p>
            <a:endParaRPr lang="en-US" sz="2000" dirty="0" smtClean="0">
              <a:cs typeface="Arial" panose="020B0604020202020204" pitchFamily="34" charset="0"/>
            </a:endParaRPr>
          </a:p>
          <a:p>
            <a:r>
              <a:rPr lang="en-US" sz="2000" dirty="0" smtClean="0">
                <a:cs typeface="Arial" panose="020B0604020202020204" pitchFamily="34" charset="0"/>
              </a:rPr>
              <a:t>VA’s medical system is comprised of a network of hospitals, outpatient clinics, Vet Centers, nursing homes, and residential treatment facilities</a:t>
            </a:r>
          </a:p>
          <a:p>
            <a:endParaRPr lang="en-US" sz="2000" dirty="0" smtClean="0">
              <a:cs typeface="Arial" panose="020B0604020202020204" pitchFamily="34" charset="0"/>
            </a:endParaRPr>
          </a:p>
          <a:p>
            <a:r>
              <a:rPr lang="en-US" sz="2000" dirty="0" smtClean="0">
                <a:cs typeface="Arial" panose="020B0604020202020204" pitchFamily="34" charset="0"/>
              </a:rPr>
              <a:t>VA offers comprehensive medical and mental health services to Veterans who qualify for medical benefits</a:t>
            </a:r>
          </a:p>
          <a:p>
            <a:endParaRPr lang="en-US"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14</a:t>
            </a:fld>
            <a:endParaRPr lang="en-US" dirty="0"/>
          </a:p>
        </p:txBody>
      </p:sp>
    </p:spTree>
    <p:extLst>
      <p:ext uri="{BB962C8B-B14F-4D97-AF65-F5344CB8AC3E}">
        <p14:creationId xmlns:p14="http://schemas.microsoft.com/office/powerpoint/2010/main" val="633277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013" y="550410"/>
            <a:ext cx="8229600" cy="901019"/>
          </a:xfrm>
        </p:spPr>
        <p:txBody>
          <a:bodyPr/>
          <a:lstStyle/>
          <a:p>
            <a:r>
              <a:rPr lang="en-US" sz="2800" dirty="0" smtClean="0"/>
              <a:t>VHA  Organization</a:t>
            </a:r>
            <a:endParaRPr lang="en-US" sz="2800" dirty="0"/>
          </a:p>
        </p:txBody>
      </p:sp>
      <p:sp>
        <p:nvSpPr>
          <p:cNvPr id="3" name="Content Placeholder 2"/>
          <p:cNvSpPr>
            <a:spLocks noGrp="1"/>
          </p:cNvSpPr>
          <p:nvPr>
            <p:ph idx="1"/>
          </p:nvPr>
        </p:nvSpPr>
        <p:spPr>
          <a:xfrm>
            <a:off x="457200" y="1741714"/>
            <a:ext cx="8229600" cy="5116286"/>
          </a:xfrm>
        </p:spPr>
        <p:txBody>
          <a:bodyPr/>
          <a:lstStyle/>
          <a:p>
            <a:pPr>
              <a:buNone/>
            </a:pPr>
            <a:r>
              <a:rPr lang="en-US" dirty="0" smtClean="0"/>
              <a:t>Regional:</a:t>
            </a:r>
          </a:p>
          <a:p>
            <a:pPr>
              <a:buNone/>
            </a:pPr>
            <a:r>
              <a:rPr lang="en-US" dirty="0" smtClean="0"/>
              <a:t>		Organized into 18 Veterans Integrated Service Networks (VISNs)</a:t>
            </a:r>
          </a:p>
          <a:p>
            <a:pPr>
              <a:buNone/>
            </a:pPr>
            <a:r>
              <a:rPr lang="en-US" b="1" dirty="0" smtClean="0"/>
              <a:t>		</a:t>
            </a:r>
            <a:r>
              <a:rPr lang="en-US" dirty="0" smtClean="0"/>
              <a:t>Budgetary, Planning, and Accountability Unit of Veterans health care system</a:t>
            </a:r>
          </a:p>
          <a:p>
            <a:pPr>
              <a:buNone/>
            </a:pPr>
            <a:r>
              <a:rPr lang="en-US" b="1" dirty="0" smtClean="0"/>
              <a:t>		</a:t>
            </a:r>
            <a:r>
              <a:rPr lang="en-US" dirty="0" smtClean="0"/>
              <a:t>VISN or Regional Care Services</a:t>
            </a:r>
          </a:p>
          <a:p>
            <a:pPr lvl="1">
              <a:buNone/>
            </a:pPr>
            <a:r>
              <a:rPr lang="en-US" dirty="0" smtClean="0"/>
              <a:t>		Examples: </a:t>
            </a:r>
            <a:r>
              <a:rPr lang="en-US" dirty="0" err="1" smtClean="0"/>
              <a:t>Polytrauma</a:t>
            </a:r>
            <a:r>
              <a:rPr lang="en-US" dirty="0" smtClean="0"/>
              <a:t>, Domiciliary, Vision Impairment</a:t>
            </a:r>
          </a:p>
          <a:p>
            <a:pPr>
              <a:buNone/>
            </a:pPr>
            <a:r>
              <a:rPr lang="en-US" dirty="0" smtClean="0"/>
              <a:t>Local:</a:t>
            </a:r>
          </a:p>
          <a:p>
            <a:pPr>
              <a:buNone/>
            </a:pPr>
            <a:r>
              <a:rPr lang="en-US" dirty="0" smtClean="0"/>
              <a:t>		150 Medical Centers with multiple campuses, community-based outpatient 		clinics – more than 1400 total sites</a:t>
            </a:r>
          </a:p>
          <a:p>
            <a:pPr>
              <a:buNone/>
            </a:pPr>
            <a:r>
              <a:rPr lang="en-US" dirty="0" smtClean="0"/>
              <a:t>		VA Health Care Systems (multiple Medical Centers)</a:t>
            </a:r>
          </a:p>
          <a:p>
            <a:pPr>
              <a:buNone/>
            </a:pPr>
            <a:r>
              <a:rPr lang="en-US" dirty="0" smtClean="0"/>
              <a:t>		Affiliation with over 100 academic health systems (trained 65% of US physicians)</a:t>
            </a:r>
          </a:p>
          <a:p>
            <a:pPr>
              <a:buNone/>
            </a:pPr>
            <a:endParaRPr lang="en-US" dirty="0" smtClean="0"/>
          </a:p>
          <a:p>
            <a:pPr>
              <a:buNone/>
            </a:pPr>
            <a:r>
              <a:rPr lang="en-US" dirty="0" smtClean="0"/>
              <a:t>Where is the Nearest Medical Center or other Health Care Facility?</a:t>
            </a:r>
          </a:p>
          <a:p>
            <a:pPr>
              <a:buNone/>
            </a:pPr>
            <a:r>
              <a:rPr lang="en-US" dirty="0" smtClean="0"/>
              <a:t>	Use the Facility Locator to find VA medical facilities</a:t>
            </a:r>
          </a:p>
          <a:p>
            <a:pPr>
              <a:buNone/>
            </a:pPr>
            <a:r>
              <a:rPr lang="en-US" dirty="0" smtClean="0"/>
              <a:t>	</a:t>
            </a:r>
            <a:r>
              <a:rPr lang="en-US" dirty="0" smtClean="0">
                <a:hlinkClick r:id="rId3"/>
              </a:rPr>
              <a:t>http://www.va.gov/directory/guide/division.asp?dnum=1</a:t>
            </a:r>
            <a:endParaRPr lang="en-US" dirty="0" smtClean="0"/>
          </a:p>
          <a:p>
            <a:pPr>
              <a:buNone/>
            </a:pPr>
            <a:endParaRPr lang="en-US" dirty="0" smtClean="0"/>
          </a:p>
          <a:p>
            <a:pPr>
              <a:buNone/>
            </a:pPr>
            <a:r>
              <a:rPr lang="en-US" dirty="0" smtClean="0"/>
              <a:t>	</a:t>
            </a:r>
          </a:p>
          <a:p>
            <a:pPr>
              <a:buNone/>
            </a:pPr>
            <a:r>
              <a:rPr lang="en-US" dirty="0" smtClean="0"/>
              <a:t>	</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15</a:t>
            </a:fld>
            <a:endParaRPr lang="en-US" dirty="0"/>
          </a:p>
        </p:txBody>
      </p:sp>
    </p:spTree>
    <p:extLst>
      <p:ext uri="{BB962C8B-B14F-4D97-AF65-F5344CB8AC3E}">
        <p14:creationId xmlns:p14="http://schemas.microsoft.com/office/powerpoint/2010/main" val="6873374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2857500"/>
            <a:ext cx="8491538" cy="1172915"/>
          </a:xfrm>
          <a:prstGeom prst="rect">
            <a:avLst/>
          </a:prstGeom>
        </p:spPr>
        <p:txBody>
          <a:bodyPr lIns="64291" tIns="32146" rIns="64291" bIns="32146" numCol="2">
            <a:spAutoFit/>
          </a:bodyPr>
          <a:lstStyle/>
          <a:p>
            <a:pPr lvl="1" indent="321457">
              <a:buFont typeface="Arial" pitchFamily="34" charset="0"/>
              <a:buChar char="•"/>
              <a:defRPr/>
            </a:pPr>
            <a:r>
              <a:rPr lang="en-US" kern="0" dirty="0"/>
              <a:t>Fee basis care</a:t>
            </a:r>
          </a:p>
          <a:p>
            <a:pPr lvl="1" indent="321457">
              <a:buFont typeface="Arial" pitchFamily="34" charset="0"/>
              <a:buChar char="•"/>
              <a:defRPr/>
            </a:pPr>
            <a:r>
              <a:rPr lang="en-US" kern="0" dirty="0"/>
              <a:t>Rural health care partnerships</a:t>
            </a:r>
          </a:p>
          <a:p>
            <a:pPr lvl="1" indent="321457">
              <a:buFont typeface="Arial" pitchFamily="34" charset="0"/>
              <a:buChar char="•"/>
              <a:defRPr/>
            </a:pPr>
            <a:endParaRPr lang="en-US" kern="0" dirty="0">
              <a:solidFill>
                <a:schemeClr val="tx2"/>
              </a:solidFill>
            </a:endParaRPr>
          </a:p>
          <a:p>
            <a:pPr lvl="1" indent="321457">
              <a:defRPr/>
            </a:pPr>
            <a:endParaRPr lang="en-US" kern="0" dirty="0">
              <a:solidFill>
                <a:schemeClr val="tx2"/>
              </a:solidFill>
            </a:endParaRPr>
          </a:p>
          <a:p>
            <a:pPr lvl="1" indent="321457">
              <a:buFont typeface="Arial" pitchFamily="34" charset="0"/>
              <a:buChar char="•"/>
              <a:defRPr/>
            </a:pPr>
            <a:r>
              <a:rPr lang="en-US" kern="0" dirty="0"/>
              <a:t>Home-based </a:t>
            </a:r>
            <a:r>
              <a:rPr lang="en-US" kern="0" dirty="0" err="1"/>
              <a:t>telehealth</a:t>
            </a:r>
            <a:endParaRPr lang="en-US" kern="0" dirty="0"/>
          </a:p>
          <a:p>
            <a:pPr lvl="1" indent="321457">
              <a:buFont typeface="Arial" pitchFamily="34" charset="0"/>
              <a:buChar char="•"/>
              <a:defRPr/>
            </a:pPr>
            <a:r>
              <a:rPr lang="en-US" kern="0" dirty="0"/>
              <a:t>Mobile health clinics</a:t>
            </a:r>
          </a:p>
        </p:txBody>
      </p:sp>
      <p:pic>
        <p:nvPicPr>
          <p:cNvPr id="7" name="Picture 6" descr="Telehealth12.6.jpg"/>
          <p:cNvPicPr>
            <a:picLocks/>
          </p:cNvPicPr>
          <p:nvPr/>
        </p:nvPicPr>
        <p:blipFill>
          <a:blip r:embed="rId3" cstate="email"/>
          <a:stretch>
            <a:fillRect/>
          </a:stretch>
        </p:blipFill>
        <p:spPr>
          <a:xfrm>
            <a:off x="5715000" y="3517900"/>
            <a:ext cx="2577703" cy="1747837"/>
          </a:xfrm>
          <a:prstGeom prst="round2DiagRect">
            <a:avLst>
              <a:gd name="adj1" fmla="val 0"/>
              <a:gd name="adj2" fmla="val 0"/>
            </a:avLst>
          </a:prstGeom>
          <a:ln w="88900" cap="sq">
            <a:solidFill>
              <a:srgbClr val="FFFFFF"/>
            </a:solidFill>
            <a:miter lim="800000"/>
          </a:ln>
          <a:effectLst/>
        </p:spPr>
      </p:pic>
      <p:sp>
        <p:nvSpPr>
          <p:cNvPr id="19460" name="Title 1"/>
          <p:cNvSpPr>
            <a:spLocks noGrp="1"/>
          </p:cNvSpPr>
          <p:nvPr>
            <p:ph type="title"/>
          </p:nvPr>
        </p:nvSpPr>
        <p:spPr>
          <a:xfrm>
            <a:off x="381000" y="460828"/>
            <a:ext cx="8153400" cy="990600"/>
          </a:xfrm>
        </p:spPr>
        <p:txBody>
          <a:bodyPr/>
          <a:lstStyle/>
          <a:p>
            <a:pPr eaLnBrk="1" hangingPunct="1"/>
            <a:r>
              <a:rPr lang="en-US" sz="2800" dirty="0" smtClean="0">
                <a:latin typeface="Georgia" pitchFamily="18" charset="0"/>
                <a:ea typeface="Georgia" pitchFamily="18" charset="0"/>
                <a:cs typeface="Georgia" pitchFamily="18" charset="0"/>
              </a:rPr>
              <a:t>Reaching Rural Veterans</a:t>
            </a:r>
          </a:p>
        </p:txBody>
      </p:sp>
      <p:sp>
        <p:nvSpPr>
          <p:cNvPr id="4" name="Content Placeholder 2"/>
          <p:cNvSpPr txBox="1">
            <a:spLocks/>
          </p:cNvSpPr>
          <p:nvPr/>
        </p:nvSpPr>
        <p:spPr bwMode="auto">
          <a:xfrm>
            <a:off x="381000" y="1587500"/>
            <a:ext cx="8382000" cy="1066800"/>
          </a:xfrm>
          <a:prstGeom prst="rect">
            <a:avLst/>
          </a:prstGeom>
          <a:noFill/>
          <a:ln w="9525">
            <a:noFill/>
            <a:miter lim="800000"/>
            <a:headEnd/>
            <a:tailEnd/>
          </a:ln>
        </p:spPr>
        <p:txBody>
          <a:bodyPr lIns="92070" tIns="46035" rIns="92070" bIns="46035"/>
          <a:lstStyle/>
          <a:p>
            <a:pPr algn="ctr">
              <a:buClr>
                <a:schemeClr val="tx1"/>
              </a:buClr>
              <a:defRPr/>
            </a:pPr>
            <a:r>
              <a:rPr lang="en-US" sz="2800" b="1" kern="0" dirty="0">
                <a:latin typeface="+mn-lt"/>
              </a:rPr>
              <a:t>VA estimates approximately </a:t>
            </a:r>
            <a:r>
              <a:rPr lang="en-US" sz="2800" b="1" u="sng" kern="0" dirty="0">
                <a:latin typeface="+mn-lt"/>
              </a:rPr>
              <a:t>43%</a:t>
            </a:r>
            <a:r>
              <a:rPr lang="en-US" sz="2800" b="1" kern="0" dirty="0">
                <a:solidFill>
                  <a:schemeClr val="accent3"/>
                </a:solidFill>
                <a:latin typeface="+mn-lt"/>
              </a:rPr>
              <a:t> </a:t>
            </a:r>
            <a:r>
              <a:rPr lang="en-US" sz="2800" b="1" kern="0" dirty="0">
                <a:latin typeface="+mn-lt"/>
              </a:rPr>
              <a:t>of all Veterans live in rural areas.</a:t>
            </a:r>
          </a:p>
        </p:txBody>
      </p:sp>
      <p:sp>
        <p:nvSpPr>
          <p:cNvPr id="5" name="Content Placeholder 2"/>
          <p:cNvSpPr txBox="1">
            <a:spLocks/>
          </p:cNvSpPr>
          <p:nvPr/>
        </p:nvSpPr>
        <p:spPr bwMode="auto">
          <a:xfrm>
            <a:off x="762000" y="2501900"/>
            <a:ext cx="7715250" cy="482600"/>
          </a:xfrm>
          <a:prstGeom prst="rect">
            <a:avLst/>
          </a:prstGeom>
          <a:noFill/>
          <a:ln w="9525">
            <a:noFill/>
            <a:miter lim="800000"/>
            <a:headEnd/>
            <a:tailEnd/>
          </a:ln>
        </p:spPr>
        <p:txBody>
          <a:bodyPr lIns="92070" tIns="46035" rIns="92070" bIns="46035"/>
          <a:lstStyle/>
          <a:p>
            <a:pPr>
              <a:buClr>
                <a:schemeClr val="tx1"/>
              </a:buClr>
              <a:defRPr/>
            </a:pPr>
            <a:r>
              <a:rPr lang="en-US" sz="2000" kern="0" dirty="0"/>
              <a:t>VA continues to expand health access to rural Veterans through:</a:t>
            </a:r>
          </a:p>
        </p:txBody>
      </p:sp>
      <p:pic>
        <p:nvPicPr>
          <p:cNvPr id="6" name="Picture 5" descr="RuralMobile12.6.jpg"/>
          <p:cNvPicPr>
            <a:picLocks/>
          </p:cNvPicPr>
          <p:nvPr/>
        </p:nvPicPr>
        <p:blipFill>
          <a:blip r:embed="rId4" cstate="email"/>
          <a:srcRect/>
          <a:stretch>
            <a:fillRect/>
          </a:stretch>
        </p:blipFill>
        <p:spPr>
          <a:xfrm flipH="1">
            <a:off x="3200400" y="4356100"/>
            <a:ext cx="2999184" cy="1824037"/>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Picture 7" descr="Telehehealth6.10.jpg"/>
          <p:cNvPicPr>
            <a:picLocks/>
          </p:cNvPicPr>
          <p:nvPr/>
        </p:nvPicPr>
        <p:blipFill>
          <a:blip r:embed="rId5" cstate="email"/>
          <a:srcRect/>
          <a:stretch>
            <a:fillRect/>
          </a:stretch>
        </p:blipFill>
        <p:spPr>
          <a:xfrm>
            <a:off x="609600" y="3746500"/>
            <a:ext cx="2819400" cy="1905000"/>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sp>
        <p:nvSpPr>
          <p:cNvPr id="11" name="Slide Number Placeholder 10"/>
          <p:cNvSpPr>
            <a:spLocks noGrp="1"/>
          </p:cNvSpPr>
          <p:nvPr>
            <p:ph type="sldNum" sz="quarter" idx="4294967295"/>
          </p:nvPr>
        </p:nvSpPr>
        <p:spPr>
          <a:xfrm>
            <a:off x="6096000" y="6248400"/>
            <a:ext cx="2667000" cy="365125"/>
          </a:xfrm>
          <a:prstGeom prst="rect">
            <a:avLst/>
          </a:prstGeom>
        </p:spPr>
        <p:txBody>
          <a:bodyPr/>
          <a:lstStyle/>
          <a:p>
            <a:pPr algn="l">
              <a:defRPr/>
            </a:pPr>
            <a:fld id="{00B34950-0EC0-42DF-B6DC-FFAD4C5EB86B}" type="slidenum">
              <a:rPr lang="en-US" b="0" smtClean="0">
                <a:solidFill>
                  <a:schemeClr val="tx2"/>
                </a:solidFill>
              </a:rPr>
              <a:pPr algn="l">
                <a:defRPr/>
              </a:pPr>
              <a:t>16</a:t>
            </a:fld>
            <a:endParaRPr lang="en-US" b="0" dirty="0">
              <a:solidFill>
                <a:schemeClr val="tx2"/>
              </a:solidFill>
            </a:endParaRPr>
          </a:p>
        </p:txBody>
      </p:sp>
    </p:spTree>
    <p:extLst>
      <p:ext uri="{BB962C8B-B14F-4D97-AF65-F5344CB8AC3E}">
        <p14:creationId xmlns:p14="http://schemas.microsoft.com/office/powerpoint/2010/main" val="26075028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489857"/>
            <a:ext cx="8153400" cy="990600"/>
          </a:xfrm>
        </p:spPr>
        <p:txBody>
          <a:bodyPr/>
          <a:lstStyle/>
          <a:p>
            <a:pPr eaLnBrk="1" hangingPunct="1"/>
            <a:r>
              <a:rPr lang="en-US" sz="2800" dirty="0" smtClean="0">
                <a:latin typeface="Georgia" pitchFamily="18" charset="0"/>
                <a:ea typeface="ＭＳ Ｐゴシック"/>
                <a:cs typeface="Arial" pitchFamily="34" charset="0"/>
              </a:rPr>
              <a:t>Health Care Delivery Model</a:t>
            </a:r>
          </a:p>
        </p:txBody>
      </p:sp>
      <p:sp>
        <p:nvSpPr>
          <p:cNvPr id="16387" name="Rectangle 3"/>
          <p:cNvSpPr>
            <a:spLocks noGrp="1" noChangeArrowheads="1"/>
          </p:cNvSpPr>
          <p:nvPr>
            <p:ph idx="1"/>
          </p:nvPr>
        </p:nvSpPr>
        <p:spPr>
          <a:xfrm>
            <a:off x="457200" y="1935163"/>
            <a:ext cx="8229600" cy="4191000"/>
          </a:xfrm>
        </p:spPr>
        <p:txBody>
          <a:bodyPr/>
          <a:lstStyle/>
          <a:p>
            <a:pPr>
              <a:lnSpc>
                <a:spcPct val="150000"/>
              </a:lnSpc>
            </a:pPr>
            <a:r>
              <a:rPr lang="en-US" sz="2000" dirty="0" smtClean="0">
                <a:ea typeface="ＭＳ Ｐゴシック"/>
                <a:cs typeface="Arial" pitchFamily="34" charset="0"/>
              </a:rPr>
              <a:t>Patient-Centered</a:t>
            </a:r>
          </a:p>
          <a:p>
            <a:pPr>
              <a:lnSpc>
                <a:spcPct val="150000"/>
              </a:lnSpc>
            </a:pPr>
            <a:r>
              <a:rPr lang="en-US" sz="2000" dirty="0" smtClean="0">
                <a:ea typeface="ＭＳ Ｐゴシック"/>
                <a:cs typeface="Arial" pitchFamily="34" charset="0"/>
              </a:rPr>
              <a:t>Team Care</a:t>
            </a:r>
          </a:p>
          <a:p>
            <a:pPr>
              <a:lnSpc>
                <a:spcPct val="150000"/>
              </a:lnSpc>
            </a:pPr>
            <a:r>
              <a:rPr lang="en-US" sz="2000" dirty="0" smtClean="0">
                <a:ea typeface="ＭＳ Ｐゴシック"/>
                <a:cs typeface="Arial" pitchFamily="34" charset="0"/>
              </a:rPr>
              <a:t>Continuous Improvement</a:t>
            </a:r>
          </a:p>
          <a:p>
            <a:pPr>
              <a:lnSpc>
                <a:spcPct val="150000"/>
              </a:lnSpc>
            </a:pPr>
            <a:r>
              <a:rPr lang="en-US" sz="2000" dirty="0" smtClean="0">
                <a:ea typeface="ＭＳ Ｐゴシック"/>
                <a:cs typeface="Arial" pitchFamily="34" charset="0"/>
              </a:rPr>
              <a:t>Data-Driven, Evidence-Based</a:t>
            </a:r>
          </a:p>
          <a:p>
            <a:pPr>
              <a:lnSpc>
                <a:spcPct val="150000"/>
              </a:lnSpc>
            </a:pPr>
            <a:r>
              <a:rPr lang="en-US" sz="2000" dirty="0" smtClean="0">
                <a:ea typeface="ＭＳ Ｐゴシック"/>
                <a:cs typeface="Arial" pitchFamily="34" charset="0"/>
              </a:rPr>
              <a:t>Value</a:t>
            </a:r>
          </a:p>
          <a:p>
            <a:pPr>
              <a:lnSpc>
                <a:spcPct val="150000"/>
              </a:lnSpc>
            </a:pPr>
            <a:r>
              <a:rPr lang="en-US" sz="2000" dirty="0" smtClean="0">
                <a:ea typeface="ＭＳ Ｐゴシック"/>
                <a:cs typeface="Arial" pitchFamily="34" charset="0"/>
              </a:rPr>
              <a:t>Prevention / Population Health</a:t>
            </a:r>
          </a:p>
        </p:txBody>
      </p:sp>
      <p:pic>
        <p:nvPicPr>
          <p:cNvPr id="5" name="Picture 3"/>
          <p:cNvPicPr>
            <a:picLocks noChangeAspect="1" noChangeArrowheads="1"/>
          </p:cNvPicPr>
          <p:nvPr/>
        </p:nvPicPr>
        <p:blipFill>
          <a:blip r:embed="rId3"/>
          <a:srcRect/>
          <a:stretch>
            <a:fillRect/>
          </a:stretch>
        </p:blipFill>
        <p:spPr bwMode="auto">
          <a:xfrm>
            <a:off x="5516563" y="1911350"/>
            <a:ext cx="2795587" cy="3444875"/>
          </a:xfrm>
          <a:prstGeom prst="rect">
            <a:avLst/>
          </a:prstGeom>
          <a:noFill/>
          <a:ln w="9525">
            <a:noFill/>
            <a:miter lim="800000"/>
            <a:headEnd/>
            <a:tailEnd/>
          </a:ln>
          <a:effectLst>
            <a:outerShdw dist="35921" dir="2700000" algn="ctr" rotWithShape="0">
              <a:schemeClr val="bg2"/>
            </a:outerShdw>
          </a:effectLst>
        </p:spPr>
      </p:pic>
      <p:sp>
        <p:nvSpPr>
          <p:cNvPr id="6" name="Slide Number Placeholder 5"/>
          <p:cNvSpPr>
            <a:spLocks noGrp="1"/>
          </p:cNvSpPr>
          <p:nvPr>
            <p:ph type="sldNum" sz="quarter" idx="4294967295"/>
          </p:nvPr>
        </p:nvSpPr>
        <p:spPr>
          <a:xfrm>
            <a:off x="6096000" y="6248400"/>
            <a:ext cx="2667000" cy="365125"/>
          </a:xfrm>
          <a:prstGeom prst="rect">
            <a:avLst/>
          </a:prstGeom>
        </p:spPr>
        <p:txBody>
          <a:bodyPr/>
          <a:lstStyle/>
          <a:p>
            <a:pPr algn="l">
              <a:defRPr/>
            </a:pPr>
            <a:fld id="{78F78778-5404-4518-B0C3-EC4C39A51186}" type="slidenum">
              <a:rPr lang="en-US" b="0" smtClean="0">
                <a:solidFill>
                  <a:schemeClr val="tx2"/>
                </a:solidFill>
              </a:rPr>
              <a:pPr algn="l">
                <a:defRPr/>
              </a:pPr>
              <a:t>17</a:t>
            </a:fld>
            <a:endParaRPr lang="en-US" b="0" dirty="0">
              <a:solidFill>
                <a:schemeClr val="tx2"/>
              </a:solidFill>
            </a:endParaRPr>
          </a:p>
        </p:txBody>
      </p:sp>
    </p:spTree>
    <p:extLst>
      <p:ext uri="{BB962C8B-B14F-4D97-AF65-F5344CB8AC3E}">
        <p14:creationId xmlns:p14="http://schemas.microsoft.com/office/powerpoint/2010/main" val="73320137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latin typeface="Georgia" panose="02040502050405020303" pitchFamily="18" charset="0"/>
                <a:cs typeface="Arial" panose="020B0604020202020204" pitchFamily="34" charset="0"/>
              </a:rPr>
              <a:t>Veterans Health Administration: </a:t>
            </a:r>
            <a:r>
              <a:rPr lang="en-US" sz="2800" dirty="0" smtClean="0">
                <a:latin typeface="Georgia" panose="02040502050405020303" pitchFamily="18" charset="0"/>
                <a:cs typeface="Arial" panose="020B0604020202020204" pitchFamily="34" charset="0"/>
              </a:rPr>
              <a:t>Services</a:t>
            </a:r>
            <a:endParaRPr lang="en-US" sz="2800" dirty="0">
              <a:latin typeface="Georgia" panose="02040502050405020303" pitchFamily="18" charset="0"/>
              <a:cs typeface="Arial" panose="020B0604020202020204" pitchFamily="34" charset="0"/>
            </a:endParaRPr>
          </a:p>
        </p:txBody>
      </p:sp>
      <p:sp>
        <p:nvSpPr>
          <p:cNvPr id="3" name="Content Placeholder 2"/>
          <p:cNvSpPr>
            <a:spLocks noGrp="1"/>
          </p:cNvSpPr>
          <p:nvPr>
            <p:ph idx="1"/>
          </p:nvPr>
        </p:nvSpPr>
        <p:spPr>
          <a:xfrm>
            <a:off x="354013" y="1703421"/>
            <a:ext cx="8229600" cy="4314338"/>
          </a:xfrm>
        </p:spPr>
        <p:txBody>
          <a:bodyPr/>
          <a:lstStyle/>
          <a:p>
            <a:r>
              <a:rPr lang="en-US" dirty="0" smtClean="0">
                <a:cs typeface="Arial" panose="020B0604020202020204" pitchFamily="34" charset="0"/>
              </a:rPr>
              <a:t>Primary Care</a:t>
            </a:r>
          </a:p>
          <a:p>
            <a:r>
              <a:rPr lang="en-US" dirty="0" smtClean="0">
                <a:cs typeface="Arial" panose="020B0604020202020204" pitchFamily="34" charset="0"/>
              </a:rPr>
              <a:t>Specialty and Inpatient Care</a:t>
            </a:r>
          </a:p>
          <a:p>
            <a:r>
              <a:rPr lang="en-US" dirty="0" smtClean="0">
                <a:cs typeface="Arial" panose="020B0604020202020204" pitchFamily="34" charset="0"/>
              </a:rPr>
              <a:t>Preventive Health Care</a:t>
            </a:r>
          </a:p>
          <a:p>
            <a:r>
              <a:rPr lang="en-US" dirty="0" smtClean="0">
                <a:cs typeface="Arial" panose="020B0604020202020204" pitchFamily="34" charset="0"/>
              </a:rPr>
              <a:t>Pharmacy Benefits</a:t>
            </a:r>
          </a:p>
          <a:p>
            <a:r>
              <a:rPr lang="en-US" dirty="0" smtClean="0">
                <a:cs typeface="Arial" panose="020B0604020202020204" pitchFamily="34" charset="0"/>
              </a:rPr>
              <a:t>Emergency Care</a:t>
            </a:r>
          </a:p>
          <a:p>
            <a:r>
              <a:rPr lang="en-US" dirty="0" smtClean="0">
                <a:cs typeface="Arial" panose="020B0604020202020204" pitchFamily="34" charset="0"/>
              </a:rPr>
              <a:t>Diagnosis and Treatment for Mental Health and Substance Abuse </a:t>
            </a:r>
          </a:p>
          <a:p>
            <a:r>
              <a:rPr lang="en-US" dirty="0" smtClean="0">
                <a:cs typeface="Arial" panose="020B0604020202020204" pitchFamily="34" charset="0"/>
              </a:rPr>
              <a:t>Surgical Care and Organ Transplantation</a:t>
            </a:r>
          </a:p>
          <a:p>
            <a:r>
              <a:rPr lang="en-US" dirty="0" smtClean="0">
                <a:cs typeface="Arial" panose="020B0604020202020204" pitchFamily="34" charset="0"/>
              </a:rPr>
              <a:t>Rehabilitation</a:t>
            </a:r>
          </a:p>
          <a:p>
            <a:r>
              <a:rPr lang="en-US" dirty="0" smtClean="0">
                <a:cs typeface="Arial" panose="020B0604020202020204" pitchFamily="34" charset="0"/>
              </a:rPr>
              <a:t>Nursing Home Care</a:t>
            </a:r>
          </a:p>
          <a:p>
            <a:r>
              <a:rPr lang="en-US" dirty="0" smtClean="0">
                <a:cs typeface="Arial" panose="020B0604020202020204" pitchFamily="34" charset="0"/>
              </a:rPr>
              <a:t>Respite and Hospice Care</a:t>
            </a:r>
          </a:p>
          <a:p>
            <a:r>
              <a:rPr lang="en-US" dirty="0" smtClean="0">
                <a:cs typeface="Arial" panose="020B0604020202020204" pitchFamily="34" charset="0"/>
              </a:rPr>
              <a:t>Readjustment Counseling</a:t>
            </a:r>
          </a:p>
          <a:p>
            <a:r>
              <a:rPr lang="en-US" dirty="0" smtClean="0">
                <a:cs typeface="Arial" panose="020B0604020202020204" pitchFamily="34" charset="0"/>
              </a:rPr>
              <a:t>Blind Rehabilitation Services</a:t>
            </a:r>
          </a:p>
          <a:p>
            <a:r>
              <a:rPr lang="en-US" dirty="0" smtClean="0">
                <a:cs typeface="Arial" panose="020B0604020202020204" pitchFamily="34" charset="0"/>
              </a:rPr>
              <a:t>Dental (with specific eligibility criteria)</a:t>
            </a:r>
          </a:p>
          <a:p>
            <a:r>
              <a:rPr lang="en-US" dirty="0" smtClean="0">
                <a:cs typeface="Arial" panose="020B0604020202020204" pitchFamily="34" charset="0"/>
              </a:rPr>
              <a:t>Maternity Care</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18</a:t>
            </a:fld>
            <a:endParaRPr lang="en-US" dirty="0"/>
          </a:p>
        </p:txBody>
      </p:sp>
    </p:spTree>
    <p:extLst>
      <p:ext uri="{BB962C8B-B14F-4D97-AF65-F5344CB8AC3E}">
        <p14:creationId xmlns:p14="http://schemas.microsoft.com/office/powerpoint/2010/main" val="1008360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681604"/>
            <a:ext cx="8229600" cy="813933"/>
          </a:xfrm>
        </p:spPr>
        <p:txBody>
          <a:bodyPr/>
          <a:lstStyle/>
          <a:p>
            <a:pPr algn="l" eaLnBrk="1" hangingPunct="1"/>
            <a:r>
              <a:rPr lang="en-US" sz="2800" dirty="0" smtClean="0"/>
              <a:t>VA:  Mission and I CARE Values</a:t>
            </a:r>
          </a:p>
        </p:txBody>
      </p:sp>
      <p:sp>
        <p:nvSpPr>
          <p:cNvPr id="3075" name="Content Placeholder 2"/>
          <p:cNvSpPr>
            <a:spLocks noGrp="1"/>
          </p:cNvSpPr>
          <p:nvPr>
            <p:ph idx="1"/>
          </p:nvPr>
        </p:nvSpPr>
        <p:spPr>
          <a:xfrm>
            <a:off x="457200" y="2039257"/>
            <a:ext cx="8229600" cy="3840163"/>
          </a:xfrm>
        </p:spPr>
        <p:txBody>
          <a:bodyPr/>
          <a:lstStyle/>
          <a:p>
            <a:pPr>
              <a:buNone/>
            </a:pPr>
            <a:r>
              <a:rPr lang="en-US" sz="2000" b="1" dirty="0" smtClean="0"/>
              <a:t>Mission</a:t>
            </a:r>
          </a:p>
          <a:p>
            <a:pPr>
              <a:buNone/>
            </a:pPr>
            <a:r>
              <a:rPr lang="en-US" sz="2000" dirty="0" smtClean="0"/>
              <a:t>To fulfill President Lincoln's promise “To care for him who shall have borne the battle, and for his widow, and his orphan” by serving and honoring the men and women who are America’s veterans.</a:t>
            </a:r>
          </a:p>
          <a:p>
            <a:pPr>
              <a:buNone/>
            </a:pPr>
            <a:endParaRPr lang="en-US" sz="2000" dirty="0" smtClean="0"/>
          </a:p>
          <a:p>
            <a:pPr>
              <a:buNone/>
            </a:pPr>
            <a:r>
              <a:rPr lang="en-US" sz="2000" b="1" dirty="0" smtClean="0"/>
              <a:t>I CARE Values</a:t>
            </a:r>
          </a:p>
          <a:p>
            <a:pPr>
              <a:buNone/>
            </a:pPr>
            <a:r>
              <a:rPr lang="en-US" sz="2000" dirty="0" smtClean="0"/>
              <a:t>Integrity </a:t>
            </a:r>
          </a:p>
          <a:p>
            <a:pPr>
              <a:buNone/>
            </a:pPr>
            <a:r>
              <a:rPr lang="en-US" sz="2000" dirty="0" smtClean="0"/>
              <a:t>Commitment</a:t>
            </a:r>
          </a:p>
          <a:p>
            <a:pPr>
              <a:buNone/>
            </a:pPr>
            <a:r>
              <a:rPr lang="en-US" sz="2000" dirty="0" smtClean="0"/>
              <a:t>Advocacy </a:t>
            </a:r>
          </a:p>
          <a:p>
            <a:pPr>
              <a:buNone/>
            </a:pPr>
            <a:r>
              <a:rPr lang="en-US" sz="2000" dirty="0" smtClean="0"/>
              <a:t>Respect</a:t>
            </a:r>
          </a:p>
          <a:p>
            <a:pPr>
              <a:buNone/>
            </a:pPr>
            <a:r>
              <a:rPr lang="en-US" sz="2000" dirty="0" smtClean="0"/>
              <a:t>Excellence</a:t>
            </a:r>
          </a:p>
          <a:p>
            <a:pPr eaLnBrk="1" hangingPunct="1">
              <a:buFont typeface="Arial" pitchFamily="34" charset="0"/>
              <a:buNone/>
            </a:pPr>
            <a:endParaRPr lang="en-US" sz="24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Georgia" panose="02040502050405020303" pitchFamily="18" charset="0"/>
                <a:cs typeface="Arial" panose="020B0604020202020204" pitchFamily="34" charset="0"/>
              </a:rPr>
              <a:t>Veterans Health Administration: Mental Health Services</a:t>
            </a:r>
            <a:endParaRPr lang="en-US" sz="2800" dirty="0">
              <a:latin typeface="Georgia" panose="02040502050405020303" pitchFamily="18"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cs typeface="Arial" panose="020B0604020202020204" pitchFamily="34" charset="0"/>
              </a:rPr>
              <a:t>Assessment, diagnosis and treatment of mental health issues</a:t>
            </a:r>
          </a:p>
          <a:p>
            <a:r>
              <a:rPr lang="en-US" dirty="0" smtClean="0">
                <a:cs typeface="Arial" panose="020B0604020202020204" pitchFamily="34" charset="0"/>
              </a:rPr>
              <a:t>Services offered in inpatient, residential, and outpatient settings</a:t>
            </a:r>
          </a:p>
          <a:p>
            <a:r>
              <a:rPr lang="en-US" dirty="0" smtClean="0">
                <a:cs typeface="Arial" panose="020B0604020202020204" pitchFamily="34" charset="0"/>
              </a:rPr>
              <a:t>Evidence-based treatments offered for specific conditions and problems including:</a:t>
            </a:r>
          </a:p>
          <a:p>
            <a:pPr lvl="1"/>
            <a:r>
              <a:rPr lang="en-US" sz="1800" dirty="0" smtClean="0">
                <a:cs typeface="Arial" panose="020B0604020202020204" pitchFamily="34" charset="0"/>
              </a:rPr>
              <a:t>Anxiety</a:t>
            </a:r>
          </a:p>
          <a:p>
            <a:pPr lvl="1"/>
            <a:r>
              <a:rPr lang="en-US" sz="1800" dirty="0" smtClean="0">
                <a:cs typeface="Arial" panose="020B0604020202020204" pitchFamily="34" charset="0"/>
              </a:rPr>
              <a:t>Bipolar Disorder</a:t>
            </a:r>
          </a:p>
          <a:p>
            <a:pPr lvl="1"/>
            <a:r>
              <a:rPr lang="en-US" sz="1800" dirty="0" smtClean="0">
                <a:cs typeface="Arial" panose="020B0604020202020204" pitchFamily="34" charset="0"/>
              </a:rPr>
              <a:t>Depression</a:t>
            </a:r>
          </a:p>
          <a:p>
            <a:pPr lvl="1"/>
            <a:r>
              <a:rPr lang="en-US" sz="1800" dirty="0" smtClean="0">
                <a:cs typeface="Arial" panose="020B0604020202020204" pitchFamily="34" charset="0"/>
              </a:rPr>
              <a:t>Military Sexual Trauma</a:t>
            </a:r>
          </a:p>
          <a:p>
            <a:pPr lvl="1"/>
            <a:r>
              <a:rPr lang="en-US" sz="1800" dirty="0" smtClean="0">
                <a:cs typeface="Arial" panose="020B0604020202020204" pitchFamily="34" charset="0"/>
              </a:rPr>
              <a:t>Posttraumatic Stress Disorder</a:t>
            </a:r>
          </a:p>
          <a:p>
            <a:pPr lvl="1"/>
            <a:r>
              <a:rPr lang="en-US" sz="1800" dirty="0" smtClean="0">
                <a:cs typeface="Arial" panose="020B0604020202020204" pitchFamily="34" charset="0"/>
              </a:rPr>
              <a:t>Schizophrenia</a:t>
            </a:r>
          </a:p>
          <a:p>
            <a:pPr lvl="1"/>
            <a:r>
              <a:rPr lang="en-US" sz="1800" dirty="0" smtClean="0">
                <a:cs typeface="Arial" panose="020B0604020202020204" pitchFamily="34" charset="0"/>
              </a:rPr>
              <a:t>Suicide Prevention</a:t>
            </a:r>
          </a:p>
          <a:p>
            <a:r>
              <a:rPr lang="en-US" dirty="0" smtClean="0">
                <a:cs typeface="Arial" panose="020B0604020202020204" pitchFamily="34" charset="0"/>
              </a:rPr>
              <a:t>Core principles: mental health care is an integral component of overall health care, mental health services must be recovery-oriented</a:t>
            </a: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19</a:t>
            </a:fld>
            <a:endParaRPr lang="en-US" dirty="0"/>
          </a:p>
        </p:txBody>
      </p:sp>
    </p:spTree>
    <p:extLst>
      <p:ext uri="{BB962C8B-B14F-4D97-AF65-F5344CB8AC3E}">
        <p14:creationId xmlns:p14="http://schemas.microsoft.com/office/powerpoint/2010/main" val="3310394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Georgia" panose="02040502050405020303" pitchFamily="18" charset="0"/>
                <a:cs typeface="Arial" panose="020B0604020202020204" pitchFamily="34" charset="0"/>
              </a:rPr>
              <a:t>Veterans Health Administration: Substance Use Disorder Services</a:t>
            </a:r>
            <a:endParaRPr lang="en-US" sz="2800" dirty="0">
              <a:latin typeface="Georgia" panose="02040502050405020303" pitchFamily="18"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cs typeface="Arial" panose="020B0604020202020204" pitchFamily="34" charset="0"/>
              </a:rPr>
              <a:t>Case finding, assessment, diagnosis and treatment of Substance Use Disorders, including tobacco use</a:t>
            </a:r>
          </a:p>
          <a:p>
            <a:r>
              <a:rPr lang="en-US" dirty="0" smtClean="0">
                <a:cs typeface="Arial" panose="020B0604020202020204" pitchFamily="34" charset="0"/>
              </a:rPr>
              <a:t>Services provided in specialty clinics, primary care, and integrated into mental health services</a:t>
            </a:r>
          </a:p>
          <a:p>
            <a:r>
              <a:rPr lang="en-US" dirty="0" smtClean="0">
                <a:cs typeface="Arial" panose="020B0604020202020204" pitchFamily="34" charset="0"/>
              </a:rPr>
              <a:t>Includes medically supervised withdrawal management in both ambulatory and inpatient settings</a:t>
            </a:r>
          </a:p>
          <a:p>
            <a:r>
              <a:rPr lang="en-US" dirty="0" smtClean="0">
                <a:cs typeface="Arial" panose="020B0604020202020204" pitchFamily="34" charset="0"/>
              </a:rPr>
              <a:t>Intensive Substance Use Disorder (SUD) services available in outpatient and residential settings</a:t>
            </a:r>
          </a:p>
          <a:p>
            <a:r>
              <a:rPr lang="en-US" dirty="0" smtClean="0">
                <a:cs typeface="Arial" panose="020B0604020202020204" pitchFamily="34" charset="0"/>
              </a:rPr>
              <a:t>Pharmacotherapy: opioid agonist treatment (methadone, buprenorphine) and for alcohol use</a:t>
            </a:r>
          </a:p>
          <a:p>
            <a:r>
              <a:rPr lang="en-US" dirty="0" smtClean="0">
                <a:cs typeface="Arial" panose="020B0604020202020204" pitchFamily="34" charset="0"/>
              </a:rPr>
              <a:t>Evidence based interventions: motivational enhancement therapy, cognitive behavioral therapy for relapse prevention, 12-step facilitation counseling, contingency management, SUD-focused behavioral couples counseling or family therapy.</a:t>
            </a:r>
            <a:endParaRPr lang="en-US" dirty="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20</a:t>
            </a:fld>
            <a:endParaRPr lang="en-US" dirty="0"/>
          </a:p>
        </p:txBody>
      </p:sp>
    </p:spTree>
    <p:extLst>
      <p:ext uri="{BB962C8B-B14F-4D97-AF65-F5344CB8AC3E}">
        <p14:creationId xmlns:p14="http://schemas.microsoft.com/office/powerpoint/2010/main" val="506305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Georgia" panose="02040502050405020303" pitchFamily="18" charset="0"/>
                <a:cs typeface="Arial" panose="020B0604020202020204" pitchFamily="34" charset="0"/>
              </a:rPr>
              <a:t>Readjustment Counseling Service – Vet Centers</a:t>
            </a:r>
            <a:endParaRPr lang="en-US" sz="2800" dirty="0">
              <a:latin typeface="Georgia" panose="02040502050405020303" pitchFamily="18"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t>Eligibility: Veteran or family member served in a combat zone and received a military campaign ribbon </a:t>
            </a:r>
          </a:p>
          <a:p>
            <a:r>
              <a:rPr lang="en-US" dirty="0" smtClean="0"/>
              <a:t>Services: Readjustment counseling for Veterans and their families</a:t>
            </a:r>
          </a:p>
          <a:p>
            <a:pPr lvl="1"/>
            <a:r>
              <a:rPr lang="en-US" sz="1800" dirty="0" smtClean="0"/>
              <a:t>Individual and group counseling</a:t>
            </a:r>
          </a:p>
          <a:p>
            <a:pPr lvl="1"/>
            <a:r>
              <a:rPr lang="en-US" sz="1800" dirty="0" smtClean="0"/>
              <a:t>Family counseling for military-related issues</a:t>
            </a:r>
          </a:p>
          <a:p>
            <a:pPr lvl="1"/>
            <a:r>
              <a:rPr lang="en-US" sz="1800" dirty="0" smtClean="0"/>
              <a:t>Bereavement counseling for families who experience an active duty death</a:t>
            </a:r>
          </a:p>
          <a:p>
            <a:pPr lvl="1"/>
            <a:r>
              <a:rPr lang="en-US" sz="1800" dirty="0" smtClean="0"/>
              <a:t>Military sexual trauma counseling and referral</a:t>
            </a:r>
          </a:p>
          <a:p>
            <a:pPr lvl="1"/>
            <a:r>
              <a:rPr lang="en-US" sz="1800" dirty="0" smtClean="0"/>
              <a:t>Outreach and education at community events</a:t>
            </a:r>
          </a:p>
          <a:p>
            <a:pPr lvl="1"/>
            <a:r>
              <a:rPr lang="en-US" sz="1800" dirty="0" smtClean="0"/>
              <a:t>Substance abuse assessment and referral</a:t>
            </a:r>
          </a:p>
          <a:p>
            <a:pPr lvl="1"/>
            <a:r>
              <a:rPr lang="en-US" sz="1800" dirty="0" smtClean="0"/>
              <a:t>Employment assessment and referral</a:t>
            </a:r>
          </a:p>
          <a:p>
            <a:pPr lvl="1"/>
            <a:r>
              <a:rPr lang="en-US" sz="1800" dirty="0" smtClean="0"/>
              <a:t>VBA benefits explanation and referral</a:t>
            </a:r>
          </a:p>
          <a:p>
            <a:pPr lvl="1"/>
            <a:r>
              <a:rPr lang="en-US" sz="1800" dirty="0" smtClean="0"/>
              <a:t>Screening and referral for medical issues</a:t>
            </a:r>
          </a:p>
          <a:p>
            <a:r>
              <a:rPr lang="en-US" dirty="0" smtClean="0"/>
              <a:t>Organized as part of VHA, but separate from VHA health care system</a:t>
            </a:r>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21</a:t>
            </a:fld>
            <a:endParaRPr lang="en-US" dirty="0"/>
          </a:p>
        </p:txBody>
      </p:sp>
    </p:spTree>
    <p:extLst>
      <p:ext uri="{BB962C8B-B14F-4D97-AF65-F5344CB8AC3E}">
        <p14:creationId xmlns:p14="http://schemas.microsoft.com/office/powerpoint/2010/main" val="4258389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Georgia" panose="02040502050405020303" pitchFamily="18" charset="0"/>
                <a:cs typeface="Arial" panose="020B0604020202020204" pitchFamily="34" charset="0"/>
              </a:rPr>
              <a:t>Ending Veteran Homelessness</a:t>
            </a:r>
            <a:endParaRPr lang="en-US" sz="2800" dirty="0">
              <a:latin typeface="Georgia" panose="02040502050405020303" pitchFamily="18" charset="0"/>
              <a:cs typeface="Arial" panose="020B0604020202020204" pitchFamily="34" charset="0"/>
            </a:endParaRPr>
          </a:p>
        </p:txBody>
      </p:sp>
      <p:sp>
        <p:nvSpPr>
          <p:cNvPr id="3" name="Content Placeholder 2"/>
          <p:cNvSpPr>
            <a:spLocks noGrp="1"/>
          </p:cNvSpPr>
          <p:nvPr>
            <p:ph idx="1"/>
          </p:nvPr>
        </p:nvSpPr>
        <p:spPr/>
        <p:txBody>
          <a:bodyPr/>
          <a:lstStyle/>
          <a:p>
            <a:r>
              <a:rPr lang="en-US" sz="2000" dirty="0" smtClean="0">
                <a:cs typeface="Arial" panose="020B0604020202020204" pitchFamily="34" charset="0"/>
              </a:rPr>
              <a:t>One of VA’s top priorities is ending Veteran homelessness</a:t>
            </a:r>
          </a:p>
          <a:p>
            <a:endParaRPr lang="en-US" sz="2000" dirty="0" smtClean="0">
              <a:cs typeface="Arial" panose="020B0604020202020204" pitchFamily="34" charset="0"/>
            </a:endParaRPr>
          </a:p>
          <a:p>
            <a:r>
              <a:rPr lang="en-US" sz="2000" dirty="0" smtClean="0">
                <a:cs typeface="Arial" panose="020B0604020202020204" pitchFamily="34" charset="0"/>
              </a:rPr>
              <a:t>The goal is a systematic end to homelessness with no Veterans sleeping on the street and every Veteran with access to permanent housing</a:t>
            </a:r>
          </a:p>
          <a:p>
            <a:endParaRPr lang="en-US" sz="2000" dirty="0" smtClean="0">
              <a:cs typeface="Arial" panose="020B0604020202020204" pitchFamily="34" charset="0"/>
            </a:endParaRPr>
          </a:p>
          <a:p>
            <a:r>
              <a:rPr lang="en-US" sz="2000" dirty="0" smtClean="0">
                <a:cs typeface="Arial" panose="020B0604020202020204" pitchFamily="34" charset="0"/>
              </a:rPr>
              <a:t>VA is the largest single provider of homeless services in the Nation</a:t>
            </a:r>
          </a:p>
          <a:p>
            <a:endParaRPr lang="en-US" sz="2000" dirty="0" smtClean="0">
              <a:cs typeface="Arial" panose="020B0604020202020204" pitchFamily="34" charset="0"/>
            </a:endParaRPr>
          </a:p>
          <a:p>
            <a:r>
              <a:rPr lang="en-US" sz="2000" dirty="0" smtClean="0">
                <a:cs typeface="Arial" panose="020B0604020202020204" pitchFamily="34" charset="0"/>
              </a:rPr>
              <a:t>VA offers a wide array of interventions designed to find homeless Veterans, engage them in services, find pathways to permanent housing, and prevent homelessness from occurring</a:t>
            </a:r>
            <a:endParaRPr lang="en-US" sz="2000" dirty="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22</a:t>
            </a:fld>
            <a:endParaRPr lang="en-US" dirty="0"/>
          </a:p>
        </p:txBody>
      </p:sp>
    </p:spTree>
    <p:extLst>
      <p:ext uri="{BB962C8B-B14F-4D97-AF65-F5344CB8AC3E}">
        <p14:creationId xmlns:p14="http://schemas.microsoft.com/office/powerpoint/2010/main" val="3001959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Georgia" panose="02040502050405020303" pitchFamily="18" charset="0"/>
                <a:cs typeface="Arial" panose="020B0604020202020204" pitchFamily="34" charset="0"/>
              </a:rPr>
              <a:t>VHA Homeless Programs</a:t>
            </a:r>
            <a:endParaRPr lang="en-US" sz="2800" dirty="0">
              <a:latin typeface="Georgia" panose="02040502050405020303" pitchFamily="18" charset="0"/>
              <a:cs typeface="Arial" panose="020B0604020202020204" pitchFamily="34" charset="0"/>
            </a:endParaRPr>
          </a:p>
        </p:txBody>
      </p:sp>
      <p:sp>
        <p:nvSpPr>
          <p:cNvPr id="3" name="Content Placeholder 2"/>
          <p:cNvSpPr>
            <a:spLocks noGrp="1"/>
          </p:cNvSpPr>
          <p:nvPr>
            <p:ph idx="1"/>
          </p:nvPr>
        </p:nvSpPr>
        <p:spPr/>
        <p:txBody>
          <a:bodyPr/>
          <a:lstStyle/>
          <a:p>
            <a:r>
              <a:rPr lang="en-US" dirty="0"/>
              <a:t>Health Care for Homeless Veterans (HCHV)*</a:t>
            </a:r>
          </a:p>
          <a:p>
            <a:r>
              <a:rPr lang="en-US" dirty="0"/>
              <a:t>Community Resource and Referral Center (CRRC)</a:t>
            </a:r>
          </a:p>
          <a:p>
            <a:r>
              <a:rPr lang="en-US" dirty="0"/>
              <a:t>Grant and Per Diem Program (GPD)**</a:t>
            </a:r>
          </a:p>
          <a:p>
            <a:r>
              <a:rPr lang="en-US" dirty="0"/>
              <a:t>Supportive Services for Veteran Families (SSVF)**</a:t>
            </a:r>
          </a:p>
          <a:p>
            <a:r>
              <a:rPr lang="en-US" dirty="0"/>
              <a:t>Domiciliary Care for Homeless Veterans (DCHV)</a:t>
            </a:r>
          </a:p>
          <a:p>
            <a:r>
              <a:rPr lang="en-US" dirty="0"/>
              <a:t>Housing and Urban Development-VA Supported Housing (HUD-VASH)</a:t>
            </a:r>
          </a:p>
          <a:p>
            <a:r>
              <a:rPr lang="en-US" dirty="0"/>
              <a:t>Homeless-Patient Aligned Care Teams (H-PACT)</a:t>
            </a:r>
          </a:p>
          <a:p>
            <a:r>
              <a:rPr lang="en-US" dirty="0"/>
              <a:t>Veterans Justice Outreach (VJO)</a:t>
            </a:r>
          </a:p>
          <a:p>
            <a:r>
              <a:rPr lang="en-US" dirty="0"/>
              <a:t>Health Care for Reentry Veterans (HCRV)</a:t>
            </a:r>
          </a:p>
          <a:p>
            <a:r>
              <a:rPr lang="en-US" dirty="0"/>
              <a:t>Community Homelessness Assessment, Local Education and Networking Groups (CHALENG)</a:t>
            </a:r>
          </a:p>
          <a:p>
            <a:endParaRPr lang="en-US" dirty="0"/>
          </a:p>
          <a:p>
            <a:pPr marL="0" indent="0">
              <a:buNone/>
            </a:pPr>
            <a:r>
              <a:rPr lang="en-US" sz="1200" dirty="0"/>
              <a:t>*At some sites HCHV includes contract residential treatment services with contracts funding community providers</a:t>
            </a:r>
          </a:p>
          <a:p>
            <a:pPr marL="0" indent="0">
              <a:buNone/>
            </a:pPr>
            <a:r>
              <a:rPr lang="en-US" sz="1200" dirty="0"/>
              <a:t>**VA provides grants to eligible community providers; community providers offer services</a:t>
            </a:r>
          </a:p>
          <a:p>
            <a:endParaRPr lang="en-US" dirty="0"/>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23</a:t>
            </a:fld>
            <a:endParaRPr lang="en-US" dirty="0"/>
          </a:p>
        </p:txBody>
      </p:sp>
    </p:spTree>
    <p:extLst>
      <p:ext uri="{BB962C8B-B14F-4D97-AF65-F5344CB8AC3E}">
        <p14:creationId xmlns:p14="http://schemas.microsoft.com/office/powerpoint/2010/main" val="42732829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Placeholder 1"/>
          <p:cNvSpPr>
            <a:spLocks noGrp="1"/>
          </p:cNvSpPr>
          <p:nvPr>
            <p:ph type="body" idx="1"/>
          </p:nvPr>
        </p:nvSpPr>
        <p:spPr>
          <a:xfrm>
            <a:off x="393868" y="3156856"/>
            <a:ext cx="7123113" cy="3715657"/>
          </a:xfrm>
        </p:spPr>
        <p:txBody>
          <a:bodyPr/>
          <a:lstStyle/>
          <a:p>
            <a:pPr marL="457200" indent="-457200" eaLnBrk="1" hangingPunct="1">
              <a:buFont typeface="Arial" panose="020B0604020202020204" pitchFamily="34" charset="0"/>
              <a:buChar char="•"/>
            </a:pPr>
            <a:r>
              <a:rPr lang="en-US" dirty="0" smtClean="0">
                <a:solidFill>
                  <a:schemeClr val="tx1"/>
                </a:solidFill>
              </a:rPr>
              <a:t>Employment Preparation and Placement</a:t>
            </a:r>
          </a:p>
          <a:p>
            <a:pPr marL="457200" indent="-457200" eaLnBrk="1" hangingPunct="1">
              <a:buFont typeface="Arial" panose="020B0604020202020204" pitchFamily="34" charset="0"/>
              <a:buChar char="•"/>
            </a:pPr>
            <a:endParaRPr lang="en-US" dirty="0" smtClean="0">
              <a:solidFill>
                <a:schemeClr val="tx1"/>
              </a:solidFill>
            </a:endParaRPr>
          </a:p>
          <a:p>
            <a:pPr marL="457200" indent="-457200" eaLnBrk="1" hangingPunct="1">
              <a:buFont typeface="Arial" panose="020B0604020202020204" pitchFamily="34" charset="0"/>
              <a:buChar char="•"/>
            </a:pPr>
            <a:r>
              <a:rPr lang="en-US" dirty="0" smtClean="0">
                <a:solidFill>
                  <a:schemeClr val="tx1"/>
                </a:solidFill>
              </a:rPr>
              <a:t>Vocational Rehabilitation</a:t>
            </a:r>
          </a:p>
          <a:p>
            <a:pPr marL="457200" indent="-457200" eaLnBrk="1" hangingPunct="1">
              <a:buFont typeface="Arial" panose="020B0604020202020204" pitchFamily="34" charset="0"/>
              <a:buChar char="•"/>
            </a:pPr>
            <a:endParaRPr lang="en-US" dirty="0" smtClean="0">
              <a:solidFill>
                <a:schemeClr val="tx1"/>
              </a:solidFill>
            </a:endParaRPr>
          </a:p>
          <a:p>
            <a:pPr marL="457200" indent="-457200" eaLnBrk="1" hangingPunct="1">
              <a:buFont typeface="Arial" panose="020B0604020202020204" pitchFamily="34" charset="0"/>
              <a:buChar char="•"/>
            </a:pPr>
            <a:r>
              <a:rPr lang="en-US" dirty="0" smtClean="0">
                <a:solidFill>
                  <a:schemeClr val="tx1"/>
                </a:solidFill>
              </a:rPr>
              <a:t>Therapeutic and Supported Employment Services (TSES)/Compensated Work Therapy (CWT)</a:t>
            </a:r>
          </a:p>
          <a:p>
            <a:pPr marL="457200" indent="-457200" eaLnBrk="1" hangingPunct="1">
              <a:buFont typeface="Arial" panose="020B0604020202020204" pitchFamily="34" charset="0"/>
              <a:buChar char="•"/>
            </a:pPr>
            <a:endParaRPr lang="en-US" dirty="0" smtClean="0">
              <a:solidFill>
                <a:schemeClr val="tx1"/>
              </a:solidFill>
            </a:endParaRPr>
          </a:p>
          <a:p>
            <a:pPr marL="457200" indent="-457200" eaLnBrk="1" hangingPunct="1">
              <a:buFont typeface="Arial" panose="020B0604020202020204" pitchFamily="34" charset="0"/>
              <a:buChar char="•"/>
            </a:pPr>
            <a:r>
              <a:rPr lang="en-US" dirty="0" smtClean="0">
                <a:solidFill>
                  <a:schemeClr val="tx1"/>
                </a:solidFill>
              </a:rPr>
              <a:t>Homeless Veterans Community Employment Services (HVCES)</a:t>
            </a:r>
          </a:p>
          <a:p>
            <a:pPr marL="457200" indent="-457200" eaLnBrk="1" hangingPunct="1">
              <a:buFont typeface="Arial" panose="020B0604020202020204" pitchFamily="34" charset="0"/>
              <a:buChar char="•"/>
            </a:pPr>
            <a:endParaRPr lang="en-US" dirty="0" smtClean="0">
              <a:solidFill>
                <a:schemeClr val="tx1"/>
              </a:solidFill>
            </a:endParaRPr>
          </a:p>
          <a:p>
            <a:pPr marL="457200" indent="-457200" eaLnBrk="1" hangingPunct="1">
              <a:buFont typeface="Arial" panose="020B0604020202020204" pitchFamily="34" charset="0"/>
              <a:buChar char="•"/>
            </a:pPr>
            <a:r>
              <a:rPr lang="en-US" dirty="0" smtClean="0">
                <a:solidFill>
                  <a:schemeClr val="tx1"/>
                </a:solidFill>
              </a:rPr>
              <a:t>U.S. Department of Labor Partnership Programs</a:t>
            </a:r>
          </a:p>
          <a:p>
            <a:pPr eaLnBrk="1" hangingPunct="1">
              <a:buFont typeface="Wingdings" pitchFamily="2" charset="2"/>
              <a:buChar char="Ø"/>
            </a:pPr>
            <a:endParaRPr lang="en-US" sz="4000" dirty="0" smtClean="0"/>
          </a:p>
          <a:p>
            <a:pPr eaLnBrk="1" hangingPunct="1"/>
            <a:endParaRPr lang="en-US" dirty="0" smtClean="0"/>
          </a:p>
        </p:txBody>
      </p:sp>
      <p:sp>
        <p:nvSpPr>
          <p:cNvPr id="6" name="Rectangle 5"/>
          <p:cNvSpPr/>
          <p:nvPr/>
        </p:nvSpPr>
        <p:spPr>
          <a:xfrm>
            <a:off x="276336" y="609599"/>
            <a:ext cx="7358178" cy="800219"/>
          </a:xfrm>
          <a:prstGeom prst="rect">
            <a:avLst/>
          </a:prstGeom>
        </p:spPr>
        <p:txBody>
          <a:bodyPr wrap="square">
            <a:spAutoFit/>
          </a:bodyPr>
          <a:lstStyle/>
          <a:p>
            <a:endParaRPr lang="en-US" dirty="0" smtClean="0"/>
          </a:p>
          <a:p>
            <a:r>
              <a:rPr lang="en-US" sz="2800" dirty="0" smtClean="0">
                <a:solidFill>
                  <a:schemeClr val="bg1"/>
                </a:solidFill>
                <a:latin typeface="Georgia" pitchFamily="18" charset="0"/>
              </a:rPr>
              <a:t>  Employment</a:t>
            </a:r>
            <a:endParaRPr lang="en-US" sz="2800" dirty="0">
              <a:solidFill>
                <a:schemeClr val="bg1"/>
              </a:solidFill>
              <a:latin typeface="Georgia" pitchFamily="18" charset="0"/>
            </a:endParaRPr>
          </a:p>
        </p:txBody>
      </p:sp>
      <p:sp>
        <p:nvSpPr>
          <p:cNvPr id="35843" name="Title 2"/>
          <p:cNvSpPr>
            <a:spLocks noGrp="1"/>
          </p:cNvSpPr>
          <p:nvPr>
            <p:ph type="title"/>
          </p:nvPr>
        </p:nvSpPr>
        <p:spPr>
          <a:xfrm>
            <a:off x="537593" y="1814286"/>
            <a:ext cx="7772400" cy="4354285"/>
          </a:xfrm>
        </p:spPr>
        <p:txBody>
          <a:bodyPr>
            <a:normAutofit/>
          </a:bodyPr>
          <a:lstStyle/>
          <a:p>
            <a:pPr eaLnBrk="1" hangingPunct="1"/>
            <a:r>
              <a:rPr lang="en-US" dirty="0" smtClean="0"/>
              <a:t/>
            </a:r>
            <a:br>
              <a:rPr lang="en-US" dirty="0" smtClean="0"/>
            </a:br>
            <a:r>
              <a:rPr lang="en-US" dirty="0" smtClean="0"/>
              <a:t/>
            </a:r>
            <a:br>
              <a:rPr lang="en-US" dirty="0" smtClean="0"/>
            </a:br>
            <a:endParaRPr lang="en-US" dirty="0" smtClean="0"/>
          </a:p>
        </p:txBody>
      </p:sp>
    </p:spTree>
    <p:extLst>
      <p:ext uri="{BB962C8B-B14F-4D97-AF65-F5344CB8AC3E}">
        <p14:creationId xmlns:p14="http://schemas.microsoft.com/office/powerpoint/2010/main" val="36081667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80546" y="489857"/>
            <a:ext cx="8153400" cy="990600"/>
          </a:xfrm>
        </p:spPr>
        <p:txBody>
          <a:bodyPr/>
          <a:lstStyle/>
          <a:p>
            <a:r>
              <a:rPr lang="en-US" sz="2800" dirty="0" smtClean="0"/>
              <a:t>Mission and Vision – Veterans Justice Programs</a:t>
            </a:r>
          </a:p>
        </p:txBody>
      </p:sp>
      <p:sp>
        <p:nvSpPr>
          <p:cNvPr id="22531" name="Content Placeholder 2"/>
          <p:cNvSpPr>
            <a:spLocks noGrp="1"/>
          </p:cNvSpPr>
          <p:nvPr>
            <p:ph sz="quarter" idx="1"/>
          </p:nvPr>
        </p:nvSpPr>
        <p:spPr>
          <a:xfrm>
            <a:off x="612775" y="2002970"/>
            <a:ext cx="8153400" cy="4093029"/>
          </a:xfrm>
        </p:spPr>
        <p:txBody>
          <a:bodyPr/>
          <a:lstStyle/>
          <a:p>
            <a:pPr>
              <a:spcBef>
                <a:spcPct val="0"/>
              </a:spcBef>
              <a:buFont typeface="Wingdings" pitchFamily="2" charset="2"/>
              <a:buNone/>
            </a:pPr>
            <a:endParaRPr lang="en-US" dirty="0" smtClean="0"/>
          </a:p>
          <a:p>
            <a:pPr>
              <a:spcBef>
                <a:spcPct val="0"/>
              </a:spcBef>
              <a:buFont typeface="Wingdings" pitchFamily="2" charset="2"/>
              <a:buNone/>
            </a:pPr>
            <a:r>
              <a:rPr lang="en-US" sz="2000" dirty="0" smtClean="0"/>
              <a:t>MISSION</a:t>
            </a:r>
          </a:p>
          <a:p>
            <a:pPr>
              <a:spcBef>
                <a:spcPct val="0"/>
              </a:spcBef>
              <a:buFont typeface="Wingdings" pitchFamily="2" charset="2"/>
              <a:buNone/>
            </a:pPr>
            <a:r>
              <a:rPr lang="en-US" sz="1600" dirty="0" smtClean="0"/>
              <a:t>To partner with the criminal justice system to identify Veterans who would benefit from treatment as an alternative to incarceration. VJO will </a:t>
            </a:r>
            <a:r>
              <a:rPr lang="en-US" sz="1600" b="1" i="1" dirty="0" smtClean="0"/>
              <a:t>ensure access to exceptional care</a:t>
            </a:r>
            <a:r>
              <a:rPr lang="en-US" sz="1600" dirty="0" smtClean="0"/>
              <a:t>, tailored to individual needs, for justice-involved Veterans by linking each Veteran to a VA and community services that will prevent homelessness, improve social and clinical outcomes, facilitate recovery and end Veterans’ cyclical contact with the criminal justice system.   </a:t>
            </a:r>
          </a:p>
          <a:p>
            <a:pPr>
              <a:spcBef>
                <a:spcPct val="0"/>
              </a:spcBef>
              <a:buFont typeface="Wingdings" pitchFamily="2" charset="2"/>
              <a:buNone/>
            </a:pPr>
            <a:endParaRPr lang="en-US" sz="1600" dirty="0" smtClean="0"/>
          </a:p>
          <a:p>
            <a:pPr>
              <a:spcBef>
                <a:spcPct val="0"/>
              </a:spcBef>
              <a:buFont typeface="Wingdings" pitchFamily="2" charset="2"/>
              <a:buNone/>
            </a:pPr>
            <a:endParaRPr lang="en-US" sz="1600" dirty="0" smtClean="0"/>
          </a:p>
          <a:p>
            <a:pPr>
              <a:spcBef>
                <a:spcPct val="0"/>
              </a:spcBef>
              <a:buFont typeface="Wingdings" pitchFamily="2" charset="2"/>
              <a:buNone/>
            </a:pPr>
            <a:endParaRPr lang="en-US" dirty="0" smtClean="0"/>
          </a:p>
          <a:p>
            <a:pPr>
              <a:spcBef>
                <a:spcPct val="0"/>
              </a:spcBef>
              <a:buFont typeface="Wingdings" pitchFamily="2" charset="2"/>
              <a:buNone/>
            </a:pPr>
            <a:r>
              <a:rPr lang="en-US" sz="2000" dirty="0" smtClean="0"/>
              <a:t>VISION</a:t>
            </a:r>
          </a:p>
          <a:p>
            <a:pPr>
              <a:spcBef>
                <a:spcPct val="0"/>
              </a:spcBef>
              <a:buFont typeface="Wingdings" pitchFamily="2" charset="2"/>
              <a:buNone/>
            </a:pPr>
            <a:r>
              <a:rPr lang="en-US" sz="1600" dirty="0" smtClean="0"/>
              <a:t>Every justice-involved Veteran will </a:t>
            </a:r>
            <a:r>
              <a:rPr lang="en-US" sz="1600" b="1" i="1" dirty="0" smtClean="0"/>
              <a:t>have access to the health care and other benefits </a:t>
            </a:r>
            <a:r>
              <a:rPr lang="en-US" sz="1600" dirty="0" smtClean="0"/>
              <a:t>necessary to pursue and realize a full, meaningful life as a self-reliant, positively contributing member of the community.</a:t>
            </a:r>
          </a:p>
        </p:txBody>
      </p:sp>
    </p:spTree>
    <p:extLst>
      <p:ext uri="{BB962C8B-B14F-4D97-AF65-F5344CB8AC3E}">
        <p14:creationId xmlns:p14="http://schemas.microsoft.com/office/powerpoint/2010/main" val="27579188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49918" y="653142"/>
            <a:ext cx="8153400" cy="1135744"/>
          </a:xfrm>
        </p:spPr>
        <p:txBody>
          <a:bodyPr/>
          <a:lstStyle/>
          <a:p>
            <a:r>
              <a:rPr lang="en-US" sz="2800" dirty="0" smtClean="0"/>
              <a:t> Serving Justice-Involved Veterans</a:t>
            </a:r>
            <a:br>
              <a:rPr lang="en-US" sz="2800" dirty="0" smtClean="0"/>
            </a:br>
            <a:endParaRPr lang="en-US" sz="2800" dirty="0" smtClean="0"/>
          </a:p>
        </p:txBody>
      </p:sp>
      <p:sp>
        <p:nvSpPr>
          <p:cNvPr id="23555" name="Content Placeholder 2"/>
          <p:cNvSpPr>
            <a:spLocks noGrp="1"/>
          </p:cNvSpPr>
          <p:nvPr>
            <p:ph sz="quarter" idx="1"/>
          </p:nvPr>
        </p:nvSpPr>
        <p:spPr>
          <a:xfrm>
            <a:off x="612775" y="1600200"/>
            <a:ext cx="8153400" cy="4495800"/>
          </a:xfrm>
        </p:spPr>
        <p:txBody>
          <a:bodyPr/>
          <a:lstStyle/>
          <a:p>
            <a:pPr>
              <a:buNone/>
            </a:pPr>
            <a:r>
              <a:rPr lang="en-US" dirty="0" smtClean="0"/>
              <a:t>Healthcare for Reentry Veterans (Veterans  incarcerated in prison  facilities)</a:t>
            </a:r>
          </a:p>
          <a:p>
            <a:pPr lvl="1"/>
            <a:r>
              <a:rPr lang="en-US" dirty="0" smtClean="0"/>
              <a:t>Outreach and pre-release eligibility determination and assessment for treatment</a:t>
            </a:r>
          </a:p>
          <a:p>
            <a:pPr lvl="1"/>
            <a:r>
              <a:rPr lang="en-US" dirty="0" smtClean="0"/>
              <a:t>Referral and linkages to medical, psychiatric, and social services, including employment services upon release </a:t>
            </a:r>
          </a:p>
          <a:p>
            <a:pPr lvl="1"/>
            <a:r>
              <a:rPr lang="en-US" dirty="0" smtClean="0"/>
              <a:t>Short term case management assistance upon release </a:t>
            </a:r>
          </a:p>
          <a:p>
            <a:pPr lvl="1"/>
            <a:endParaRPr lang="en-US" dirty="0" smtClean="0"/>
          </a:p>
          <a:p>
            <a:pPr lvl="1"/>
            <a:endParaRPr lang="en-US" dirty="0" smtClean="0"/>
          </a:p>
          <a:p>
            <a:pPr>
              <a:buNone/>
            </a:pPr>
            <a:r>
              <a:rPr lang="en-US" dirty="0" smtClean="0"/>
              <a:t>		</a:t>
            </a:r>
            <a:endParaRPr lang="en-US" b="1" dirty="0" smtClean="0">
              <a:solidFill>
                <a:srgbClr val="FF0000"/>
              </a:solidFill>
            </a:endParaRPr>
          </a:p>
          <a:p>
            <a:pPr>
              <a:buNone/>
            </a:pPr>
            <a:endParaRPr lang="en-US" dirty="0" smtClean="0"/>
          </a:p>
          <a:p>
            <a:pPr>
              <a:buNone/>
            </a:pPr>
            <a:r>
              <a:rPr lang="en-US" dirty="0" smtClean="0"/>
              <a:t>Veterans Justice Outreach (Veterans interfacing with front end of justice system)</a:t>
            </a:r>
          </a:p>
          <a:p>
            <a:pPr lvl="1"/>
            <a:r>
              <a:rPr lang="en-US" dirty="0" smtClean="0"/>
              <a:t>Jail outreach and associated eligibility determination, assessment, &amp; treatment linkage</a:t>
            </a:r>
          </a:p>
          <a:p>
            <a:pPr lvl="1"/>
            <a:r>
              <a:rPr lang="en-US" dirty="0" smtClean="0"/>
              <a:t>Education of and liaison with VA and community law enforcement</a:t>
            </a:r>
          </a:p>
          <a:p>
            <a:pPr lvl="1"/>
            <a:r>
              <a:rPr lang="en-US" dirty="0" smtClean="0"/>
              <a:t>Liaison with court system and staffing of collaborative treatment courts</a:t>
            </a:r>
          </a:p>
          <a:p>
            <a:pPr lvl="1"/>
            <a:r>
              <a:rPr lang="en-US" dirty="0" smtClean="0"/>
              <a:t>Short term case management as indicated</a:t>
            </a:r>
          </a:p>
          <a:p>
            <a:pPr lvl="1"/>
            <a:r>
              <a:rPr lang="en-US" dirty="0" smtClean="0"/>
              <a:t>Linkage to ancillary support (e.g. child support services, legal assistance)</a:t>
            </a:r>
          </a:p>
          <a:p>
            <a:pPr>
              <a:buNone/>
            </a:pPr>
            <a:endParaRPr lang="en-US" dirty="0" smtClean="0"/>
          </a:p>
          <a:p>
            <a:pPr>
              <a:buNone/>
            </a:pPr>
            <a:endParaRPr lang="en-US" dirty="0" smtClean="0"/>
          </a:p>
          <a:p>
            <a:pPr>
              <a:buNone/>
            </a:pPr>
            <a:endParaRPr lang="en-US" dirty="0" smtClean="0"/>
          </a:p>
          <a:p>
            <a:pPr>
              <a:buNone/>
            </a:pPr>
            <a:r>
              <a:rPr lang="en-US" dirty="0" smtClean="0"/>
              <a:t/>
            </a:r>
            <a:br>
              <a:rPr lang="en-US" dirty="0" smtClean="0"/>
            </a:br>
            <a:r>
              <a:rPr lang="en-US" dirty="0" smtClean="0">
                <a:hlinkClick r:id="rId3"/>
              </a:rPr>
              <a:t/>
            </a:r>
            <a:br>
              <a:rPr lang="en-US" dirty="0" smtClean="0">
                <a:hlinkClick r:id="rId3"/>
              </a:rPr>
            </a:br>
            <a:endParaRPr lang="en-US" dirty="0" smtClean="0"/>
          </a:p>
        </p:txBody>
      </p:sp>
      <p:pic>
        <p:nvPicPr>
          <p:cNvPr id="1026" name="Picture 2" descr="Y:\4-20-07\working July 26\Dom Coor\Strat Panning\Prison Project\VJOP\National Training\NADCP Trainings\Google Images - NADCP\scales of justice.jpg"/>
          <p:cNvPicPr>
            <a:picLocks noChangeAspect="1" noChangeArrowheads="1"/>
          </p:cNvPicPr>
          <p:nvPr/>
        </p:nvPicPr>
        <p:blipFill>
          <a:blip r:embed="rId4"/>
          <a:srcRect/>
          <a:stretch>
            <a:fillRect/>
          </a:stretch>
        </p:blipFill>
        <p:spPr bwMode="auto">
          <a:xfrm>
            <a:off x="3396343" y="3193143"/>
            <a:ext cx="2105932" cy="1103086"/>
          </a:xfrm>
          <a:prstGeom prst="rect">
            <a:avLst/>
          </a:prstGeom>
          <a:noFill/>
        </p:spPr>
      </p:pic>
    </p:spTree>
    <p:extLst>
      <p:ext uri="{BB962C8B-B14F-4D97-AF65-F5344CB8AC3E}">
        <p14:creationId xmlns:p14="http://schemas.microsoft.com/office/powerpoint/2010/main" val="17096513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97543" y="506868"/>
            <a:ext cx="8229600" cy="930048"/>
          </a:xfrm>
        </p:spPr>
        <p:txBody>
          <a:bodyPr/>
          <a:lstStyle/>
          <a:p>
            <a:r>
              <a:rPr lang="en-US" sz="2800" dirty="0" smtClean="0"/>
              <a:t>Limits on VA Authorization</a:t>
            </a:r>
          </a:p>
        </p:txBody>
      </p:sp>
      <p:sp>
        <p:nvSpPr>
          <p:cNvPr id="28675" name="Content Placeholder 2"/>
          <p:cNvSpPr>
            <a:spLocks noGrp="1"/>
          </p:cNvSpPr>
          <p:nvPr>
            <p:ph sz="quarter" idx="1"/>
          </p:nvPr>
        </p:nvSpPr>
        <p:spPr>
          <a:xfrm>
            <a:off x="609600" y="2656114"/>
            <a:ext cx="4673600" cy="3504974"/>
          </a:xfrm>
        </p:spPr>
        <p:txBody>
          <a:bodyPr>
            <a:normAutofit fontScale="32500" lnSpcReduction="20000"/>
          </a:bodyPr>
          <a:lstStyle/>
          <a:p>
            <a:pPr>
              <a:buNone/>
            </a:pPr>
            <a:r>
              <a:rPr lang="en-US" sz="6200" dirty="0" smtClean="0"/>
              <a:t>Release of Information</a:t>
            </a:r>
          </a:p>
          <a:p>
            <a:pPr>
              <a:buNone/>
            </a:pPr>
            <a:endParaRPr lang="en-US" sz="6200" dirty="0" smtClean="0"/>
          </a:p>
          <a:p>
            <a:pPr>
              <a:buNone/>
            </a:pPr>
            <a:r>
              <a:rPr lang="en-US" sz="6200" dirty="0" smtClean="0"/>
              <a:t>Not Authorized to Provide </a:t>
            </a:r>
          </a:p>
          <a:p>
            <a:pPr>
              <a:buNone/>
            </a:pPr>
            <a:r>
              <a:rPr lang="en-US" sz="6200" dirty="0"/>
              <a:t>	</a:t>
            </a:r>
            <a:r>
              <a:rPr lang="en-US" sz="6200" dirty="0" smtClean="0"/>
              <a:t>Custodial Care</a:t>
            </a:r>
          </a:p>
          <a:p>
            <a:pPr>
              <a:buNone/>
            </a:pPr>
            <a:endParaRPr lang="en-US" sz="6200" dirty="0" smtClean="0"/>
          </a:p>
          <a:p>
            <a:pPr>
              <a:buNone/>
            </a:pPr>
            <a:r>
              <a:rPr lang="en-US" sz="6200" dirty="0" smtClean="0"/>
              <a:t>No Locked Residential Facilities</a:t>
            </a:r>
          </a:p>
          <a:p>
            <a:pPr>
              <a:buNone/>
            </a:pPr>
            <a:endParaRPr lang="en-US" sz="6200" dirty="0"/>
          </a:p>
          <a:p>
            <a:pPr>
              <a:buNone/>
            </a:pPr>
            <a:r>
              <a:rPr lang="en-US" sz="6200" dirty="0" smtClean="0"/>
              <a:t>Not Authorized to Provide Care </a:t>
            </a:r>
          </a:p>
          <a:p>
            <a:pPr>
              <a:buNone/>
            </a:pPr>
            <a:r>
              <a:rPr lang="en-US" sz="6200" dirty="0"/>
              <a:t>	</a:t>
            </a:r>
            <a:r>
              <a:rPr lang="en-US" sz="6200" dirty="0" smtClean="0"/>
              <a:t>While Veteran is Incarcerated </a:t>
            </a:r>
          </a:p>
          <a:p>
            <a:pPr>
              <a:buNone/>
            </a:pPr>
            <a:endParaRPr lang="en-US" sz="2900" dirty="0" smtClean="0"/>
          </a:p>
          <a:p>
            <a:pPr>
              <a:buNone/>
            </a:pPr>
            <a:endParaRPr lang="en-US" sz="2900" dirty="0" smtClean="0"/>
          </a:p>
          <a:p>
            <a:pPr>
              <a:buNone/>
            </a:pPr>
            <a:endParaRPr lang="en-US" sz="2900" b="1" dirty="0" smtClean="0"/>
          </a:p>
          <a:p>
            <a:pPr>
              <a:buNone/>
            </a:pPr>
            <a:r>
              <a:rPr lang="en-US" dirty="0" smtClean="0"/>
              <a:t>			</a:t>
            </a:r>
          </a:p>
          <a:p>
            <a:pPr>
              <a:buNone/>
            </a:pPr>
            <a:r>
              <a:rPr lang="en-US" dirty="0" smtClean="0"/>
              <a:t>	</a:t>
            </a:r>
          </a:p>
        </p:txBody>
      </p:sp>
      <p:sp>
        <p:nvSpPr>
          <p:cNvPr id="28676" name="Content Placeholder 3"/>
          <p:cNvSpPr>
            <a:spLocks noGrp="1"/>
          </p:cNvSpPr>
          <p:nvPr>
            <p:ph sz="quarter" idx="2"/>
          </p:nvPr>
        </p:nvSpPr>
        <p:spPr>
          <a:xfrm>
            <a:off x="4800600" y="1886858"/>
            <a:ext cx="3886200" cy="4274230"/>
          </a:xfrm>
        </p:spPr>
        <p:txBody>
          <a:bodyPr>
            <a:normAutofit fontScale="32500" lnSpcReduction="20000"/>
          </a:bodyPr>
          <a:lstStyle/>
          <a:p>
            <a:pPr>
              <a:buNone/>
            </a:pPr>
            <a:r>
              <a:rPr lang="en-US" sz="1400" b="1" dirty="0" smtClean="0">
                <a:solidFill>
                  <a:srgbClr val="FF0000"/>
                </a:solidFill>
              </a:rPr>
              <a:t>	</a:t>
            </a:r>
          </a:p>
        </p:txBody>
      </p:sp>
      <p:pic>
        <p:nvPicPr>
          <p:cNvPr id="7171" name="Picture 3" descr="Y:\4-20-07\working July 26\Dom Coor\Strat Panning\Prison Project\VJOP\National Training\NADCP Trainings\Google Images - NADCP\regulations.jpg"/>
          <p:cNvPicPr>
            <a:picLocks noChangeAspect="1" noChangeArrowheads="1"/>
          </p:cNvPicPr>
          <p:nvPr/>
        </p:nvPicPr>
        <p:blipFill>
          <a:blip r:embed="rId3"/>
          <a:srcRect/>
          <a:stretch>
            <a:fillRect/>
          </a:stretch>
        </p:blipFill>
        <p:spPr bwMode="auto">
          <a:xfrm>
            <a:off x="4800600" y="2322286"/>
            <a:ext cx="3886200" cy="3396343"/>
          </a:xfrm>
          <a:prstGeom prst="rect">
            <a:avLst/>
          </a:prstGeom>
          <a:noFill/>
        </p:spPr>
      </p:pic>
    </p:spTree>
    <p:extLst>
      <p:ext uri="{BB962C8B-B14F-4D97-AF65-F5344CB8AC3E}">
        <p14:creationId xmlns:p14="http://schemas.microsoft.com/office/powerpoint/2010/main" val="29498174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p:cNvSpPr>
          <p:nvPr>
            <p:ph type="title" idx="4294967295"/>
          </p:nvPr>
        </p:nvSpPr>
        <p:spPr>
          <a:xfrm>
            <a:off x="351517" y="475343"/>
            <a:ext cx="8153400" cy="990600"/>
          </a:xfrm>
        </p:spPr>
        <p:txBody>
          <a:bodyPr/>
          <a:lstStyle/>
          <a:p>
            <a:pPr eaLnBrk="1" hangingPunct="1"/>
            <a:r>
              <a:rPr lang="en-US" sz="2800" dirty="0" smtClean="0"/>
              <a:t>For Additional Information</a:t>
            </a:r>
          </a:p>
        </p:txBody>
      </p:sp>
      <p:sp>
        <p:nvSpPr>
          <p:cNvPr id="37891" name="Rectangle 2"/>
          <p:cNvSpPr>
            <a:spLocks noGrp="1"/>
          </p:cNvSpPr>
          <p:nvPr>
            <p:ph sz="quarter" idx="4294967295"/>
          </p:nvPr>
        </p:nvSpPr>
        <p:spPr>
          <a:xfrm>
            <a:off x="612775" y="1600200"/>
            <a:ext cx="8153400" cy="4495800"/>
          </a:xfrm>
        </p:spPr>
        <p:txBody>
          <a:bodyPr/>
          <a:lstStyle/>
          <a:p>
            <a:pPr eaLnBrk="1" hangingPunct="1">
              <a:spcBef>
                <a:spcPct val="0"/>
              </a:spcBef>
              <a:buFont typeface="Wingdings" pitchFamily="2" charset="2"/>
              <a:buNone/>
            </a:pPr>
            <a:r>
              <a:rPr lang="en-US" sz="1800" dirty="0" smtClean="0"/>
              <a:t>	</a:t>
            </a:r>
          </a:p>
          <a:p>
            <a:pPr eaLnBrk="1" hangingPunct="1">
              <a:spcBef>
                <a:spcPct val="0"/>
              </a:spcBef>
              <a:buFont typeface="Wingdings" pitchFamily="2" charset="2"/>
              <a:buNone/>
            </a:pPr>
            <a:r>
              <a:rPr lang="en-US" sz="2800" b="1" dirty="0" smtClean="0"/>
              <a:t>	Veterans Justice Outreach Specialists</a:t>
            </a:r>
          </a:p>
          <a:p>
            <a:pPr eaLnBrk="1" hangingPunct="1">
              <a:spcBef>
                <a:spcPct val="0"/>
              </a:spcBef>
              <a:buFont typeface="Wingdings" pitchFamily="2" charset="2"/>
              <a:buNone/>
            </a:pPr>
            <a:r>
              <a:rPr lang="en-US" sz="2800" b="1" dirty="0" smtClean="0"/>
              <a:t>	http://www.va.gov/HOMELESS/VJO.asp</a:t>
            </a:r>
          </a:p>
          <a:p>
            <a:pPr eaLnBrk="1" hangingPunct="1">
              <a:spcBef>
                <a:spcPct val="0"/>
              </a:spcBef>
              <a:buFont typeface="Wingdings" pitchFamily="2" charset="2"/>
              <a:buNone/>
            </a:pPr>
            <a:r>
              <a:rPr lang="en-US" dirty="0" smtClean="0"/>
              <a:t>	</a:t>
            </a:r>
          </a:p>
          <a:p>
            <a:pPr eaLnBrk="1" hangingPunct="1">
              <a:spcBef>
                <a:spcPct val="0"/>
              </a:spcBef>
              <a:buFont typeface="Wingdings" pitchFamily="2" charset="2"/>
              <a:buNone/>
            </a:pPr>
            <a:r>
              <a:rPr lang="en-US" sz="1800" dirty="0" smtClean="0"/>
              <a:t>	</a:t>
            </a:r>
          </a:p>
          <a:p>
            <a:pPr eaLnBrk="1" hangingPunct="1">
              <a:spcBef>
                <a:spcPct val="0"/>
              </a:spcBef>
              <a:buFont typeface="Wingdings" pitchFamily="2" charset="2"/>
              <a:buNone/>
            </a:pPr>
            <a:r>
              <a:rPr lang="en-US" sz="1800" dirty="0" smtClean="0"/>
              <a:t>	</a:t>
            </a:r>
            <a:r>
              <a:rPr lang="en-US" sz="2000" b="1" dirty="0" smtClean="0"/>
              <a:t>Jessica Blue-Howells, LCSW			Sean Clark, J.D.</a:t>
            </a:r>
          </a:p>
          <a:p>
            <a:pPr eaLnBrk="1" hangingPunct="1">
              <a:spcBef>
                <a:spcPct val="0"/>
              </a:spcBef>
              <a:buFont typeface="Wingdings" pitchFamily="2" charset="2"/>
              <a:buNone/>
            </a:pPr>
            <a:r>
              <a:rPr lang="en-US" sz="2000" b="1" dirty="0" smtClean="0"/>
              <a:t>	National Coordinator, HCRV			National Coordinator, VJO</a:t>
            </a:r>
          </a:p>
          <a:p>
            <a:pPr eaLnBrk="1" hangingPunct="1">
              <a:spcBef>
                <a:spcPct val="0"/>
              </a:spcBef>
              <a:buFont typeface="Wingdings" pitchFamily="2" charset="2"/>
              <a:buNone/>
            </a:pPr>
            <a:r>
              <a:rPr lang="en-US" sz="2000" b="1" dirty="0" smtClean="0"/>
              <a:t>	310-478-3711, ext. 41450				859-233-4511 ext. 3188 </a:t>
            </a:r>
          </a:p>
          <a:p>
            <a:pPr eaLnBrk="1" hangingPunct="1">
              <a:spcBef>
                <a:spcPct val="0"/>
              </a:spcBef>
              <a:buFont typeface="Wingdings" pitchFamily="2" charset="2"/>
              <a:buNone/>
            </a:pPr>
            <a:r>
              <a:rPr lang="en-US" sz="2000" b="1" dirty="0" smtClean="0"/>
              <a:t>	Jessica.Blue-Howells@va.gov			Sean.Clark2@va.gov	</a:t>
            </a:r>
          </a:p>
          <a:p>
            <a:pPr eaLnBrk="1" hangingPunct="1">
              <a:spcBef>
                <a:spcPct val="0"/>
              </a:spcBef>
              <a:buFont typeface="Wingdings" pitchFamily="2" charset="2"/>
              <a:buNone/>
            </a:pPr>
            <a:endParaRPr lang="en-US" sz="2000" b="1" dirty="0"/>
          </a:p>
          <a:p>
            <a:pPr eaLnBrk="1" hangingPunct="1">
              <a:spcBef>
                <a:spcPct val="0"/>
              </a:spcBef>
              <a:buFont typeface="Wingdings" pitchFamily="2" charset="2"/>
              <a:buNone/>
            </a:pPr>
            <a:r>
              <a:rPr lang="en-US" sz="2000" b="1" dirty="0" smtClean="0"/>
              <a:t>	</a:t>
            </a:r>
          </a:p>
          <a:p>
            <a:pPr eaLnBrk="1" hangingPunct="1">
              <a:spcBef>
                <a:spcPct val="0"/>
              </a:spcBef>
              <a:buFont typeface="Wingdings" pitchFamily="2" charset="2"/>
              <a:buNone/>
            </a:pPr>
            <a:endParaRPr lang="en-US" sz="2000" b="1" dirty="0" smtClean="0"/>
          </a:p>
        </p:txBody>
      </p:sp>
    </p:spTree>
    <p:extLst>
      <p:ext uri="{BB962C8B-B14F-4D97-AF65-F5344CB8AC3E}">
        <p14:creationId xmlns:p14="http://schemas.microsoft.com/office/powerpoint/2010/main" val="11031667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smtClean="0">
                <a:latin typeface="Georgia" panose="02040502050405020303" pitchFamily="18" charset="0"/>
                <a:cs typeface="Arial" panose="020B0604020202020204" pitchFamily="34" charset="0"/>
              </a:rPr>
              <a:t>What is Federal VA?</a:t>
            </a:r>
            <a:endParaRPr lang="en-US" sz="2800" dirty="0">
              <a:latin typeface="Georgia" panose="02040502050405020303" pitchFamily="18" charset="0"/>
              <a:cs typeface="Arial" panose="020B0604020202020204" pitchFamily="34" charset="0"/>
            </a:endParaRPr>
          </a:p>
        </p:txBody>
      </p:sp>
      <p:sp>
        <p:nvSpPr>
          <p:cNvPr id="5" name="Content Placeholder 4"/>
          <p:cNvSpPr>
            <a:spLocks noGrp="1"/>
          </p:cNvSpPr>
          <p:nvPr>
            <p:ph idx="1"/>
          </p:nvPr>
        </p:nvSpPr>
        <p:spPr>
          <a:xfrm>
            <a:off x="457200" y="1805021"/>
            <a:ext cx="8229600" cy="4190513"/>
          </a:xfrm>
        </p:spPr>
        <p:txBody>
          <a:bodyPr/>
          <a:lstStyle/>
          <a:p>
            <a:pPr eaLnBrk="1" hangingPunct="1">
              <a:lnSpc>
                <a:spcPct val="90000"/>
              </a:lnSpc>
            </a:pPr>
            <a:r>
              <a:rPr lang="en-US" sz="2000" dirty="0">
                <a:cs typeface="Arial" pitchFamily="34" charset="0"/>
              </a:rPr>
              <a:t>United States Department of Veterans Affairs</a:t>
            </a:r>
          </a:p>
          <a:p>
            <a:pPr lvl="1" eaLnBrk="1" hangingPunct="1">
              <a:lnSpc>
                <a:spcPct val="90000"/>
              </a:lnSpc>
            </a:pPr>
            <a:r>
              <a:rPr lang="en-US" sz="2000" dirty="0" smtClean="0">
                <a:cs typeface="Arial" pitchFamily="34" charset="0"/>
              </a:rPr>
              <a:t>Veterans </a:t>
            </a:r>
            <a:r>
              <a:rPr lang="en-US" sz="2000" dirty="0">
                <a:cs typeface="Arial" pitchFamily="34" charset="0"/>
              </a:rPr>
              <a:t>Health Administration</a:t>
            </a:r>
          </a:p>
          <a:p>
            <a:pPr lvl="2" eaLnBrk="1" hangingPunct="1">
              <a:lnSpc>
                <a:spcPct val="90000"/>
              </a:lnSpc>
            </a:pPr>
            <a:r>
              <a:rPr lang="en-US" sz="2000" dirty="0" smtClean="0">
                <a:cs typeface="Arial" pitchFamily="34" charset="0"/>
              </a:rPr>
              <a:t>150 </a:t>
            </a:r>
            <a:r>
              <a:rPr lang="en-US" sz="2000" dirty="0">
                <a:cs typeface="Arial" pitchFamily="34" charset="0"/>
              </a:rPr>
              <a:t>hospitals, </a:t>
            </a:r>
            <a:r>
              <a:rPr lang="en-US" sz="2000" dirty="0" smtClean="0">
                <a:cs typeface="Arial" pitchFamily="34" charset="0"/>
              </a:rPr>
              <a:t>830 </a:t>
            </a:r>
            <a:r>
              <a:rPr lang="en-US" sz="2000" dirty="0">
                <a:cs typeface="Arial" pitchFamily="34" charset="0"/>
              </a:rPr>
              <a:t>outpatient </a:t>
            </a:r>
            <a:r>
              <a:rPr lang="en-US" sz="2000" dirty="0" smtClean="0">
                <a:cs typeface="Arial" pitchFamily="34" charset="0"/>
              </a:rPr>
              <a:t>clinics, 370 </a:t>
            </a:r>
            <a:r>
              <a:rPr lang="en-US" sz="2000" dirty="0">
                <a:cs typeface="Arial" pitchFamily="34" charset="0"/>
              </a:rPr>
              <a:t>Vet Centers</a:t>
            </a:r>
          </a:p>
          <a:p>
            <a:pPr lvl="1" eaLnBrk="1" hangingPunct="1">
              <a:lnSpc>
                <a:spcPct val="90000"/>
              </a:lnSpc>
            </a:pPr>
            <a:r>
              <a:rPr lang="en-US" sz="2000" dirty="0" smtClean="0">
                <a:cs typeface="Arial" pitchFamily="34" charset="0"/>
              </a:rPr>
              <a:t>Veterans </a:t>
            </a:r>
            <a:r>
              <a:rPr lang="en-US" sz="2000" dirty="0">
                <a:cs typeface="Arial" pitchFamily="34" charset="0"/>
              </a:rPr>
              <a:t>Benefits Administration</a:t>
            </a:r>
          </a:p>
          <a:p>
            <a:pPr lvl="2" eaLnBrk="1" hangingPunct="1">
              <a:lnSpc>
                <a:spcPct val="90000"/>
              </a:lnSpc>
            </a:pPr>
            <a:r>
              <a:rPr lang="en-US" sz="2000" dirty="0">
                <a:cs typeface="Arial" pitchFamily="34" charset="0"/>
              </a:rPr>
              <a:t>57 Regional </a:t>
            </a:r>
            <a:r>
              <a:rPr lang="en-US" sz="2000" dirty="0" smtClean="0">
                <a:cs typeface="Arial" pitchFamily="34" charset="0"/>
              </a:rPr>
              <a:t>Offices</a:t>
            </a:r>
          </a:p>
          <a:p>
            <a:pPr lvl="2" eaLnBrk="1" hangingPunct="1">
              <a:lnSpc>
                <a:spcPct val="90000"/>
              </a:lnSpc>
            </a:pPr>
            <a:r>
              <a:rPr lang="en-US" sz="2000" dirty="0" smtClean="0">
                <a:cs typeface="Arial" pitchFamily="34" charset="0"/>
              </a:rPr>
              <a:t>Life Insurance, Home Loan, Disability Compensation, Pension, Education, Vocational Rehabilitation</a:t>
            </a:r>
            <a:endParaRPr lang="en-US" sz="2000" dirty="0">
              <a:cs typeface="Arial" pitchFamily="34" charset="0"/>
            </a:endParaRPr>
          </a:p>
          <a:p>
            <a:pPr lvl="1" eaLnBrk="1" hangingPunct="1">
              <a:lnSpc>
                <a:spcPct val="90000"/>
              </a:lnSpc>
            </a:pPr>
            <a:r>
              <a:rPr lang="en-US" sz="2000" dirty="0" smtClean="0">
                <a:cs typeface="Arial" pitchFamily="34" charset="0"/>
              </a:rPr>
              <a:t>National </a:t>
            </a:r>
            <a:r>
              <a:rPr lang="en-US" sz="2000" dirty="0">
                <a:cs typeface="Arial" pitchFamily="34" charset="0"/>
              </a:rPr>
              <a:t>Cemetery Administration</a:t>
            </a:r>
          </a:p>
          <a:p>
            <a:pPr lvl="2" eaLnBrk="1" hangingPunct="1">
              <a:lnSpc>
                <a:spcPct val="90000"/>
              </a:lnSpc>
            </a:pPr>
            <a:r>
              <a:rPr lang="en-US" sz="2000" dirty="0">
                <a:cs typeface="Arial" pitchFamily="34" charset="0"/>
              </a:rPr>
              <a:t>131 National Cemeteries</a:t>
            </a:r>
          </a:p>
          <a:p>
            <a:pPr eaLnBrk="1" hangingPunct="1">
              <a:lnSpc>
                <a:spcPct val="90000"/>
              </a:lnSpc>
            </a:pPr>
            <a:endParaRPr lang="en-US" sz="2000" dirty="0">
              <a:cs typeface="Arial" pitchFamily="34" charset="0"/>
            </a:endParaRPr>
          </a:p>
          <a:p>
            <a:pPr eaLnBrk="1" hangingPunct="1">
              <a:lnSpc>
                <a:spcPct val="90000"/>
              </a:lnSpc>
            </a:pPr>
            <a:r>
              <a:rPr lang="en-US" sz="2000" dirty="0">
                <a:cs typeface="Arial" pitchFamily="34" charset="0"/>
              </a:rPr>
              <a:t>Veteran Population</a:t>
            </a:r>
          </a:p>
          <a:p>
            <a:pPr lvl="1" eaLnBrk="1" hangingPunct="1">
              <a:lnSpc>
                <a:spcPct val="90000"/>
              </a:lnSpc>
            </a:pPr>
            <a:r>
              <a:rPr lang="en-US" sz="2000" dirty="0" smtClean="0">
                <a:cs typeface="Arial" pitchFamily="34" charset="0"/>
              </a:rPr>
              <a:t>2016: </a:t>
            </a:r>
            <a:r>
              <a:rPr lang="en-US" sz="2000" dirty="0">
                <a:cs typeface="Arial" pitchFamily="34" charset="0"/>
              </a:rPr>
              <a:t>estimated </a:t>
            </a:r>
            <a:r>
              <a:rPr lang="en-US" sz="2000" dirty="0" smtClean="0">
                <a:cs typeface="Arial" pitchFamily="34" charset="0"/>
              </a:rPr>
              <a:t>21,368,000</a:t>
            </a:r>
            <a:endParaRPr lang="en-US" sz="2000" dirty="0">
              <a:cs typeface="Arial" pitchFamily="34" charset="0"/>
            </a:endParaRPr>
          </a:p>
          <a:p>
            <a:endParaRPr lang="en-US" dirty="0"/>
          </a:p>
        </p:txBody>
      </p:sp>
    </p:spTree>
    <p:extLst>
      <p:ext uri="{BB962C8B-B14F-4D97-AF65-F5344CB8AC3E}">
        <p14:creationId xmlns:p14="http://schemas.microsoft.com/office/powerpoint/2010/main" val="619635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Unique Veteran Users Report, FY 2014</a:t>
            </a:r>
            <a:br>
              <a:rPr lang="en-US" dirty="0" smtClean="0"/>
            </a:br>
            <a:r>
              <a:rPr lang="en-US" sz="2000" dirty="0" smtClean="0"/>
              <a:t>National Center for Veterans Analysis and Statistics, March 2016 </a:t>
            </a:r>
            <a:endParaRPr lang="en-US" sz="2000" dirty="0"/>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3</a:t>
            </a:fld>
            <a:endParaRPr lang="en-US" dirty="0"/>
          </a:p>
        </p:txBody>
      </p:sp>
      <p:pic>
        <p:nvPicPr>
          <p:cNvPr id="7" name="Content Placeholder 6"/>
          <p:cNvPicPr>
            <a:picLocks noGrp="1"/>
          </p:cNvPicPr>
          <p:nvPr>
            <p:ph idx="1"/>
          </p:nvPr>
        </p:nvPicPr>
        <p:blipFill rotWithShape="1">
          <a:blip r:embed="rId2"/>
          <a:srcRect l="37592" t="23746" r="4214" b="13044"/>
          <a:stretch/>
        </p:blipFill>
        <p:spPr bwMode="auto">
          <a:xfrm>
            <a:off x="2378199" y="1746477"/>
            <a:ext cx="4823030" cy="4191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88299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sldNum" sz="quarter" idx="4294967295"/>
          </p:nvPr>
        </p:nvSpPr>
        <p:spPr>
          <a:xfrm>
            <a:off x="3124200" y="6356350"/>
            <a:ext cx="2895600" cy="365125"/>
          </a:xfrm>
          <a:prstGeom prst="rect">
            <a:avLst/>
          </a:prstGeom>
        </p:spPr>
        <p:txBody>
          <a:bodyPr/>
          <a:lstStyle/>
          <a:p>
            <a:pPr algn="ctr">
              <a:defRPr/>
            </a:pPr>
            <a:fld id="{54E36A62-1131-4056-B037-07236BB71F9A}" type="slidenum">
              <a:rPr lang="en-US"/>
              <a:pPr algn="ctr">
                <a:defRPr/>
              </a:pPr>
              <a:t>4</a:t>
            </a:fld>
            <a:endParaRPr lang="en-US" dirty="0"/>
          </a:p>
        </p:txBody>
      </p:sp>
      <p:sp>
        <p:nvSpPr>
          <p:cNvPr id="6147" name="Slide Number Placeholder 4"/>
          <p:cNvSpPr txBox="1">
            <a:spLocks noGrp="1"/>
          </p:cNvSpPr>
          <p:nvPr/>
        </p:nvSpPr>
        <p:spPr bwMode="auto">
          <a:xfrm>
            <a:off x="7162800" y="6454775"/>
            <a:ext cx="1676400" cy="327025"/>
          </a:xfrm>
          <a:prstGeom prst="rect">
            <a:avLst/>
          </a:prstGeom>
          <a:noFill/>
          <a:ln w="9525">
            <a:noFill/>
            <a:miter lim="800000"/>
            <a:headEnd/>
            <a:tailEnd/>
          </a:ln>
        </p:spPr>
        <p:txBody>
          <a:bodyPr/>
          <a:lstStyle/>
          <a:p>
            <a:pPr algn="r"/>
            <a:fld id="{325D0165-56A0-430C-B319-AC71B7701D50}" type="slidenum">
              <a:rPr lang="en-US" sz="1400">
                <a:latin typeface="Calibri" pitchFamily="34" charset="0"/>
              </a:rPr>
              <a:pPr algn="r"/>
              <a:t>4</a:t>
            </a:fld>
            <a:endParaRPr lang="en-US" sz="1400" dirty="0">
              <a:latin typeface="Calibri" pitchFamily="34" charset="0"/>
            </a:endParaRPr>
          </a:p>
        </p:txBody>
      </p:sp>
      <p:sp>
        <p:nvSpPr>
          <p:cNvPr id="9220" name="Rectangle 2"/>
          <p:cNvSpPr>
            <a:spLocks noGrp="1" noChangeArrowheads="1"/>
          </p:cNvSpPr>
          <p:nvPr>
            <p:ph type="title"/>
          </p:nvPr>
        </p:nvSpPr>
        <p:spPr/>
        <p:txBody>
          <a:bodyPr rtlCol="0">
            <a:normAutofit/>
          </a:bodyPr>
          <a:lstStyle/>
          <a:p>
            <a:pPr eaLnBrk="1" fontAlgn="auto" hangingPunct="1">
              <a:spcAft>
                <a:spcPts val="0"/>
              </a:spcAft>
              <a:defRPr/>
            </a:pPr>
            <a:r>
              <a:rPr lang="en-US" sz="2800" dirty="0" smtClean="0"/>
              <a:t>National Cemetery Administration (NCA)</a:t>
            </a:r>
          </a:p>
        </p:txBody>
      </p:sp>
      <p:sp>
        <p:nvSpPr>
          <p:cNvPr id="6149" name="Rectangle 3"/>
          <p:cNvSpPr>
            <a:spLocks noGrp="1" noChangeArrowheads="1"/>
          </p:cNvSpPr>
          <p:nvPr>
            <p:ph type="body" idx="1"/>
          </p:nvPr>
        </p:nvSpPr>
        <p:spPr/>
        <p:txBody>
          <a:bodyPr/>
          <a:lstStyle/>
          <a:p>
            <a:pPr>
              <a:buNone/>
            </a:pPr>
            <a:r>
              <a:rPr lang="en-US" sz="2000" b="1" dirty="0" smtClean="0"/>
              <a:t>Mission</a:t>
            </a:r>
          </a:p>
          <a:p>
            <a:pPr>
              <a:buNone/>
            </a:pPr>
            <a:r>
              <a:rPr lang="en-US" sz="2000" dirty="0" smtClean="0"/>
              <a:t>The National Cemetery Administration honors Veterans with final resting places in national shrines and with lasting tributes that commemorate their service to our Nation.</a:t>
            </a:r>
          </a:p>
          <a:p>
            <a:pPr>
              <a:buNone/>
            </a:pPr>
            <a:endParaRPr lang="en-US" sz="2000" dirty="0" smtClean="0"/>
          </a:p>
          <a:p>
            <a:pPr>
              <a:buNone/>
            </a:pPr>
            <a:r>
              <a:rPr lang="en-US" sz="2000" b="1" dirty="0" smtClean="0"/>
              <a:t>Cemeteries</a:t>
            </a:r>
            <a:r>
              <a:rPr lang="en-US" sz="2000" dirty="0" smtClean="0"/>
              <a:t> </a:t>
            </a:r>
          </a:p>
          <a:p>
            <a:pPr>
              <a:buNone/>
            </a:pPr>
            <a:r>
              <a:rPr lang="en-US" sz="2000" dirty="0" smtClean="0"/>
              <a:t>3.1 million gravesites in: </a:t>
            </a:r>
          </a:p>
          <a:p>
            <a:r>
              <a:rPr lang="en-US" sz="2000" dirty="0" smtClean="0"/>
              <a:t>	131 National cemeteries </a:t>
            </a:r>
          </a:p>
          <a:p>
            <a:r>
              <a:rPr lang="en-US" sz="2000" dirty="0" smtClean="0"/>
              <a:t>	33 soldiers’ lots/monument sites</a:t>
            </a:r>
          </a:p>
          <a:p>
            <a:pPr>
              <a:buNone/>
            </a:pPr>
            <a:endParaRPr lang="en-US" sz="2000" dirty="0" smtClean="0"/>
          </a:p>
          <a:p>
            <a:pPr>
              <a:buNone/>
            </a:pPr>
            <a:r>
              <a:rPr lang="en-US" sz="2000" b="1" dirty="0" smtClean="0"/>
              <a:t>Burial Benefits (private cemetery)</a:t>
            </a:r>
            <a:endParaRPr lang="en-US" sz="2000" dirty="0" smtClean="0"/>
          </a:p>
          <a:p>
            <a:pPr>
              <a:buNone/>
            </a:pPr>
            <a:r>
              <a:rPr lang="en-US" sz="2000" b="1" dirty="0" smtClean="0"/>
              <a:t>	</a:t>
            </a:r>
            <a:r>
              <a:rPr lang="en-US" sz="2000" dirty="0" smtClean="0"/>
              <a:t>Headstone/marker, burial flag, Presidential Memorial Certificate</a:t>
            </a:r>
            <a:endParaRPr lang="en-US" sz="2000" b="1" dirty="0" smtClean="0"/>
          </a:p>
          <a:p>
            <a:pPr>
              <a:buNone/>
            </a:pPr>
            <a:endParaRPr lang="en-US" sz="2000" dirty="0" smtClean="0"/>
          </a:p>
          <a:p>
            <a:pPr>
              <a:buNone/>
            </a:pPr>
            <a:endParaRPr lang="en-US" sz="2000" dirty="0" smtClean="0"/>
          </a:p>
        </p:txBody>
      </p:sp>
      <p:pic>
        <p:nvPicPr>
          <p:cNvPr id="7" name="Picture 6" descr="VA national cemetery.jpg"/>
          <p:cNvPicPr>
            <a:picLocks noChangeAspect="1"/>
          </p:cNvPicPr>
          <p:nvPr/>
        </p:nvPicPr>
        <p:blipFill>
          <a:blip r:embed="rId3"/>
          <a:stretch>
            <a:fillRect/>
          </a:stretch>
        </p:blipFill>
        <p:spPr>
          <a:xfrm>
            <a:off x="4876800" y="3045279"/>
            <a:ext cx="3810000" cy="28575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sldNum" sz="quarter" idx="4294967295"/>
          </p:nvPr>
        </p:nvSpPr>
        <p:spPr>
          <a:xfrm>
            <a:off x="3124200" y="6356350"/>
            <a:ext cx="2895600" cy="365125"/>
          </a:xfrm>
          <a:prstGeom prst="rect">
            <a:avLst/>
          </a:prstGeom>
        </p:spPr>
        <p:txBody>
          <a:bodyPr/>
          <a:lstStyle/>
          <a:p>
            <a:pPr algn="ctr">
              <a:defRPr/>
            </a:pPr>
            <a:fld id="{54E36A62-1131-4056-B037-07236BB71F9A}" type="slidenum">
              <a:rPr lang="en-US"/>
              <a:pPr algn="ctr">
                <a:defRPr/>
              </a:pPr>
              <a:t>5</a:t>
            </a:fld>
            <a:endParaRPr lang="en-US" dirty="0"/>
          </a:p>
        </p:txBody>
      </p:sp>
      <p:sp>
        <p:nvSpPr>
          <p:cNvPr id="6147" name="Slide Number Placeholder 4"/>
          <p:cNvSpPr txBox="1">
            <a:spLocks noGrp="1"/>
          </p:cNvSpPr>
          <p:nvPr/>
        </p:nvSpPr>
        <p:spPr bwMode="auto">
          <a:xfrm>
            <a:off x="7162800" y="6454775"/>
            <a:ext cx="1676400" cy="327025"/>
          </a:xfrm>
          <a:prstGeom prst="rect">
            <a:avLst/>
          </a:prstGeom>
          <a:noFill/>
          <a:ln w="9525">
            <a:noFill/>
            <a:miter lim="800000"/>
            <a:headEnd/>
            <a:tailEnd/>
          </a:ln>
        </p:spPr>
        <p:txBody>
          <a:bodyPr/>
          <a:lstStyle/>
          <a:p>
            <a:pPr algn="r"/>
            <a:fld id="{325D0165-56A0-430C-B319-AC71B7701D50}" type="slidenum">
              <a:rPr lang="en-US" sz="1400">
                <a:latin typeface="Calibri" pitchFamily="34" charset="0"/>
              </a:rPr>
              <a:pPr algn="r"/>
              <a:t>5</a:t>
            </a:fld>
            <a:endParaRPr lang="en-US" sz="1400" dirty="0">
              <a:latin typeface="Calibri" pitchFamily="34" charset="0"/>
            </a:endParaRPr>
          </a:p>
        </p:txBody>
      </p:sp>
      <p:sp>
        <p:nvSpPr>
          <p:cNvPr id="9220" name="Rectangle 2"/>
          <p:cNvSpPr>
            <a:spLocks noGrp="1" noChangeArrowheads="1"/>
          </p:cNvSpPr>
          <p:nvPr>
            <p:ph type="title"/>
          </p:nvPr>
        </p:nvSpPr>
        <p:spPr/>
        <p:txBody>
          <a:bodyPr rtlCol="0">
            <a:normAutofit/>
          </a:bodyPr>
          <a:lstStyle/>
          <a:p>
            <a:pPr eaLnBrk="1" fontAlgn="auto" hangingPunct="1">
              <a:spcAft>
                <a:spcPts val="0"/>
              </a:spcAft>
              <a:defRPr/>
            </a:pPr>
            <a:r>
              <a:rPr lang="en-US" sz="2800" dirty="0" smtClean="0"/>
              <a:t>NCA (cont.)</a:t>
            </a:r>
          </a:p>
        </p:txBody>
      </p:sp>
      <p:sp>
        <p:nvSpPr>
          <p:cNvPr id="6149" name="Rectangle 3"/>
          <p:cNvSpPr>
            <a:spLocks noGrp="1" noChangeArrowheads="1"/>
          </p:cNvSpPr>
          <p:nvPr>
            <p:ph type="body" idx="1"/>
          </p:nvPr>
        </p:nvSpPr>
        <p:spPr/>
        <p:txBody>
          <a:bodyPr/>
          <a:lstStyle/>
          <a:p>
            <a:pPr>
              <a:buNone/>
            </a:pPr>
            <a:r>
              <a:rPr lang="en-US" sz="2000" b="1" dirty="0" smtClean="0"/>
              <a:t>Eligibility for Burial in a National Cemetery</a:t>
            </a:r>
          </a:p>
          <a:p>
            <a:pPr lvl="1">
              <a:buFont typeface="Arial" pitchFamily="34" charset="0"/>
              <a:buChar char="•"/>
            </a:pPr>
            <a:r>
              <a:rPr lang="en-US" dirty="0" err="1" smtClean="0"/>
              <a:t>Servicemember</a:t>
            </a:r>
            <a:r>
              <a:rPr lang="en-US" dirty="0" smtClean="0"/>
              <a:t> who died on active duty</a:t>
            </a:r>
          </a:p>
          <a:p>
            <a:pPr lvl="1">
              <a:buFont typeface="Arial" pitchFamily="34" charset="0"/>
              <a:buChar char="•"/>
            </a:pPr>
            <a:r>
              <a:rPr lang="en-US" dirty="0" smtClean="0"/>
              <a:t>Veteran who was discharged under conditions other than dishonorable</a:t>
            </a:r>
          </a:p>
          <a:p>
            <a:pPr lvl="1">
              <a:buFont typeface="Arial" pitchFamily="34" charset="0"/>
              <a:buChar char="•"/>
            </a:pPr>
            <a:r>
              <a:rPr lang="en-US" dirty="0" smtClean="0"/>
              <a:t>Reserve/National Guard members entitled to retired pay</a:t>
            </a:r>
          </a:p>
          <a:p>
            <a:pPr lvl="1"/>
            <a:endParaRPr lang="en-US" dirty="0" smtClean="0"/>
          </a:p>
          <a:p>
            <a:pPr>
              <a:buNone/>
            </a:pPr>
            <a:r>
              <a:rPr lang="en-US" sz="2000" b="1" dirty="0" smtClean="0"/>
              <a:t>What to do:  Contact the National Cemetery Scheduling Office</a:t>
            </a:r>
            <a:endParaRPr lang="en-US" b="1" dirty="0" smtClean="0"/>
          </a:p>
          <a:p>
            <a:pPr lvl="1">
              <a:buFont typeface="Arial" pitchFamily="34" charset="0"/>
              <a:buChar char="•"/>
            </a:pPr>
            <a:r>
              <a:rPr lang="en-US" dirty="0" smtClean="0"/>
              <a:t>Fax all discharge documentation to 1-866-900-6417</a:t>
            </a:r>
          </a:p>
          <a:p>
            <a:pPr lvl="1">
              <a:buFont typeface="Arial" pitchFamily="34" charset="0"/>
              <a:buChar char="•"/>
            </a:pPr>
            <a:r>
              <a:rPr lang="en-US" dirty="0" smtClean="0"/>
              <a:t>Follow-up with a phone call to 1-800-535-1117</a:t>
            </a:r>
          </a:p>
          <a:p>
            <a:endParaRPr lang="en-US" sz="2000" dirty="0" smtClean="0"/>
          </a:p>
          <a:p>
            <a:pPr eaLnBrk="1" hangingPunct="1">
              <a:lnSpc>
                <a:spcPct val="80000"/>
              </a:lnSpc>
              <a:buFontTx/>
              <a:buNone/>
            </a:pPr>
            <a:r>
              <a:rPr lang="en-US" sz="2000" b="1" dirty="0" smtClean="0"/>
              <a:t>Resources</a:t>
            </a:r>
            <a:endParaRPr lang="en-US" sz="2000" dirty="0" smtClean="0"/>
          </a:p>
          <a:p>
            <a:pPr lvl="1">
              <a:lnSpc>
                <a:spcPct val="80000"/>
              </a:lnSpc>
              <a:buFont typeface="Arial" pitchFamily="34" charset="0"/>
              <a:buChar char="•"/>
            </a:pPr>
            <a:r>
              <a:rPr lang="en-US" dirty="0" smtClean="0"/>
              <a:t>Locate a National Cemetery:  </a:t>
            </a:r>
            <a:r>
              <a:rPr lang="en-US" dirty="0" smtClean="0">
                <a:hlinkClick r:id="rId3"/>
              </a:rPr>
              <a:t>http://www.cem.va.gov/cem/cems/listcem.asp</a:t>
            </a:r>
            <a:r>
              <a:rPr lang="en-US" dirty="0" smtClean="0"/>
              <a:t> </a:t>
            </a:r>
          </a:p>
          <a:p>
            <a:pPr lvl="1">
              <a:lnSpc>
                <a:spcPct val="80000"/>
              </a:lnSpc>
              <a:buFont typeface="Arial" pitchFamily="34" charset="0"/>
              <a:buChar char="•"/>
            </a:pPr>
            <a:r>
              <a:rPr lang="en-US" dirty="0" smtClean="0"/>
              <a:t>Additional information:  </a:t>
            </a:r>
            <a:r>
              <a:rPr lang="en-US" dirty="0" smtClean="0">
                <a:hlinkClick r:id="rId4"/>
              </a:rPr>
              <a:t>http://www.cem.va.gov/</a:t>
            </a:r>
            <a:r>
              <a:rPr lang="en-US"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638629"/>
            <a:ext cx="8229600" cy="871991"/>
          </a:xfrm>
        </p:spPr>
        <p:txBody>
          <a:bodyPr/>
          <a:lstStyle/>
          <a:p>
            <a:pPr eaLnBrk="1" hangingPunct="1"/>
            <a:r>
              <a:rPr lang="en-US" sz="2800" dirty="0" smtClean="0"/>
              <a:t>Veterans Benefits Administration (VBA)</a:t>
            </a:r>
          </a:p>
        </p:txBody>
      </p:sp>
      <p:sp>
        <p:nvSpPr>
          <p:cNvPr id="5123" name="Content Placeholder 2"/>
          <p:cNvSpPr>
            <a:spLocks noGrp="1"/>
          </p:cNvSpPr>
          <p:nvPr>
            <p:ph idx="1"/>
          </p:nvPr>
        </p:nvSpPr>
        <p:spPr>
          <a:xfrm>
            <a:off x="457200" y="2191657"/>
            <a:ext cx="8229600" cy="3934506"/>
          </a:xfrm>
        </p:spPr>
        <p:txBody>
          <a:bodyPr/>
          <a:lstStyle/>
          <a:p>
            <a:pPr>
              <a:buNone/>
            </a:pPr>
            <a:r>
              <a:rPr lang="en-US" sz="2000" dirty="0" smtClean="0"/>
              <a:t>Administers programs that provide financial and other forms of assistance to Veterans, their dependents, and survivors.</a:t>
            </a:r>
          </a:p>
          <a:p>
            <a:pPr>
              <a:buNone/>
            </a:pPr>
            <a:endParaRPr lang="en-US" sz="2000" dirty="0" smtClean="0"/>
          </a:p>
          <a:p>
            <a:pPr>
              <a:buNone/>
            </a:pPr>
            <a:r>
              <a:rPr lang="en-US" sz="2000" b="1" dirty="0" smtClean="0"/>
              <a:t>Benefits include</a:t>
            </a:r>
            <a:r>
              <a:rPr lang="en-US" sz="2000" dirty="0" smtClean="0"/>
              <a:t>: </a:t>
            </a:r>
          </a:p>
          <a:p>
            <a:pPr>
              <a:buFontTx/>
              <a:buChar char="-"/>
            </a:pPr>
            <a:r>
              <a:rPr lang="en-US" sz="2000" dirty="0" smtClean="0"/>
              <a:t>Veterans’ compensation</a:t>
            </a:r>
          </a:p>
          <a:p>
            <a:pPr>
              <a:buFontTx/>
              <a:buChar char="-"/>
            </a:pPr>
            <a:r>
              <a:rPr lang="en-US" sz="2000" dirty="0" smtClean="0"/>
              <a:t>Veterans’ pension</a:t>
            </a:r>
          </a:p>
          <a:p>
            <a:pPr>
              <a:buFontTx/>
              <a:buChar char="-"/>
            </a:pPr>
            <a:r>
              <a:rPr lang="en-US" sz="2000" dirty="0" smtClean="0"/>
              <a:t>Survivors’ benefits</a:t>
            </a:r>
          </a:p>
          <a:p>
            <a:pPr>
              <a:buFontTx/>
              <a:buChar char="-"/>
            </a:pPr>
            <a:r>
              <a:rPr lang="en-US" sz="2000" dirty="0" smtClean="0"/>
              <a:t>Vocational rehabilitation and employment assistance</a:t>
            </a:r>
          </a:p>
          <a:p>
            <a:pPr>
              <a:buFontTx/>
              <a:buChar char="-"/>
            </a:pPr>
            <a:r>
              <a:rPr lang="en-US" sz="2000" dirty="0" smtClean="0"/>
              <a:t>Education assistance</a:t>
            </a:r>
          </a:p>
          <a:p>
            <a:pPr>
              <a:buFontTx/>
              <a:buChar char="-"/>
            </a:pPr>
            <a:r>
              <a:rPr lang="en-US" sz="2000" dirty="0" smtClean="0"/>
              <a:t>Home loan guaranties </a:t>
            </a:r>
          </a:p>
          <a:p>
            <a:pPr>
              <a:buFontTx/>
              <a:buChar char="-"/>
            </a:pPr>
            <a:r>
              <a:rPr lang="en-US" sz="2000" dirty="0" smtClean="0"/>
              <a:t>Life insurance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ChangeArrowheads="1"/>
          </p:cNvSpPr>
          <p:nvPr/>
        </p:nvSpPr>
        <p:spPr bwMode="auto">
          <a:xfrm>
            <a:off x="423863" y="6396038"/>
            <a:ext cx="8720137" cy="53975"/>
          </a:xfrm>
          <a:prstGeom prst="rect">
            <a:avLst/>
          </a:prstGeom>
          <a:gradFill rotWithShape="0">
            <a:gsLst>
              <a:gs pos="0">
                <a:srgbClr val="1D3275"/>
              </a:gs>
              <a:gs pos="100000">
                <a:srgbClr val="111E46"/>
              </a:gs>
            </a:gsLst>
            <a:lin ang="0" scaled="1"/>
          </a:gradFill>
          <a:ln w="12700">
            <a:solidFill>
              <a:srgbClr val="000080"/>
            </a:solidFill>
            <a:miter lim="800000"/>
            <a:headEnd/>
            <a:tailEnd/>
          </a:ln>
        </p:spPr>
        <p:txBody>
          <a:bodyPr wrap="none" anchor="ctr"/>
          <a:lstStyle/>
          <a:p>
            <a:pPr eaLnBrk="0" hangingPunct="0"/>
            <a:endParaRPr lang="en-US" sz="3200">
              <a:latin typeface="Tahoma" pitchFamily="34" charset="0"/>
            </a:endParaRPr>
          </a:p>
        </p:txBody>
      </p:sp>
      <p:sp>
        <p:nvSpPr>
          <p:cNvPr id="3075" name="Freeform 5"/>
          <p:cNvSpPr>
            <a:spLocks/>
          </p:cNvSpPr>
          <p:nvPr/>
        </p:nvSpPr>
        <p:spPr bwMode="auto">
          <a:xfrm>
            <a:off x="25400" y="452438"/>
            <a:ext cx="1588" cy="1587"/>
          </a:xfrm>
          <a:custGeom>
            <a:avLst/>
            <a:gdLst>
              <a:gd name="T0" fmla="*/ 0 w 1"/>
              <a:gd name="T1" fmla="*/ 0 h 1"/>
              <a:gd name="T2" fmla="*/ 0 w 1"/>
              <a:gd name="T3" fmla="*/ 0 h 1"/>
              <a:gd name="T4" fmla="*/ 0 60000 65536"/>
              <a:gd name="T5" fmla="*/ 0 60000 65536"/>
              <a:gd name="T6" fmla="*/ 0 w 1"/>
              <a:gd name="T7" fmla="*/ 0 h 1"/>
              <a:gd name="T8" fmla="*/ 1 w 1"/>
              <a:gd name="T9" fmla="*/ 1 h 1"/>
            </a:gdLst>
            <a:ahLst/>
            <a:cxnLst>
              <a:cxn ang="T4">
                <a:pos x="T0" y="T1"/>
              </a:cxn>
              <a:cxn ang="T5">
                <a:pos x="T2" y="T3"/>
              </a:cxn>
            </a:cxnLst>
            <a:rect l="T6" t="T7" r="T8" b="T9"/>
            <a:pathLst>
              <a:path w="1" h="1">
                <a:moveTo>
                  <a:pt x="0" y="0"/>
                </a:moveTo>
                <a:lnTo>
                  <a:pt x="0" y="0"/>
                </a:lnTo>
              </a:path>
            </a:pathLst>
          </a:custGeom>
          <a:noFill/>
          <a:ln w="12700" cap="rnd">
            <a:solidFill>
              <a:schemeClr val="tx1"/>
            </a:solidFill>
            <a:round/>
            <a:headEnd type="none" w="sm" len="sm"/>
            <a:tailEnd type="none" w="sm" len="sm"/>
          </a:ln>
        </p:spPr>
        <p:txBody>
          <a:bodyPr/>
          <a:lstStyle/>
          <a:p>
            <a:pPr eaLnBrk="0" hangingPunct="0"/>
            <a:endParaRPr lang="en-US" sz="3200">
              <a:latin typeface="Tahoma" pitchFamily="34" charset="0"/>
            </a:endParaRPr>
          </a:p>
        </p:txBody>
      </p:sp>
      <p:sp>
        <p:nvSpPr>
          <p:cNvPr id="3076" name="Freeform 6"/>
          <p:cNvSpPr>
            <a:spLocks/>
          </p:cNvSpPr>
          <p:nvPr/>
        </p:nvSpPr>
        <p:spPr bwMode="auto">
          <a:xfrm>
            <a:off x="25400" y="6305550"/>
            <a:ext cx="1588" cy="1588"/>
          </a:xfrm>
          <a:custGeom>
            <a:avLst/>
            <a:gdLst>
              <a:gd name="T0" fmla="*/ 0 w 1"/>
              <a:gd name="T1" fmla="*/ 0 h 1"/>
              <a:gd name="T2" fmla="*/ 0 w 1"/>
              <a:gd name="T3" fmla="*/ 0 h 1"/>
              <a:gd name="T4" fmla="*/ 0 60000 65536"/>
              <a:gd name="T5" fmla="*/ 0 60000 65536"/>
              <a:gd name="T6" fmla="*/ 0 w 1"/>
              <a:gd name="T7" fmla="*/ 0 h 1"/>
              <a:gd name="T8" fmla="*/ 1 w 1"/>
              <a:gd name="T9" fmla="*/ 1 h 1"/>
            </a:gdLst>
            <a:ahLst/>
            <a:cxnLst>
              <a:cxn ang="T4">
                <a:pos x="T0" y="T1"/>
              </a:cxn>
              <a:cxn ang="T5">
                <a:pos x="T2" y="T3"/>
              </a:cxn>
            </a:cxnLst>
            <a:rect l="T6" t="T7" r="T8" b="T9"/>
            <a:pathLst>
              <a:path w="1" h="1">
                <a:moveTo>
                  <a:pt x="0" y="0"/>
                </a:moveTo>
                <a:lnTo>
                  <a:pt x="0" y="0"/>
                </a:lnTo>
              </a:path>
            </a:pathLst>
          </a:custGeom>
          <a:noFill/>
          <a:ln w="12700" cap="rnd">
            <a:solidFill>
              <a:schemeClr val="tx1"/>
            </a:solidFill>
            <a:round/>
            <a:headEnd type="none" w="sm" len="sm"/>
            <a:tailEnd type="none" w="sm" len="sm"/>
          </a:ln>
        </p:spPr>
        <p:txBody>
          <a:bodyPr/>
          <a:lstStyle/>
          <a:p>
            <a:pPr eaLnBrk="0" hangingPunct="0"/>
            <a:endParaRPr lang="en-US" sz="3200">
              <a:latin typeface="Tahoma" pitchFamily="34" charset="0"/>
            </a:endParaRPr>
          </a:p>
        </p:txBody>
      </p:sp>
      <p:sp>
        <p:nvSpPr>
          <p:cNvPr id="10247" name="Rectangle 7"/>
          <p:cNvSpPr>
            <a:spLocks noChangeArrowheads="1"/>
          </p:cNvSpPr>
          <p:nvPr/>
        </p:nvSpPr>
        <p:spPr bwMode="auto">
          <a:xfrm>
            <a:off x="2020888" y="0"/>
            <a:ext cx="7123112" cy="882650"/>
          </a:xfrm>
          <a:prstGeom prst="rect">
            <a:avLst/>
          </a:prstGeom>
          <a:noFill/>
          <a:ln w="9525">
            <a:noFill/>
            <a:miter lim="800000"/>
            <a:headEnd/>
            <a:tailEnd/>
          </a:ln>
          <a:effectLst/>
        </p:spPr>
        <p:txBody>
          <a:bodyPr lIns="92075" tIns="46038" rIns="92075" bIns="46038" anchor="b"/>
          <a:lstStyle/>
          <a:p>
            <a:pPr algn="ctr" eaLnBrk="0" hangingPunct="0">
              <a:defRPr/>
            </a:pPr>
            <a:endParaRPr lang="en-US" sz="2000">
              <a:solidFill>
                <a:srgbClr val="1D3275"/>
              </a:solidFill>
              <a:effectLst>
                <a:outerShdw blurRad="38100" dist="38100" dir="2700000" algn="tl">
                  <a:srgbClr val="C0C0C0"/>
                </a:outerShdw>
              </a:effectLst>
              <a:latin typeface="Century Schoolbook" pitchFamily="18" charset="0"/>
            </a:endParaRPr>
          </a:p>
        </p:txBody>
      </p:sp>
      <p:sp>
        <p:nvSpPr>
          <p:cNvPr id="3078" name="Rectangle 8"/>
          <p:cNvSpPr>
            <a:spLocks noChangeArrowheads="1"/>
          </p:cNvSpPr>
          <p:nvPr/>
        </p:nvSpPr>
        <p:spPr bwMode="auto">
          <a:xfrm>
            <a:off x="1287463" y="1789113"/>
            <a:ext cx="7640637" cy="4262437"/>
          </a:xfrm>
          <a:prstGeom prst="rect">
            <a:avLst/>
          </a:prstGeom>
          <a:noFill/>
          <a:ln w="9525">
            <a:noFill/>
            <a:miter lim="800000"/>
            <a:headEnd/>
            <a:tailEnd/>
          </a:ln>
        </p:spPr>
        <p:txBody>
          <a:bodyPr lIns="92075" tIns="46038" rIns="92075" bIns="46038"/>
          <a:lstStyle/>
          <a:p>
            <a:pPr marL="342900" indent="-342900" eaLnBrk="0" hangingPunct="0">
              <a:spcBef>
                <a:spcPct val="20000"/>
              </a:spcBef>
              <a:buClr>
                <a:srgbClr val="1D3275"/>
              </a:buClr>
              <a:buFont typeface="Wingdings" pitchFamily="2" charset="2"/>
              <a:buNone/>
            </a:pPr>
            <a:endParaRPr lang="en-US" sz="2400">
              <a:solidFill>
                <a:srgbClr val="1D3275"/>
              </a:solidFill>
              <a:latin typeface="Tahoma" pitchFamily="34" charset="0"/>
            </a:endParaRPr>
          </a:p>
        </p:txBody>
      </p:sp>
      <p:sp>
        <p:nvSpPr>
          <p:cNvPr id="3080" name="Rectangle 11"/>
          <p:cNvSpPr>
            <a:spLocks noChangeArrowheads="1"/>
          </p:cNvSpPr>
          <p:nvPr/>
        </p:nvSpPr>
        <p:spPr bwMode="auto">
          <a:xfrm>
            <a:off x="0" y="0"/>
            <a:ext cx="314325" cy="6858000"/>
          </a:xfrm>
          <a:prstGeom prst="rect">
            <a:avLst/>
          </a:prstGeom>
          <a:gradFill rotWithShape="0">
            <a:gsLst>
              <a:gs pos="0">
                <a:srgbClr val="1D3275"/>
              </a:gs>
              <a:gs pos="100000">
                <a:srgbClr val="111E46"/>
              </a:gs>
            </a:gsLst>
            <a:lin ang="0" scaled="1"/>
          </a:gradFill>
          <a:ln w="12700">
            <a:solidFill>
              <a:srgbClr val="000080"/>
            </a:solidFill>
            <a:miter lim="800000"/>
            <a:headEnd/>
            <a:tailEnd/>
          </a:ln>
        </p:spPr>
        <p:txBody>
          <a:bodyPr wrap="none" anchor="ctr"/>
          <a:lstStyle/>
          <a:p>
            <a:pPr eaLnBrk="0" hangingPunct="0"/>
            <a:endParaRPr lang="en-US" sz="3200">
              <a:latin typeface="Tahoma" pitchFamily="34" charset="0"/>
            </a:endParaRPr>
          </a:p>
        </p:txBody>
      </p:sp>
      <p:sp>
        <p:nvSpPr>
          <p:cNvPr id="3081" name="Rectangle 12"/>
          <p:cNvSpPr>
            <a:spLocks noChangeArrowheads="1"/>
          </p:cNvSpPr>
          <p:nvPr/>
        </p:nvSpPr>
        <p:spPr bwMode="auto">
          <a:xfrm>
            <a:off x="376238" y="0"/>
            <a:ext cx="142875" cy="6858000"/>
          </a:xfrm>
          <a:prstGeom prst="rect">
            <a:avLst/>
          </a:prstGeom>
          <a:gradFill rotWithShape="0">
            <a:gsLst>
              <a:gs pos="0">
                <a:srgbClr val="FF0000"/>
              </a:gs>
              <a:gs pos="100000">
                <a:srgbClr val="B20000"/>
              </a:gs>
            </a:gsLst>
            <a:lin ang="0" scaled="1"/>
          </a:gradFill>
          <a:ln w="12700">
            <a:solidFill>
              <a:srgbClr val="FF0000"/>
            </a:solidFill>
            <a:miter lim="800000"/>
            <a:headEnd/>
            <a:tailEnd/>
          </a:ln>
        </p:spPr>
        <p:txBody>
          <a:bodyPr wrap="none" anchor="ctr"/>
          <a:lstStyle/>
          <a:p>
            <a:pPr eaLnBrk="0" hangingPunct="0"/>
            <a:endParaRPr lang="en-US" sz="3200">
              <a:latin typeface="Tahoma" pitchFamily="34" charset="0"/>
            </a:endParaRPr>
          </a:p>
        </p:txBody>
      </p:sp>
      <p:sp>
        <p:nvSpPr>
          <p:cNvPr id="3082" name="Rectangle 13"/>
          <p:cNvSpPr>
            <a:spLocks noChangeArrowheads="1"/>
          </p:cNvSpPr>
          <p:nvPr/>
        </p:nvSpPr>
        <p:spPr bwMode="auto">
          <a:xfrm>
            <a:off x="469900" y="6400800"/>
            <a:ext cx="184150" cy="457200"/>
          </a:xfrm>
          <a:prstGeom prst="rect">
            <a:avLst/>
          </a:prstGeom>
          <a:noFill/>
          <a:ln w="9525">
            <a:noFill/>
            <a:miter lim="800000"/>
            <a:headEnd/>
            <a:tailEnd/>
          </a:ln>
        </p:spPr>
        <p:txBody>
          <a:bodyPr wrap="none" lIns="92075" tIns="46038" rIns="92075" bIns="46038">
            <a:spAutoFit/>
          </a:bodyPr>
          <a:lstStyle/>
          <a:p>
            <a:pPr eaLnBrk="0" hangingPunct="0"/>
            <a:endParaRPr lang="en-US" sz="2400">
              <a:latin typeface="Tahoma" pitchFamily="34" charset="0"/>
            </a:endParaRPr>
          </a:p>
        </p:txBody>
      </p:sp>
      <p:sp>
        <p:nvSpPr>
          <p:cNvPr id="3083" name="Rectangle 14"/>
          <p:cNvSpPr>
            <a:spLocks noChangeArrowheads="1"/>
          </p:cNvSpPr>
          <p:nvPr/>
        </p:nvSpPr>
        <p:spPr bwMode="auto">
          <a:xfrm>
            <a:off x="469900" y="6400800"/>
            <a:ext cx="184150" cy="457200"/>
          </a:xfrm>
          <a:prstGeom prst="rect">
            <a:avLst/>
          </a:prstGeom>
          <a:noFill/>
          <a:ln w="9525">
            <a:noFill/>
            <a:miter lim="800000"/>
            <a:headEnd/>
            <a:tailEnd/>
          </a:ln>
        </p:spPr>
        <p:txBody>
          <a:bodyPr wrap="none" lIns="92075" tIns="46038" rIns="92075" bIns="46038">
            <a:spAutoFit/>
          </a:bodyPr>
          <a:lstStyle/>
          <a:p>
            <a:pPr eaLnBrk="0" hangingPunct="0"/>
            <a:endParaRPr lang="en-US" sz="2400">
              <a:latin typeface="Tahoma" pitchFamily="34" charset="0"/>
            </a:endParaRPr>
          </a:p>
        </p:txBody>
      </p:sp>
      <p:sp>
        <p:nvSpPr>
          <p:cNvPr id="10256" name="Rectangle 16"/>
          <p:cNvSpPr>
            <a:spLocks noChangeArrowheads="1"/>
          </p:cNvSpPr>
          <p:nvPr/>
        </p:nvSpPr>
        <p:spPr bwMode="auto">
          <a:xfrm>
            <a:off x="1143000" y="304800"/>
            <a:ext cx="7123113" cy="685800"/>
          </a:xfrm>
          <a:prstGeom prst="rect">
            <a:avLst/>
          </a:prstGeom>
          <a:noFill/>
          <a:ln w="9525">
            <a:noFill/>
            <a:miter lim="800000"/>
            <a:headEnd/>
            <a:tailEnd/>
          </a:ln>
          <a:effectLst/>
        </p:spPr>
        <p:txBody>
          <a:bodyPr lIns="92075" tIns="46038" rIns="92075" bIns="46038" anchor="b"/>
          <a:lstStyle/>
          <a:p>
            <a:pPr algn="ctr" eaLnBrk="0" hangingPunct="0"/>
            <a:r>
              <a:rPr lang="en-US" sz="3200" b="1">
                <a:effectLst>
                  <a:outerShdw blurRad="38100" dist="38100" dir="2700000" algn="tl">
                    <a:srgbClr val="C0C0C0"/>
                  </a:outerShdw>
                </a:effectLst>
              </a:rPr>
              <a:t>VBA Regional Offices</a:t>
            </a:r>
          </a:p>
        </p:txBody>
      </p:sp>
      <p:sp>
        <p:nvSpPr>
          <p:cNvPr id="3085" name="Freeform 17"/>
          <p:cNvSpPr>
            <a:spLocks noChangeAspect="1"/>
          </p:cNvSpPr>
          <p:nvPr/>
        </p:nvSpPr>
        <p:spPr bwMode="auto">
          <a:xfrm>
            <a:off x="7604125" y="5730875"/>
            <a:ext cx="825500" cy="276225"/>
          </a:xfrm>
          <a:custGeom>
            <a:avLst/>
            <a:gdLst>
              <a:gd name="T0" fmla="*/ 109065246 w 707"/>
              <a:gd name="T1" fmla="*/ 10086706 h 246"/>
              <a:gd name="T2" fmla="*/ 51805672 w 707"/>
              <a:gd name="T3" fmla="*/ 95823138 h 246"/>
              <a:gd name="T4" fmla="*/ 98158608 w 707"/>
              <a:gd name="T5" fmla="*/ 107170817 h 246"/>
              <a:gd name="T6" fmla="*/ 132241121 w 707"/>
              <a:gd name="T7" fmla="*/ 127343097 h 246"/>
              <a:gd name="T8" fmla="*/ 85888203 w 707"/>
              <a:gd name="T9" fmla="*/ 245861594 h 246"/>
              <a:gd name="T10" fmla="*/ 294475787 w 707"/>
              <a:gd name="T11" fmla="*/ 277381553 h 246"/>
              <a:gd name="T12" fmla="*/ 651662844 w 707"/>
              <a:gd name="T13" fmla="*/ 267295975 h 246"/>
              <a:gd name="T14" fmla="*/ 837073349 w 707"/>
              <a:gd name="T15" fmla="*/ 267295975 h 246"/>
              <a:gd name="T16" fmla="*/ 860250392 w 707"/>
              <a:gd name="T17" fmla="*/ 234513914 h 246"/>
              <a:gd name="T18" fmla="*/ 894332905 w 707"/>
              <a:gd name="T19" fmla="*/ 213079533 h 246"/>
              <a:gd name="T20" fmla="*/ 963861699 w 707"/>
              <a:gd name="T21" fmla="*/ 117257518 h 246"/>
              <a:gd name="T22" fmla="*/ 952955061 w 707"/>
              <a:gd name="T23" fmla="*/ 85736436 h 246"/>
              <a:gd name="T24" fmla="*/ 917508781 w 707"/>
              <a:gd name="T25" fmla="*/ 74388757 h 246"/>
              <a:gd name="T26" fmla="*/ 778451194 w 707"/>
              <a:gd name="T27" fmla="*/ 0 h 246"/>
              <a:gd name="T28" fmla="*/ 109065246 w 707"/>
              <a:gd name="T29" fmla="*/ 10086706 h 24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7"/>
              <a:gd name="T46" fmla="*/ 0 h 246"/>
              <a:gd name="T47" fmla="*/ 707 w 707"/>
              <a:gd name="T48" fmla="*/ 246 h 24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7" h="246">
                <a:moveTo>
                  <a:pt x="80" y="8"/>
                </a:moveTo>
                <a:cubicBezTo>
                  <a:pt x="51" y="18"/>
                  <a:pt x="0" y="31"/>
                  <a:pt x="38" y="76"/>
                </a:cubicBezTo>
                <a:cubicBezTo>
                  <a:pt x="46" y="85"/>
                  <a:pt x="61" y="82"/>
                  <a:pt x="72" y="85"/>
                </a:cubicBezTo>
                <a:cubicBezTo>
                  <a:pt x="80" y="90"/>
                  <a:pt x="94" y="91"/>
                  <a:pt x="97" y="101"/>
                </a:cubicBezTo>
                <a:cubicBezTo>
                  <a:pt x="106" y="131"/>
                  <a:pt x="72" y="168"/>
                  <a:pt x="63" y="195"/>
                </a:cubicBezTo>
                <a:cubicBezTo>
                  <a:pt x="116" y="246"/>
                  <a:pt x="128" y="228"/>
                  <a:pt x="216" y="220"/>
                </a:cubicBezTo>
                <a:cubicBezTo>
                  <a:pt x="330" y="198"/>
                  <a:pt x="295" y="204"/>
                  <a:pt x="478" y="212"/>
                </a:cubicBezTo>
                <a:cubicBezTo>
                  <a:pt x="530" y="224"/>
                  <a:pt x="546" y="232"/>
                  <a:pt x="614" y="212"/>
                </a:cubicBezTo>
                <a:cubicBezTo>
                  <a:pt x="624" y="209"/>
                  <a:pt x="624" y="193"/>
                  <a:pt x="631" y="186"/>
                </a:cubicBezTo>
                <a:cubicBezTo>
                  <a:pt x="638" y="179"/>
                  <a:pt x="648" y="175"/>
                  <a:pt x="656" y="169"/>
                </a:cubicBezTo>
                <a:cubicBezTo>
                  <a:pt x="675" y="141"/>
                  <a:pt x="697" y="125"/>
                  <a:pt x="707" y="93"/>
                </a:cubicBezTo>
                <a:cubicBezTo>
                  <a:pt x="704" y="85"/>
                  <a:pt x="705" y="74"/>
                  <a:pt x="699" y="68"/>
                </a:cubicBezTo>
                <a:cubicBezTo>
                  <a:pt x="693" y="62"/>
                  <a:pt x="681" y="63"/>
                  <a:pt x="673" y="59"/>
                </a:cubicBezTo>
                <a:cubicBezTo>
                  <a:pt x="635" y="38"/>
                  <a:pt x="612" y="13"/>
                  <a:pt x="571" y="0"/>
                </a:cubicBezTo>
                <a:cubicBezTo>
                  <a:pt x="272" y="12"/>
                  <a:pt x="436" y="8"/>
                  <a:pt x="80" y="8"/>
                </a:cubicBezTo>
                <a:close/>
              </a:path>
            </a:pathLst>
          </a:custGeom>
          <a:gradFill rotWithShape="0">
            <a:gsLst>
              <a:gs pos="0">
                <a:srgbClr val="99FFCC"/>
              </a:gs>
              <a:gs pos="100000">
                <a:srgbClr val="84DCB0"/>
              </a:gs>
            </a:gsLst>
            <a:path path="rect">
              <a:fillToRect l="50000" t="50000" r="50000" b="50000"/>
            </a:path>
          </a:gradFill>
          <a:ln w="12700">
            <a:solidFill>
              <a:schemeClr val="tx1"/>
            </a:solidFill>
            <a:round/>
            <a:headEnd type="none" w="sm" len="sm"/>
            <a:tailEnd type="none" w="sm" len="sm"/>
          </a:ln>
        </p:spPr>
        <p:txBody>
          <a:bodyPr/>
          <a:lstStyle/>
          <a:p>
            <a:pPr eaLnBrk="0" hangingPunct="0"/>
            <a:endParaRPr lang="en-US" sz="3200">
              <a:latin typeface="Tahoma" pitchFamily="34" charset="0"/>
            </a:endParaRPr>
          </a:p>
        </p:txBody>
      </p:sp>
      <p:sp>
        <p:nvSpPr>
          <p:cNvPr id="3086" name="Text Box 18"/>
          <p:cNvSpPr txBox="1">
            <a:spLocks noChangeAspect="1" noChangeArrowheads="1"/>
          </p:cNvSpPr>
          <p:nvPr/>
        </p:nvSpPr>
        <p:spPr bwMode="auto">
          <a:xfrm>
            <a:off x="7742238" y="5983288"/>
            <a:ext cx="6921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San Juan</a:t>
            </a:r>
          </a:p>
        </p:txBody>
      </p:sp>
      <p:sp>
        <p:nvSpPr>
          <p:cNvPr id="10259" name="AutoShape 19"/>
          <p:cNvSpPr>
            <a:spLocks noChangeAspect="1" noChangeArrowheads="1"/>
          </p:cNvSpPr>
          <p:nvPr/>
        </p:nvSpPr>
        <p:spPr bwMode="auto">
          <a:xfrm>
            <a:off x="7948613" y="5800725"/>
            <a:ext cx="138112" cy="69850"/>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3088" name="Freeform 20"/>
          <p:cNvSpPr>
            <a:spLocks noChangeAspect="1"/>
          </p:cNvSpPr>
          <p:nvPr/>
        </p:nvSpPr>
        <p:spPr bwMode="auto">
          <a:xfrm>
            <a:off x="1128713" y="2132013"/>
            <a:ext cx="1163637" cy="950912"/>
          </a:xfrm>
          <a:custGeom>
            <a:avLst/>
            <a:gdLst>
              <a:gd name="T0" fmla="*/ 0 w 2439"/>
              <a:gd name="T1" fmla="*/ 359445276 h 1876"/>
              <a:gd name="T2" fmla="*/ 8194123 w 2439"/>
              <a:gd name="T3" fmla="*/ 302663781 h 1876"/>
              <a:gd name="T4" fmla="*/ 134523886 w 2439"/>
              <a:gd name="T5" fmla="*/ 7707659 h 1876"/>
              <a:gd name="T6" fmla="*/ 151367751 w 2439"/>
              <a:gd name="T7" fmla="*/ 0 h 1876"/>
              <a:gd name="T8" fmla="*/ 174585139 w 2439"/>
              <a:gd name="T9" fmla="*/ 44192068 h 1876"/>
              <a:gd name="T10" fmla="*/ 166390542 w 2439"/>
              <a:gd name="T11" fmla="*/ 71426379 h 1876"/>
              <a:gd name="T12" fmla="*/ 245602749 w 2439"/>
              <a:gd name="T13" fmla="*/ 79905511 h 1876"/>
              <a:gd name="T14" fmla="*/ 270185645 w 2439"/>
              <a:gd name="T15" fmla="*/ 100716590 h 1876"/>
              <a:gd name="T16" fmla="*/ 380581307 w 2439"/>
              <a:gd name="T17" fmla="*/ 93265416 h 1876"/>
              <a:gd name="T18" fmla="*/ 531721543 w 2439"/>
              <a:gd name="T19" fmla="*/ 114590980 h 1876"/>
              <a:gd name="T20" fmla="*/ 555166506 w 2439"/>
              <a:gd name="T21" fmla="*/ 186531339 h 1876"/>
              <a:gd name="T22" fmla="*/ 490749872 w 2439"/>
              <a:gd name="T23" fmla="*/ 266693364 h 1876"/>
              <a:gd name="T24" fmla="*/ 507138708 w 2439"/>
              <a:gd name="T25" fmla="*/ 309086997 h 1876"/>
              <a:gd name="T26" fmla="*/ 490749872 w 2439"/>
              <a:gd name="T27" fmla="*/ 323218377 h 1876"/>
              <a:gd name="T28" fmla="*/ 460021089 w 2439"/>
              <a:gd name="T29" fmla="*/ 482000871 h 1876"/>
              <a:gd name="T30" fmla="*/ 237635728 w 2439"/>
              <a:gd name="T31" fmla="*/ 424191418 h 1876"/>
              <a:gd name="T32" fmla="*/ 0 w 2439"/>
              <a:gd name="T33" fmla="*/ 359445276 h 18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39"/>
              <a:gd name="T52" fmla="*/ 0 h 1876"/>
              <a:gd name="T53" fmla="*/ 2439 w 2439"/>
              <a:gd name="T54" fmla="*/ 1876 h 18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39" h="1876">
                <a:moveTo>
                  <a:pt x="0" y="1399"/>
                </a:moveTo>
                <a:lnTo>
                  <a:pt x="36" y="1178"/>
                </a:lnTo>
                <a:lnTo>
                  <a:pt x="591" y="30"/>
                </a:lnTo>
                <a:lnTo>
                  <a:pt x="665" y="0"/>
                </a:lnTo>
                <a:lnTo>
                  <a:pt x="767" y="172"/>
                </a:lnTo>
                <a:lnTo>
                  <a:pt x="731" y="278"/>
                </a:lnTo>
                <a:lnTo>
                  <a:pt x="1079" y="311"/>
                </a:lnTo>
                <a:lnTo>
                  <a:pt x="1187" y="392"/>
                </a:lnTo>
                <a:lnTo>
                  <a:pt x="1672" y="363"/>
                </a:lnTo>
                <a:lnTo>
                  <a:pt x="2336" y="446"/>
                </a:lnTo>
                <a:lnTo>
                  <a:pt x="2439" y="726"/>
                </a:lnTo>
                <a:lnTo>
                  <a:pt x="2156" y="1038"/>
                </a:lnTo>
                <a:lnTo>
                  <a:pt x="2228" y="1203"/>
                </a:lnTo>
                <a:lnTo>
                  <a:pt x="2156" y="1258"/>
                </a:lnTo>
                <a:lnTo>
                  <a:pt x="2021" y="1876"/>
                </a:lnTo>
                <a:lnTo>
                  <a:pt x="1044" y="1651"/>
                </a:lnTo>
                <a:lnTo>
                  <a:pt x="0" y="1399"/>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89" name="Freeform 21"/>
          <p:cNvSpPr>
            <a:spLocks noChangeAspect="1"/>
          </p:cNvSpPr>
          <p:nvPr/>
        </p:nvSpPr>
        <p:spPr bwMode="auto">
          <a:xfrm>
            <a:off x="1497013" y="2967038"/>
            <a:ext cx="962025" cy="1417637"/>
          </a:xfrm>
          <a:custGeom>
            <a:avLst/>
            <a:gdLst>
              <a:gd name="T0" fmla="*/ 284706560 w 2019"/>
              <a:gd name="T1" fmla="*/ 57924217 h 2794"/>
              <a:gd name="T2" fmla="*/ 458391341 w 2019"/>
              <a:gd name="T3" fmla="*/ 86242461 h 2794"/>
              <a:gd name="T4" fmla="*/ 387328253 w 2019"/>
              <a:gd name="T5" fmla="*/ 553240257 h 2794"/>
              <a:gd name="T6" fmla="*/ 379608707 w 2019"/>
              <a:gd name="T7" fmla="*/ 646948871 h 2794"/>
              <a:gd name="T8" fmla="*/ 356223739 w 2019"/>
              <a:gd name="T9" fmla="*/ 646948871 h 2794"/>
              <a:gd name="T10" fmla="*/ 323984235 w 2019"/>
              <a:gd name="T11" fmla="*/ 719289431 h 2794"/>
              <a:gd name="T12" fmla="*/ 0 w 2019"/>
              <a:gd name="T13" fmla="*/ 287561147 h 2794"/>
              <a:gd name="T14" fmla="*/ 62889957 w 2019"/>
              <a:gd name="T15" fmla="*/ 0 h 2794"/>
              <a:gd name="T16" fmla="*/ 284706560 w 2019"/>
              <a:gd name="T17" fmla="*/ 57924217 h 2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19"/>
              <a:gd name="T28" fmla="*/ 0 h 2794"/>
              <a:gd name="T29" fmla="*/ 2019 w 2019"/>
              <a:gd name="T30" fmla="*/ 2794 h 27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19" h="2794">
                <a:moveTo>
                  <a:pt x="1254" y="225"/>
                </a:moveTo>
                <a:lnTo>
                  <a:pt x="2019" y="335"/>
                </a:lnTo>
                <a:lnTo>
                  <a:pt x="1706" y="2149"/>
                </a:lnTo>
                <a:lnTo>
                  <a:pt x="1672" y="2513"/>
                </a:lnTo>
                <a:lnTo>
                  <a:pt x="1569" y="2513"/>
                </a:lnTo>
                <a:lnTo>
                  <a:pt x="1427" y="2794"/>
                </a:lnTo>
                <a:lnTo>
                  <a:pt x="0" y="1117"/>
                </a:lnTo>
                <a:lnTo>
                  <a:pt x="277" y="0"/>
                </a:lnTo>
                <a:lnTo>
                  <a:pt x="1254" y="225"/>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0" name="Freeform 22"/>
          <p:cNvSpPr>
            <a:spLocks noChangeAspect="1"/>
          </p:cNvSpPr>
          <p:nvPr/>
        </p:nvSpPr>
        <p:spPr bwMode="auto">
          <a:xfrm>
            <a:off x="2092325" y="1803400"/>
            <a:ext cx="781050" cy="1404938"/>
          </a:xfrm>
          <a:custGeom>
            <a:avLst/>
            <a:gdLst>
              <a:gd name="T0" fmla="*/ 118665614 w 1635"/>
              <a:gd name="T1" fmla="*/ 0 h 2768"/>
              <a:gd name="T2" fmla="*/ 174575431 w 1635"/>
              <a:gd name="T3" fmla="*/ 7470838 h 2768"/>
              <a:gd name="T4" fmla="*/ 158601411 w 1635"/>
              <a:gd name="T5" fmla="*/ 86303191 h 2768"/>
              <a:gd name="T6" fmla="*/ 174575431 w 1635"/>
              <a:gd name="T7" fmla="*/ 173379401 h 2768"/>
              <a:gd name="T8" fmla="*/ 230941906 w 1635"/>
              <a:gd name="T9" fmla="*/ 259167382 h 2768"/>
              <a:gd name="T10" fmla="*/ 214511198 w 1635"/>
              <a:gd name="T11" fmla="*/ 331816622 h 2768"/>
              <a:gd name="T12" fmla="*/ 199449597 w 1635"/>
              <a:gd name="T13" fmla="*/ 352684106 h 2768"/>
              <a:gd name="T14" fmla="*/ 206296083 w 1635"/>
              <a:gd name="T15" fmla="*/ 374581438 h 2768"/>
              <a:gd name="T16" fmla="*/ 230941906 w 1635"/>
              <a:gd name="T17" fmla="*/ 361185298 h 2768"/>
              <a:gd name="T18" fmla="*/ 270192702 w 1635"/>
              <a:gd name="T19" fmla="*/ 483040278 h 2768"/>
              <a:gd name="T20" fmla="*/ 302369564 w 1635"/>
              <a:gd name="T21" fmla="*/ 475569442 h 2768"/>
              <a:gd name="T22" fmla="*/ 357823142 w 1635"/>
              <a:gd name="T23" fmla="*/ 483040278 h 2768"/>
              <a:gd name="T24" fmla="*/ 365809913 w 1635"/>
              <a:gd name="T25" fmla="*/ 469128961 h 2768"/>
              <a:gd name="T26" fmla="*/ 373112609 w 1635"/>
              <a:gd name="T27" fmla="*/ 483040278 h 2768"/>
              <a:gd name="T28" fmla="*/ 349607549 w 1635"/>
              <a:gd name="T29" fmla="*/ 713096384 h 2768"/>
              <a:gd name="T30" fmla="*/ 174575431 w 1635"/>
              <a:gd name="T31" fmla="*/ 677287227 h 2768"/>
              <a:gd name="T32" fmla="*/ 0 w 1635"/>
              <a:gd name="T33" fmla="*/ 648948907 h 2768"/>
              <a:gd name="T34" fmla="*/ 30807285 w 1635"/>
              <a:gd name="T35" fmla="*/ 489738602 h 2768"/>
              <a:gd name="T36" fmla="*/ 47238000 w 1635"/>
              <a:gd name="T37" fmla="*/ 475569442 h 2768"/>
              <a:gd name="T38" fmla="*/ 30807285 w 1635"/>
              <a:gd name="T39" fmla="*/ 433061961 h 2768"/>
              <a:gd name="T40" fmla="*/ 95388897 w 1635"/>
              <a:gd name="T41" fmla="*/ 352684106 h 2768"/>
              <a:gd name="T42" fmla="*/ 71884315 w 1635"/>
              <a:gd name="T43" fmla="*/ 280550107 h 2768"/>
              <a:gd name="T44" fmla="*/ 118665614 w 1635"/>
              <a:gd name="T45" fmla="*/ 0 h 27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35"/>
              <a:gd name="T70" fmla="*/ 0 h 2768"/>
              <a:gd name="T71" fmla="*/ 1635 w 1635"/>
              <a:gd name="T72" fmla="*/ 2768 h 276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35" h="2768">
                <a:moveTo>
                  <a:pt x="520" y="0"/>
                </a:moveTo>
                <a:lnTo>
                  <a:pt x="765" y="29"/>
                </a:lnTo>
                <a:lnTo>
                  <a:pt x="695" y="335"/>
                </a:lnTo>
                <a:lnTo>
                  <a:pt x="765" y="673"/>
                </a:lnTo>
                <a:lnTo>
                  <a:pt x="1012" y="1006"/>
                </a:lnTo>
                <a:lnTo>
                  <a:pt x="940" y="1288"/>
                </a:lnTo>
                <a:lnTo>
                  <a:pt x="874" y="1369"/>
                </a:lnTo>
                <a:lnTo>
                  <a:pt x="904" y="1454"/>
                </a:lnTo>
                <a:lnTo>
                  <a:pt x="1012" y="1402"/>
                </a:lnTo>
                <a:lnTo>
                  <a:pt x="1184" y="1875"/>
                </a:lnTo>
                <a:lnTo>
                  <a:pt x="1325" y="1846"/>
                </a:lnTo>
                <a:lnTo>
                  <a:pt x="1568" y="1875"/>
                </a:lnTo>
                <a:lnTo>
                  <a:pt x="1603" y="1821"/>
                </a:lnTo>
                <a:lnTo>
                  <a:pt x="1635" y="1875"/>
                </a:lnTo>
                <a:lnTo>
                  <a:pt x="1532" y="2768"/>
                </a:lnTo>
                <a:lnTo>
                  <a:pt x="765" y="2629"/>
                </a:lnTo>
                <a:lnTo>
                  <a:pt x="0" y="2519"/>
                </a:lnTo>
                <a:lnTo>
                  <a:pt x="135" y="1901"/>
                </a:lnTo>
                <a:lnTo>
                  <a:pt x="207" y="1846"/>
                </a:lnTo>
                <a:lnTo>
                  <a:pt x="135" y="1681"/>
                </a:lnTo>
                <a:lnTo>
                  <a:pt x="418" y="1369"/>
                </a:lnTo>
                <a:lnTo>
                  <a:pt x="315" y="1089"/>
                </a:lnTo>
                <a:lnTo>
                  <a:pt x="520" y="0"/>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1" name="Freeform 23"/>
          <p:cNvSpPr>
            <a:spLocks noChangeAspect="1"/>
          </p:cNvSpPr>
          <p:nvPr/>
        </p:nvSpPr>
        <p:spPr bwMode="auto">
          <a:xfrm>
            <a:off x="2306638" y="3136900"/>
            <a:ext cx="749300" cy="1020763"/>
          </a:xfrm>
          <a:custGeom>
            <a:avLst/>
            <a:gdLst>
              <a:gd name="T0" fmla="*/ 71567960 w 1567"/>
              <a:gd name="T1" fmla="*/ 0 h 2010"/>
              <a:gd name="T2" fmla="*/ 246943346 w 1567"/>
              <a:gd name="T3" fmla="*/ 35848594 h 2010"/>
              <a:gd name="T4" fmla="*/ 230937882 w 1567"/>
              <a:gd name="T5" fmla="*/ 137204797 h 2010"/>
              <a:gd name="T6" fmla="*/ 358296428 w 1567"/>
              <a:gd name="T7" fmla="*/ 165574384 h 2010"/>
              <a:gd name="T8" fmla="*/ 310279558 w 1567"/>
              <a:gd name="T9" fmla="*/ 518386619 h 2010"/>
              <a:gd name="T10" fmla="*/ 0 w 1567"/>
              <a:gd name="T11" fmla="*/ 467837533 h 2010"/>
              <a:gd name="T12" fmla="*/ 71567960 w 1567"/>
              <a:gd name="T13" fmla="*/ 0 h 2010"/>
              <a:gd name="T14" fmla="*/ 0 60000 65536"/>
              <a:gd name="T15" fmla="*/ 0 60000 65536"/>
              <a:gd name="T16" fmla="*/ 0 60000 65536"/>
              <a:gd name="T17" fmla="*/ 0 60000 65536"/>
              <a:gd name="T18" fmla="*/ 0 60000 65536"/>
              <a:gd name="T19" fmla="*/ 0 60000 65536"/>
              <a:gd name="T20" fmla="*/ 0 60000 65536"/>
              <a:gd name="T21" fmla="*/ 0 w 1567"/>
              <a:gd name="T22" fmla="*/ 0 h 2010"/>
              <a:gd name="T23" fmla="*/ 1567 w 1567"/>
              <a:gd name="T24" fmla="*/ 2010 h 20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67" h="2010">
                <a:moveTo>
                  <a:pt x="313" y="0"/>
                </a:moveTo>
                <a:lnTo>
                  <a:pt x="1080" y="139"/>
                </a:lnTo>
                <a:lnTo>
                  <a:pt x="1010" y="532"/>
                </a:lnTo>
                <a:lnTo>
                  <a:pt x="1567" y="642"/>
                </a:lnTo>
                <a:lnTo>
                  <a:pt x="1357" y="2010"/>
                </a:lnTo>
                <a:lnTo>
                  <a:pt x="0" y="1814"/>
                </a:lnTo>
                <a:lnTo>
                  <a:pt x="313" y="0"/>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2" name="Freeform 24"/>
          <p:cNvSpPr>
            <a:spLocks noChangeAspect="1"/>
          </p:cNvSpPr>
          <p:nvPr/>
        </p:nvSpPr>
        <p:spPr bwMode="auto">
          <a:xfrm>
            <a:off x="2424113" y="1820863"/>
            <a:ext cx="1427162" cy="949325"/>
          </a:xfrm>
          <a:custGeom>
            <a:avLst/>
            <a:gdLst>
              <a:gd name="T0" fmla="*/ 15884087 w 2996"/>
              <a:gd name="T1" fmla="*/ 0 h 1872"/>
              <a:gd name="T2" fmla="*/ 679836924 w 2996"/>
              <a:gd name="T3" fmla="*/ 114954537 h 1872"/>
              <a:gd name="T4" fmla="*/ 664633557 w 2996"/>
              <a:gd name="T5" fmla="*/ 409412654 h 1872"/>
              <a:gd name="T6" fmla="*/ 648522732 w 2996"/>
              <a:gd name="T7" fmla="*/ 481419849 h 1872"/>
              <a:gd name="T8" fmla="*/ 221242013 w 2996"/>
              <a:gd name="T9" fmla="*/ 431529081 h 1872"/>
              <a:gd name="T10" fmla="*/ 213299735 w 2996"/>
              <a:gd name="T11" fmla="*/ 474733499 h 1872"/>
              <a:gd name="T12" fmla="*/ 206038646 w 2996"/>
              <a:gd name="T13" fmla="*/ 460846582 h 1872"/>
              <a:gd name="T14" fmla="*/ 198096845 w 2996"/>
              <a:gd name="T15" fmla="*/ 474733499 h 1872"/>
              <a:gd name="T16" fmla="*/ 142956296 w 2996"/>
              <a:gd name="T17" fmla="*/ 467275823 h 1872"/>
              <a:gd name="T18" fmla="*/ 110961363 w 2996"/>
              <a:gd name="T19" fmla="*/ 474733499 h 1872"/>
              <a:gd name="T20" fmla="*/ 71932115 w 2996"/>
              <a:gd name="T21" fmla="*/ 353092645 h 1872"/>
              <a:gd name="T22" fmla="*/ 47425031 w 2996"/>
              <a:gd name="T23" fmla="*/ 366465344 h 1872"/>
              <a:gd name="T24" fmla="*/ 40617909 w 2996"/>
              <a:gd name="T25" fmla="*/ 344606026 h 1872"/>
              <a:gd name="T26" fmla="*/ 55594054 w 2996"/>
              <a:gd name="T27" fmla="*/ 323775650 h 1872"/>
              <a:gd name="T28" fmla="*/ 71932115 w 2996"/>
              <a:gd name="T29" fmla="*/ 251253667 h 1872"/>
              <a:gd name="T30" fmla="*/ 15884087 w 2996"/>
              <a:gd name="T31" fmla="*/ 165616663 h 1872"/>
              <a:gd name="T32" fmla="*/ 0 w 2996"/>
              <a:gd name="T33" fmla="*/ 78693577 h 1872"/>
              <a:gd name="T34" fmla="*/ 15884087 w 2996"/>
              <a:gd name="T35" fmla="*/ 0 h 18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96"/>
              <a:gd name="T55" fmla="*/ 0 h 1872"/>
              <a:gd name="T56" fmla="*/ 2996 w 2996"/>
              <a:gd name="T57" fmla="*/ 1872 h 18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96" h="1872">
                <a:moveTo>
                  <a:pt x="70" y="0"/>
                </a:moveTo>
                <a:lnTo>
                  <a:pt x="2996" y="447"/>
                </a:lnTo>
                <a:lnTo>
                  <a:pt x="2929" y="1592"/>
                </a:lnTo>
                <a:lnTo>
                  <a:pt x="2858" y="1872"/>
                </a:lnTo>
                <a:lnTo>
                  <a:pt x="975" y="1678"/>
                </a:lnTo>
                <a:lnTo>
                  <a:pt x="940" y="1846"/>
                </a:lnTo>
                <a:lnTo>
                  <a:pt x="908" y="1792"/>
                </a:lnTo>
                <a:lnTo>
                  <a:pt x="873" y="1846"/>
                </a:lnTo>
                <a:lnTo>
                  <a:pt x="630" y="1817"/>
                </a:lnTo>
                <a:lnTo>
                  <a:pt x="489" y="1846"/>
                </a:lnTo>
                <a:lnTo>
                  <a:pt x="317" y="1373"/>
                </a:lnTo>
                <a:lnTo>
                  <a:pt x="209" y="1425"/>
                </a:lnTo>
                <a:lnTo>
                  <a:pt x="179" y="1340"/>
                </a:lnTo>
                <a:lnTo>
                  <a:pt x="245" y="1259"/>
                </a:lnTo>
                <a:lnTo>
                  <a:pt x="317" y="977"/>
                </a:lnTo>
                <a:lnTo>
                  <a:pt x="70" y="644"/>
                </a:lnTo>
                <a:lnTo>
                  <a:pt x="0" y="306"/>
                </a:lnTo>
                <a:lnTo>
                  <a:pt x="70" y="0"/>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3" name="Freeform 25"/>
          <p:cNvSpPr>
            <a:spLocks noChangeAspect="1"/>
          </p:cNvSpPr>
          <p:nvPr/>
        </p:nvSpPr>
        <p:spPr bwMode="auto">
          <a:xfrm>
            <a:off x="2789238" y="2670175"/>
            <a:ext cx="996950" cy="839788"/>
          </a:xfrm>
          <a:custGeom>
            <a:avLst/>
            <a:gdLst>
              <a:gd name="T0" fmla="*/ 475327158 w 2091"/>
              <a:gd name="T1" fmla="*/ 50193484 h 1651"/>
              <a:gd name="T2" fmla="*/ 475327158 w 2091"/>
              <a:gd name="T3" fmla="*/ 231303857 h 1651"/>
              <a:gd name="T4" fmla="*/ 458960212 w 2091"/>
              <a:gd name="T5" fmla="*/ 427161651 h 1651"/>
              <a:gd name="T6" fmla="*/ 126617418 w 2091"/>
              <a:gd name="T7" fmla="*/ 404652186 h 1651"/>
              <a:gd name="T8" fmla="*/ 0 w 2091"/>
              <a:gd name="T9" fmla="*/ 376191977 h 1651"/>
              <a:gd name="T10" fmla="*/ 15912581 w 2091"/>
              <a:gd name="T11" fmla="*/ 274511534 h 1651"/>
              <a:gd name="T12" fmla="*/ 39326360 w 2091"/>
              <a:gd name="T13" fmla="*/ 43466535 h 1651"/>
              <a:gd name="T14" fmla="*/ 47282885 w 2091"/>
              <a:gd name="T15" fmla="*/ 0 h 1651"/>
              <a:gd name="T16" fmla="*/ 475327158 w 2091"/>
              <a:gd name="T17" fmla="*/ 50193484 h 16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91"/>
              <a:gd name="T28" fmla="*/ 0 h 1651"/>
              <a:gd name="T29" fmla="*/ 2091 w 2091"/>
              <a:gd name="T30" fmla="*/ 1651 h 16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91" h="1651">
                <a:moveTo>
                  <a:pt x="2091" y="194"/>
                </a:moveTo>
                <a:lnTo>
                  <a:pt x="2091" y="894"/>
                </a:lnTo>
                <a:lnTo>
                  <a:pt x="2019" y="1651"/>
                </a:lnTo>
                <a:lnTo>
                  <a:pt x="557" y="1564"/>
                </a:lnTo>
                <a:lnTo>
                  <a:pt x="0" y="1454"/>
                </a:lnTo>
                <a:lnTo>
                  <a:pt x="70" y="1061"/>
                </a:lnTo>
                <a:lnTo>
                  <a:pt x="173" y="168"/>
                </a:lnTo>
                <a:lnTo>
                  <a:pt x="208" y="0"/>
                </a:lnTo>
                <a:lnTo>
                  <a:pt x="2091" y="194"/>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4" name="Freeform 26"/>
          <p:cNvSpPr>
            <a:spLocks noChangeAspect="1"/>
          </p:cNvSpPr>
          <p:nvPr/>
        </p:nvSpPr>
        <p:spPr bwMode="auto">
          <a:xfrm>
            <a:off x="2955925" y="3465513"/>
            <a:ext cx="1047750" cy="777875"/>
          </a:xfrm>
          <a:custGeom>
            <a:avLst/>
            <a:gdLst>
              <a:gd name="T0" fmla="*/ 47674286 w 2199"/>
              <a:gd name="T1" fmla="*/ 0 h 1536"/>
              <a:gd name="T2" fmla="*/ 379578001 w 2199"/>
              <a:gd name="T3" fmla="*/ 22312758 h 1536"/>
              <a:gd name="T4" fmla="*/ 499217752 w 2199"/>
              <a:gd name="T5" fmla="*/ 35905823 h 1536"/>
              <a:gd name="T6" fmla="*/ 499217752 w 2199"/>
              <a:gd name="T7" fmla="*/ 136955143 h 1536"/>
              <a:gd name="T8" fmla="*/ 490818127 w 2199"/>
              <a:gd name="T9" fmla="*/ 393938488 h 1536"/>
              <a:gd name="T10" fmla="*/ 427252272 w 2199"/>
              <a:gd name="T11" fmla="*/ 387013580 h 1536"/>
              <a:gd name="T12" fmla="*/ 0 w 2199"/>
              <a:gd name="T13" fmla="*/ 350851519 h 1536"/>
              <a:gd name="T14" fmla="*/ 47674286 w 2199"/>
              <a:gd name="T15" fmla="*/ 0 h 1536"/>
              <a:gd name="T16" fmla="*/ 0 60000 65536"/>
              <a:gd name="T17" fmla="*/ 0 60000 65536"/>
              <a:gd name="T18" fmla="*/ 0 60000 65536"/>
              <a:gd name="T19" fmla="*/ 0 60000 65536"/>
              <a:gd name="T20" fmla="*/ 0 60000 65536"/>
              <a:gd name="T21" fmla="*/ 0 60000 65536"/>
              <a:gd name="T22" fmla="*/ 0 60000 65536"/>
              <a:gd name="T23" fmla="*/ 0 60000 65536"/>
              <a:gd name="T24" fmla="*/ 0 w 2199"/>
              <a:gd name="T25" fmla="*/ 0 h 1536"/>
              <a:gd name="T26" fmla="*/ 2199 w 2199"/>
              <a:gd name="T27" fmla="*/ 1536 h 1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9" h="1536">
                <a:moveTo>
                  <a:pt x="210" y="0"/>
                </a:moveTo>
                <a:lnTo>
                  <a:pt x="1672" y="87"/>
                </a:lnTo>
                <a:lnTo>
                  <a:pt x="2199" y="140"/>
                </a:lnTo>
                <a:lnTo>
                  <a:pt x="2199" y="534"/>
                </a:lnTo>
                <a:lnTo>
                  <a:pt x="2162" y="1536"/>
                </a:lnTo>
                <a:lnTo>
                  <a:pt x="1882" y="1509"/>
                </a:lnTo>
                <a:lnTo>
                  <a:pt x="0" y="1368"/>
                </a:lnTo>
                <a:lnTo>
                  <a:pt x="210" y="0"/>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5" name="Freeform 27"/>
          <p:cNvSpPr>
            <a:spLocks noChangeAspect="1"/>
          </p:cNvSpPr>
          <p:nvPr/>
        </p:nvSpPr>
        <p:spPr bwMode="auto">
          <a:xfrm>
            <a:off x="3821113" y="2046288"/>
            <a:ext cx="906462" cy="582612"/>
          </a:xfrm>
          <a:custGeom>
            <a:avLst/>
            <a:gdLst>
              <a:gd name="T0" fmla="*/ 15137963 w 1907"/>
              <a:gd name="T1" fmla="*/ 0 h 1145"/>
              <a:gd name="T2" fmla="*/ 392688198 w 1907"/>
              <a:gd name="T3" fmla="*/ 14757636 h 1145"/>
              <a:gd name="T4" fmla="*/ 407826157 w 1907"/>
              <a:gd name="T5" fmla="*/ 51005258 h 1145"/>
              <a:gd name="T6" fmla="*/ 407826157 w 1907"/>
              <a:gd name="T7" fmla="*/ 79485066 h 1145"/>
              <a:gd name="T8" fmla="*/ 423868201 w 1907"/>
              <a:gd name="T9" fmla="*/ 144730490 h 1145"/>
              <a:gd name="T10" fmla="*/ 423868201 w 1907"/>
              <a:gd name="T11" fmla="*/ 187709429 h 1145"/>
              <a:gd name="T12" fmla="*/ 430872246 w 1907"/>
              <a:gd name="T13" fmla="*/ 216966206 h 1145"/>
              <a:gd name="T14" fmla="*/ 430872246 w 1907"/>
              <a:gd name="T15" fmla="*/ 296451304 h 1145"/>
              <a:gd name="T16" fmla="*/ 0 w 1907"/>
              <a:gd name="T17" fmla="*/ 296451304 h 1145"/>
              <a:gd name="T18" fmla="*/ 15137963 w 1907"/>
              <a:gd name="T19" fmla="*/ 0 h 1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07"/>
              <a:gd name="T31" fmla="*/ 0 h 1145"/>
              <a:gd name="T32" fmla="*/ 1907 w 1907"/>
              <a:gd name="T33" fmla="*/ 1145 h 1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07" h="1145">
                <a:moveTo>
                  <a:pt x="67" y="0"/>
                </a:moveTo>
                <a:lnTo>
                  <a:pt x="1738" y="57"/>
                </a:lnTo>
                <a:lnTo>
                  <a:pt x="1805" y="197"/>
                </a:lnTo>
                <a:lnTo>
                  <a:pt x="1805" y="307"/>
                </a:lnTo>
                <a:lnTo>
                  <a:pt x="1876" y="559"/>
                </a:lnTo>
                <a:lnTo>
                  <a:pt x="1876" y="725"/>
                </a:lnTo>
                <a:lnTo>
                  <a:pt x="1907" y="838"/>
                </a:lnTo>
                <a:lnTo>
                  <a:pt x="1907" y="1145"/>
                </a:lnTo>
                <a:lnTo>
                  <a:pt x="0" y="1145"/>
                </a:lnTo>
                <a:lnTo>
                  <a:pt x="67" y="0"/>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6" name="Freeform 28"/>
          <p:cNvSpPr>
            <a:spLocks noChangeAspect="1"/>
          </p:cNvSpPr>
          <p:nvPr/>
        </p:nvSpPr>
        <p:spPr bwMode="auto">
          <a:xfrm>
            <a:off x="3786188" y="2628900"/>
            <a:ext cx="1011237" cy="622300"/>
          </a:xfrm>
          <a:custGeom>
            <a:avLst/>
            <a:gdLst>
              <a:gd name="T0" fmla="*/ 16154511 w 2120"/>
              <a:gd name="T1" fmla="*/ 0 h 1232"/>
              <a:gd name="T2" fmla="*/ 450049508 w 2120"/>
              <a:gd name="T3" fmla="*/ 0 h 1232"/>
              <a:gd name="T4" fmla="*/ 458240524 w 2120"/>
              <a:gd name="T5" fmla="*/ 21942136 h 1232"/>
              <a:gd name="T6" fmla="*/ 450049508 w 2120"/>
              <a:gd name="T7" fmla="*/ 51028090 h 1232"/>
              <a:gd name="T8" fmla="*/ 465976483 w 2120"/>
              <a:gd name="T9" fmla="*/ 64805565 h 1232"/>
              <a:gd name="T10" fmla="*/ 465976483 w 2120"/>
              <a:gd name="T11" fmla="*/ 221205906 h 1232"/>
              <a:gd name="T12" fmla="*/ 473939971 w 2120"/>
              <a:gd name="T13" fmla="*/ 257180590 h 1232"/>
              <a:gd name="T14" fmla="*/ 458240524 w 2120"/>
              <a:gd name="T15" fmla="*/ 279122780 h 1232"/>
              <a:gd name="T16" fmla="*/ 482358515 w 2120"/>
              <a:gd name="T17" fmla="*/ 314332218 h 1232"/>
              <a:gd name="T18" fmla="*/ 450049508 w 2120"/>
              <a:gd name="T19" fmla="*/ 286011517 h 1232"/>
              <a:gd name="T20" fmla="*/ 404771392 w 2120"/>
              <a:gd name="T21" fmla="*/ 279122780 h 1232"/>
              <a:gd name="T22" fmla="*/ 380425872 w 2120"/>
              <a:gd name="T23" fmla="*/ 279122780 h 1232"/>
              <a:gd name="T24" fmla="*/ 341063967 w 2120"/>
              <a:gd name="T25" fmla="*/ 257180590 h 1232"/>
              <a:gd name="T26" fmla="*/ 0 w 2120"/>
              <a:gd name="T27" fmla="*/ 250036770 h 1232"/>
              <a:gd name="T28" fmla="*/ 0 w 2120"/>
              <a:gd name="T29" fmla="*/ 71439235 h 1232"/>
              <a:gd name="T30" fmla="*/ 16154511 w 2120"/>
              <a:gd name="T31" fmla="*/ 0 h 12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20"/>
              <a:gd name="T49" fmla="*/ 0 h 1232"/>
              <a:gd name="T50" fmla="*/ 2120 w 2120"/>
              <a:gd name="T51" fmla="*/ 1232 h 12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20" h="1232">
                <a:moveTo>
                  <a:pt x="71" y="0"/>
                </a:moveTo>
                <a:lnTo>
                  <a:pt x="1978" y="0"/>
                </a:lnTo>
                <a:lnTo>
                  <a:pt x="2014" y="86"/>
                </a:lnTo>
                <a:lnTo>
                  <a:pt x="1978" y="200"/>
                </a:lnTo>
                <a:lnTo>
                  <a:pt x="2048" y="254"/>
                </a:lnTo>
                <a:lnTo>
                  <a:pt x="2048" y="867"/>
                </a:lnTo>
                <a:lnTo>
                  <a:pt x="2083" y="1008"/>
                </a:lnTo>
                <a:lnTo>
                  <a:pt x="2014" y="1094"/>
                </a:lnTo>
                <a:lnTo>
                  <a:pt x="2120" y="1232"/>
                </a:lnTo>
                <a:lnTo>
                  <a:pt x="1978" y="1121"/>
                </a:lnTo>
                <a:lnTo>
                  <a:pt x="1779" y="1094"/>
                </a:lnTo>
                <a:lnTo>
                  <a:pt x="1672" y="1094"/>
                </a:lnTo>
                <a:lnTo>
                  <a:pt x="1499" y="1008"/>
                </a:lnTo>
                <a:lnTo>
                  <a:pt x="0" y="980"/>
                </a:lnTo>
                <a:lnTo>
                  <a:pt x="0" y="280"/>
                </a:lnTo>
                <a:lnTo>
                  <a:pt x="71" y="0"/>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7" name="Freeform 29"/>
          <p:cNvSpPr>
            <a:spLocks noChangeAspect="1"/>
          </p:cNvSpPr>
          <p:nvPr/>
        </p:nvSpPr>
        <p:spPr bwMode="auto">
          <a:xfrm>
            <a:off x="3751263" y="3124200"/>
            <a:ext cx="1211262" cy="611188"/>
          </a:xfrm>
          <a:custGeom>
            <a:avLst/>
            <a:gdLst>
              <a:gd name="T0" fmla="*/ 119844821 w 2540"/>
              <a:gd name="T1" fmla="*/ 208728295 h 1204"/>
              <a:gd name="T2" fmla="*/ 0 w 2540"/>
              <a:gd name="T3" fmla="*/ 195070990 h 1204"/>
              <a:gd name="T4" fmla="*/ 16373498 w 2540"/>
              <a:gd name="T5" fmla="*/ 0 h 1204"/>
              <a:gd name="T6" fmla="*/ 357260278 w 2540"/>
              <a:gd name="T7" fmla="*/ 7215469 h 1204"/>
              <a:gd name="T8" fmla="*/ 396602434 w 2540"/>
              <a:gd name="T9" fmla="*/ 29376615 h 1204"/>
              <a:gd name="T10" fmla="*/ 420934962 w 2540"/>
              <a:gd name="T11" fmla="*/ 29376615 h 1204"/>
              <a:gd name="T12" fmla="*/ 466189409 w 2540"/>
              <a:gd name="T13" fmla="*/ 36334214 h 1204"/>
              <a:gd name="T14" fmla="*/ 498481928 w 2540"/>
              <a:gd name="T15" fmla="*/ 64937699 h 1204"/>
              <a:gd name="T16" fmla="*/ 513490722 w 2540"/>
              <a:gd name="T17" fmla="*/ 130648521 h 1204"/>
              <a:gd name="T18" fmla="*/ 538051196 w 2540"/>
              <a:gd name="T19" fmla="*/ 179867441 h 1204"/>
              <a:gd name="T20" fmla="*/ 538051196 w 2540"/>
              <a:gd name="T21" fmla="*/ 215943763 h 1204"/>
              <a:gd name="T22" fmla="*/ 546465172 w 2540"/>
              <a:gd name="T23" fmla="*/ 258720306 h 1204"/>
              <a:gd name="T24" fmla="*/ 546465172 w 2540"/>
              <a:gd name="T25" fmla="*/ 281139386 h 1204"/>
              <a:gd name="T26" fmla="*/ 577620344 w 2540"/>
              <a:gd name="T27" fmla="*/ 310258117 h 1204"/>
              <a:gd name="T28" fmla="*/ 119844821 w 2540"/>
              <a:gd name="T29" fmla="*/ 310258117 h 1204"/>
              <a:gd name="T30" fmla="*/ 119844821 w 2540"/>
              <a:gd name="T31" fmla="*/ 208728295 h 120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40"/>
              <a:gd name="T49" fmla="*/ 0 h 1204"/>
              <a:gd name="T50" fmla="*/ 2540 w 2540"/>
              <a:gd name="T51" fmla="*/ 1204 h 120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40" h="1204">
                <a:moveTo>
                  <a:pt x="527" y="810"/>
                </a:moveTo>
                <a:lnTo>
                  <a:pt x="0" y="757"/>
                </a:lnTo>
                <a:lnTo>
                  <a:pt x="72" y="0"/>
                </a:lnTo>
                <a:lnTo>
                  <a:pt x="1571" y="28"/>
                </a:lnTo>
                <a:lnTo>
                  <a:pt x="1744" y="114"/>
                </a:lnTo>
                <a:lnTo>
                  <a:pt x="1851" y="114"/>
                </a:lnTo>
                <a:lnTo>
                  <a:pt x="2050" y="141"/>
                </a:lnTo>
                <a:lnTo>
                  <a:pt x="2192" y="252"/>
                </a:lnTo>
                <a:lnTo>
                  <a:pt x="2258" y="507"/>
                </a:lnTo>
                <a:lnTo>
                  <a:pt x="2366" y="698"/>
                </a:lnTo>
                <a:lnTo>
                  <a:pt x="2366" y="838"/>
                </a:lnTo>
                <a:lnTo>
                  <a:pt x="2403" y="1004"/>
                </a:lnTo>
                <a:lnTo>
                  <a:pt x="2403" y="1091"/>
                </a:lnTo>
                <a:lnTo>
                  <a:pt x="2540" y="1204"/>
                </a:lnTo>
                <a:lnTo>
                  <a:pt x="527" y="1204"/>
                </a:lnTo>
                <a:lnTo>
                  <a:pt x="527" y="810"/>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8" name="Freeform 30"/>
          <p:cNvSpPr>
            <a:spLocks noChangeAspect="1"/>
          </p:cNvSpPr>
          <p:nvPr/>
        </p:nvSpPr>
        <p:spPr bwMode="auto">
          <a:xfrm>
            <a:off x="3984625" y="3735388"/>
            <a:ext cx="1076325" cy="508000"/>
          </a:xfrm>
          <a:custGeom>
            <a:avLst/>
            <a:gdLst>
              <a:gd name="T0" fmla="*/ 8414601 w 2257"/>
              <a:gd name="T1" fmla="*/ 0 h 1002"/>
              <a:gd name="T2" fmla="*/ 466205537 w 2257"/>
              <a:gd name="T3" fmla="*/ 0 h 1002"/>
              <a:gd name="T4" fmla="*/ 489629544 w 2257"/>
              <a:gd name="T5" fmla="*/ 20819891 h 1002"/>
              <a:gd name="T6" fmla="*/ 474392661 w 2257"/>
              <a:gd name="T7" fmla="*/ 42924991 h 1002"/>
              <a:gd name="T8" fmla="*/ 513281144 w 2257"/>
              <a:gd name="T9" fmla="*/ 78652811 h 1002"/>
              <a:gd name="T10" fmla="*/ 513281144 w 2257"/>
              <a:gd name="T11" fmla="*/ 257548903 h 1002"/>
              <a:gd name="T12" fmla="*/ 0 w 2257"/>
              <a:gd name="T13" fmla="*/ 257548903 h 1002"/>
              <a:gd name="T14" fmla="*/ 8414601 w 2257"/>
              <a:gd name="T15" fmla="*/ 0 h 1002"/>
              <a:gd name="T16" fmla="*/ 0 60000 65536"/>
              <a:gd name="T17" fmla="*/ 0 60000 65536"/>
              <a:gd name="T18" fmla="*/ 0 60000 65536"/>
              <a:gd name="T19" fmla="*/ 0 60000 65536"/>
              <a:gd name="T20" fmla="*/ 0 60000 65536"/>
              <a:gd name="T21" fmla="*/ 0 60000 65536"/>
              <a:gd name="T22" fmla="*/ 0 60000 65536"/>
              <a:gd name="T23" fmla="*/ 0 60000 65536"/>
              <a:gd name="T24" fmla="*/ 0 w 2257"/>
              <a:gd name="T25" fmla="*/ 0 h 1002"/>
              <a:gd name="T26" fmla="*/ 2257 w 2257"/>
              <a:gd name="T27" fmla="*/ 1002 h 100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57" h="1002">
                <a:moveTo>
                  <a:pt x="37" y="0"/>
                </a:moveTo>
                <a:lnTo>
                  <a:pt x="2050" y="0"/>
                </a:lnTo>
                <a:lnTo>
                  <a:pt x="2153" y="81"/>
                </a:lnTo>
                <a:lnTo>
                  <a:pt x="2086" y="167"/>
                </a:lnTo>
                <a:lnTo>
                  <a:pt x="2257" y="306"/>
                </a:lnTo>
                <a:lnTo>
                  <a:pt x="2257" y="1002"/>
                </a:lnTo>
                <a:lnTo>
                  <a:pt x="0" y="1002"/>
                </a:lnTo>
                <a:lnTo>
                  <a:pt x="37" y="0"/>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099" name="Freeform 31"/>
          <p:cNvSpPr>
            <a:spLocks noChangeAspect="1"/>
          </p:cNvSpPr>
          <p:nvPr/>
        </p:nvSpPr>
        <p:spPr bwMode="auto">
          <a:xfrm>
            <a:off x="3851275" y="4229100"/>
            <a:ext cx="1260475" cy="736600"/>
          </a:xfrm>
          <a:custGeom>
            <a:avLst/>
            <a:gdLst>
              <a:gd name="T0" fmla="*/ 63684278 w 2643"/>
              <a:gd name="T1" fmla="*/ 6939147 h 1453"/>
              <a:gd name="T2" fmla="*/ 577024782 w 2643"/>
              <a:gd name="T3" fmla="*/ 6939147 h 1453"/>
              <a:gd name="T4" fmla="*/ 584985373 w 2643"/>
              <a:gd name="T5" fmla="*/ 71445645 h 1453"/>
              <a:gd name="T6" fmla="*/ 592945964 w 2643"/>
              <a:gd name="T7" fmla="*/ 150601507 h 1453"/>
              <a:gd name="T8" fmla="*/ 601134040 w 2643"/>
              <a:gd name="T9" fmla="*/ 265737676 h 1453"/>
              <a:gd name="T10" fmla="*/ 592945964 w 2643"/>
              <a:gd name="T11" fmla="*/ 360056473 h 1453"/>
              <a:gd name="T12" fmla="*/ 601134040 w 2643"/>
              <a:gd name="T13" fmla="*/ 373420208 h 1453"/>
              <a:gd name="T14" fmla="*/ 577024782 w 2643"/>
              <a:gd name="T15" fmla="*/ 360056473 h 1453"/>
              <a:gd name="T16" fmla="*/ 553370974 w 2643"/>
              <a:gd name="T17" fmla="*/ 351575184 h 1453"/>
              <a:gd name="T18" fmla="*/ 521528611 w 2643"/>
              <a:gd name="T19" fmla="*/ 351575184 h 1453"/>
              <a:gd name="T20" fmla="*/ 474220398 w 2643"/>
              <a:gd name="T21" fmla="*/ 373420208 h 1453"/>
              <a:gd name="T22" fmla="*/ 465804835 w 2643"/>
              <a:gd name="T23" fmla="*/ 351575184 h 1453"/>
              <a:gd name="T24" fmla="*/ 426684341 w 2643"/>
              <a:gd name="T25" fmla="*/ 344636039 h 1453"/>
              <a:gd name="T26" fmla="*/ 411445619 w 2643"/>
              <a:gd name="T27" fmla="*/ 366224039 h 1453"/>
              <a:gd name="T28" fmla="*/ 373235070 w 2643"/>
              <a:gd name="T29" fmla="*/ 315595353 h 1453"/>
              <a:gd name="T30" fmla="*/ 340710726 w 2643"/>
              <a:gd name="T31" fmla="*/ 330501232 h 1453"/>
              <a:gd name="T32" fmla="*/ 332295639 w 2643"/>
              <a:gd name="T33" fmla="*/ 308142160 h 1453"/>
              <a:gd name="T34" fmla="*/ 253827165 w 2643"/>
              <a:gd name="T35" fmla="*/ 287839281 h 1453"/>
              <a:gd name="T36" fmla="*/ 205836553 w 2643"/>
              <a:gd name="T37" fmla="*/ 259055555 h 1453"/>
              <a:gd name="T38" fmla="*/ 190825317 w 2643"/>
              <a:gd name="T39" fmla="*/ 243635628 h 1453"/>
              <a:gd name="T40" fmla="*/ 199013394 w 2643"/>
              <a:gd name="T41" fmla="*/ 64249967 h 1453"/>
              <a:gd name="T42" fmla="*/ 0 w 2643"/>
              <a:gd name="T43" fmla="*/ 42918992 h 1453"/>
              <a:gd name="T44" fmla="*/ 0 w 2643"/>
              <a:gd name="T45" fmla="*/ 0 h 1453"/>
              <a:gd name="T46" fmla="*/ 63684278 w 2643"/>
              <a:gd name="T47" fmla="*/ 6939147 h 14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643"/>
              <a:gd name="T73" fmla="*/ 0 h 1453"/>
              <a:gd name="T74" fmla="*/ 2643 w 2643"/>
              <a:gd name="T75" fmla="*/ 1453 h 14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643" h="1453">
                <a:moveTo>
                  <a:pt x="280" y="27"/>
                </a:moveTo>
                <a:lnTo>
                  <a:pt x="2537" y="27"/>
                </a:lnTo>
                <a:lnTo>
                  <a:pt x="2572" y="278"/>
                </a:lnTo>
                <a:lnTo>
                  <a:pt x="2607" y="586"/>
                </a:lnTo>
                <a:lnTo>
                  <a:pt x="2643" y="1034"/>
                </a:lnTo>
                <a:lnTo>
                  <a:pt x="2607" y="1401"/>
                </a:lnTo>
                <a:lnTo>
                  <a:pt x="2643" y="1453"/>
                </a:lnTo>
                <a:lnTo>
                  <a:pt x="2537" y="1401"/>
                </a:lnTo>
                <a:lnTo>
                  <a:pt x="2433" y="1368"/>
                </a:lnTo>
                <a:lnTo>
                  <a:pt x="2293" y="1368"/>
                </a:lnTo>
                <a:lnTo>
                  <a:pt x="2085" y="1453"/>
                </a:lnTo>
                <a:lnTo>
                  <a:pt x="2048" y="1368"/>
                </a:lnTo>
                <a:lnTo>
                  <a:pt x="1876" y="1341"/>
                </a:lnTo>
                <a:lnTo>
                  <a:pt x="1809" y="1425"/>
                </a:lnTo>
                <a:lnTo>
                  <a:pt x="1641" y="1228"/>
                </a:lnTo>
                <a:lnTo>
                  <a:pt x="1498" y="1286"/>
                </a:lnTo>
                <a:lnTo>
                  <a:pt x="1461" y="1199"/>
                </a:lnTo>
                <a:lnTo>
                  <a:pt x="1116" y="1120"/>
                </a:lnTo>
                <a:lnTo>
                  <a:pt x="905" y="1008"/>
                </a:lnTo>
                <a:lnTo>
                  <a:pt x="839" y="948"/>
                </a:lnTo>
                <a:lnTo>
                  <a:pt x="875" y="250"/>
                </a:lnTo>
                <a:lnTo>
                  <a:pt x="0" y="167"/>
                </a:lnTo>
                <a:lnTo>
                  <a:pt x="0" y="0"/>
                </a:lnTo>
                <a:lnTo>
                  <a:pt x="280" y="27"/>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0" name="Freeform 32"/>
          <p:cNvSpPr>
            <a:spLocks noChangeAspect="1"/>
          </p:cNvSpPr>
          <p:nvPr/>
        </p:nvSpPr>
        <p:spPr bwMode="auto">
          <a:xfrm>
            <a:off x="4745038" y="3025775"/>
            <a:ext cx="828675" cy="652463"/>
          </a:xfrm>
          <a:custGeom>
            <a:avLst/>
            <a:gdLst>
              <a:gd name="T0" fmla="*/ 347533275 w 1741"/>
              <a:gd name="T1" fmla="*/ 79272224 h 1284"/>
              <a:gd name="T2" fmla="*/ 363844983 w 1741"/>
              <a:gd name="T3" fmla="*/ 79272224 h 1284"/>
              <a:gd name="T4" fmla="*/ 370641449 w 1741"/>
              <a:gd name="T5" fmla="*/ 101478316 h 1284"/>
              <a:gd name="T6" fmla="*/ 379024344 w 1741"/>
              <a:gd name="T7" fmla="*/ 129624156 h 1284"/>
              <a:gd name="T8" fmla="*/ 394429793 w 1741"/>
              <a:gd name="T9" fmla="*/ 144342203 h 1284"/>
              <a:gd name="T10" fmla="*/ 370641449 w 1741"/>
              <a:gd name="T11" fmla="*/ 208895872 h 1284"/>
              <a:gd name="T12" fmla="*/ 347533275 w 1741"/>
              <a:gd name="T13" fmla="*/ 230069406 h 1284"/>
              <a:gd name="T14" fmla="*/ 355462564 w 1741"/>
              <a:gd name="T15" fmla="*/ 252276006 h 1284"/>
              <a:gd name="T16" fmla="*/ 331448131 w 1741"/>
              <a:gd name="T17" fmla="*/ 288168127 h 1284"/>
              <a:gd name="T18" fmla="*/ 324198060 w 1741"/>
              <a:gd name="T19" fmla="*/ 324576463 h 1284"/>
              <a:gd name="T20" fmla="*/ 307659787 w 1741"/>
              <a:gd name="T21" fmla="*/ 309083522 h 1284"/>
              <a:gd name="T22" fmla="*/ 71817716 w 1741"/>
              <a:gd name="T23" fmla="*/ 331548261 h 1284"/>
              <a:gd name="T24" fmla="*/ 71817716 w 1741"/>
              <a:gd name="T25" fmla="*/ 309083522 h 1284"/>
              <a:gd name="T26" fmla="*/ 63434821 w 1741"/>
              <a:gd name="T27" fmla="*/ 266219603 h 1284"/>
              <a:gd name="T28" fmla="*/ 63434821 w 1741"/>
              <a:gd name="T29" fmla="*/ 230069406 h 1284"/>
              <a:gd name="T30" fmla="*/ 38967244 w 1741"/>
              <a:gd name="T31" fmla="*/ 180750539 h 1284"/>
              <a:gd name="T32" fmla="*/ 24014917 w 1741"/>
              <a:gd name="T33" fmla="*/ 114905633 h 1284"/>
              <a:gd name="T34" fmla="*/ 0 w 1741"/>
              <a:gd name="T35" fmla="*/ 79272224 h 1284"/>
              <a:gd name="T36" fmla="*/ 15632022 w 1741"/>
              <a:gd name="T37" fmla="*/ 57065607 h 1284"/>
              <a:gd name="T38" fmla="*/ 7702727 w 1741"/>
              <a:gd name="T39" fmla="*/ 20657263 h 1284"/>
              <a:gd name="T40" fmla="*/ 316042206 w 1741"/>
              <a:gd name="T41" fmla="*/ 0 h 1284"/>
              <a:gd name="T42" fmla="*/ 339150856 w 1741"/>
              <a:gd name="T43" fmla="*/ 20657263 h 1284"/>
              <a:gd name="T44" fmla="*/ 331448131 w 1741"/>
              <a:gd name="T45" fmla="*/ 43122011 h 1284"/>
              <a:gd name="T46" fmla="*/ 347533275 w 1741"/>
              <a:gd name="T47" fmla="*/ 79272224 h 128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41"/>
              <a:gd name="T73" fmla="*/ 0 h 1284"/>
              <a:gd name="T74" fmla="*/ 1741 w 1741"/>
              <a:gd name="T75" fmla="*/ 1284 h 128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41" h="1284">
                <a:moveTo>
                  <a:pt x="1534" y="307"/>
                </a:moveTo>
                <a:lnTo>
                  <a:pt x="1606" y="307"/>
                </a:lnTo>
                <a:lnTo>
                  <a:pt x="1636" y="393"/>
                </a:lnTo>
                <a:lnTo>
                  <a:pt x="1673" y="502"/>
                </a:lnTo>
                <a:lnTo>
                  <a:pt x="1741" y="559"/>
                </a:lnTo>
                <a:lnTo>
                  <a:pt x="1636" y="809"/>
                </a:lnTo>
                <a:lnTo>
                  <a:pt x="1534" y="891"/>
                </a:lnTo>
                <a:lnTo>
                  <a:pt x="1569" y="977"/>
                </a:lnTo>
                <a:lnTo>
                  <a:pt x="1463" y="1116"/>
                </a:lnTo>
                <a:lnTo>
                  <a:pt x="1431" y="1257"/>
                </a:lnTo>
                <a:lnTo>
                  <a:pt x="1358" y="1197"/>
                </a:lnTo>
                <a:lnTo>
                  <a:pt x="317" y="1284"/>
                </a:lnTo>
                <a:lnTo>
                  <a:pt x="317" y="1197"/>
                </a:lnTo>
                <a:lnTo>
                  <a:pt x="280" y="1031"/>
                </a:lnTo>
                <a:lnTo>
                  <a:pt x="280" y="891"/>
                </a:lnTo>
                <a:lnTo>
                  <a:pt x="172" y="700"/>
                </a:lnTo>
                <a:lnTo>
                  <a:pt x="106" y="445"/>
                </a:lnTo>
                <a:lnTo>
                  <a:pt x="0" y="307"/>
                </a:lnTo>
                <a:lnTo>
                  <a:pt x="69" y="221"/>
                </a:lnTo>
                <a:lnTo>
                  <a:pt x="34" y="80"/>
                </a:lnTo>
                <a:lnTo>
                  <a:pt x="1395" y="0"/>
                </a:lnTo>
                <a:lnTo>
                  <a:pt x="1497" y="80"/>
                </a:lnTo>
                <a:lnTo>
                  <a:pt x="1463" y="167"/>
                </a:lnTo>
                <a:lnTo>
                  <a:pt x="1534" y="307"/>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1" name="Freeform 33"/>
          <p:cNvSpPr>
            <a:spLocks noChangeAspect="1"/>
          </p:cNvSpPr>
          <p:nvPr/>
        </p:nvSpPr>
        <p:spPr bwMode="auto">
          <a:xfrm>
            <a:off x="4897438" y="3632200"/>
            <a:ext cx="927100" cy="765175"/>
          </a:xfrm>
          <a:custGeom>
            <a:avLst/>
            <a:gdLst>
              <a:gd name="T0" fmla="*/ 354388886 w 1947"/>
              <a:gd name="T1" fmla="*/ 345518643 h 1508"/>
              <a:gd name="T2" fmla="*/ 85933179 w 1947"/>
              <a:gd name="T3" fmla="*/ 374097006 h 1508"/>
              <a:gd name="T4" fmla="*/ 77997357 w 1947"/>
              <a:gd name="T5" fmla="*/ 309473229 h 1508"/>
              <a:gd name="T6" fmla="*/ 77997357 w 1947"/>
              <a:gd name="T7" fmla="*/ 130277630 h 1508"/>
              <a:gd name="T8" fmla="*/ 39225335 w 1947"/>
              <a:gd name="T9" fmla="*/ 94489980 h 1508"/>
              <a:gd name="T10" fmla="*/ 54416533 w 1947"/>
              <a:gd name="T11" fmla="*/ 72347609 h 1508"/>
              <a:gd name="T12" fmla="*/ 0 w 1947"/>
              <a:gd name="T13" fmla="*/ 22399636 h 1508"/>
              <a:gd name="T14" fmla="*/ 236032423 w 1947"/>
              <a:gd name="T15" fmla="*/ 0 h 1508"/>
              <a:gd name="T16" fmla="*/ 252584570 w 1947"/>
              <a:gd name="T17" fmla="*/ 15448111 h 1508"/>
              <a:gd name="T18" fmla="*/ 259839947 w 1947"/>
              <a:gd name="T19" fmla="*/ 58444551 h 1508"/>
              <a:gd name="T20" fmla="*/ 307454877 w 1947"/>
              <a:gd name="T21" fmla="*/ 130277630 h 1508"/>
              <a:gd name="T22" fmla="*/ 331715654 w 1947"/>
              <a:gd name="T23" fmla="*/ 130277630 h 1508"/>
              <a:gd name="T24" fmla="*/ 346680197 w 1947"/>
              <a:gd name="T25" fmla="*/ 137744204 h 1508"/>
              <a:gd name="T26" fmla="*/ 338063930 w 1947"/>
              <a:gd name="T27" fmla="*/ 172759068 h 1508"/>
              <a:gd name="T28" fmla="*/ 371167630 w 1947"/>
              <a:gd name="T29" fmla="*/ 215756003 h 1508"/>
              <a:gd name="T30" fmla="*/ 402230472 w 1947"/>
              <a:gd name="T31" fmla="*/ 230431324 h 1508"/>
              <a:gd name="T32" fmla="*/ 394521306 w 1947"/>
              <a:gd name="T33" fmla="*/ 266219544 h 1508"/>
              <a:gd name="T34" fmla="*/ 402230472 w 1947"/>
              <a:gd name="T35" fmla="*/ 287589129 h 1508"/>
              <a:gd name="T36" fmla="*/ 425357492 w 1947"/>
              <a:gd name="T37" fmla="*/ 287589129 h 1508"/>
              <a:gd name="T38" fmla="*/ 433746626 w 1947"/>
              <a:gd name="T39" fmla="*/ 273428322 h 1508"/>
              <a:gd name="T40" fmla="*/ 441455792 w 1947"/>
              <a:gd name="T41" fmla="*/ 309473229 h 1508"/>
              <a:gd name="T42" fmla="*/ 425357492 w 1947"/>
              <a:gd name="T43" fmla="*/ 338824378 h 1508"/>
              <a:gd name="T44" fmla="*/ 394521306 w 1947"/>
              <a:gd name="T45" fmla="*/ 388257813 h 1508"/>
              <a:gd name="T46" fmla="*/ 354388886 w 1947"/>
              <a:gd name="T47" fmla="*/ 381821313 h 1508"/>
              <a:gd name="T48" fmla="*/ 371167630 w 1947"/>
              <a:gd name="T49" fmla="*/ 366888228 h 1508"/>
              <a:gd name="T50" fmla="*/ 354388886 w 1947"/>
              <a:gd name="T51" fmla="*/ 345518643 h 15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47"/>
              <a:gd name="T79" fmla="*/ 0 h 1508"/>
              <a:gd name="T80" fmla="*/ 1947 w 1947"/>
              <a:gd name="T81" fmla="*/ 1508 h 150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47" h="1508">
                <a:moveTo>
                  <a:pt x="1563" y="1342"/>
                </a:moveTo>
                <a:lnTo>
                  <a:pt x="379" y="1453"/>
                </a:lnTo>
                <a:lnTo>
                  <a:pt x="344" y="1202"/>
                </a:lnTo>
                <a:lnTo>
                  <a:pt x="344" y="506"/>
                </a:lnTo>
                <a:lnTo>
                  <a:pt x="173" y="367"/>
                </a:lnTo>
                <a:lnTo>
                  <a:pt x="240" y="281"/>
                </a:lnTo>
                <a:lnTo>
                  <a:pt x="0" y="87"/>
                </a:lnTo>
                <a:lnTo>
                  <a:pt x="1041" y="0"/>
                </a:lnTo>
                <a:lnTo>
                  <a:pt x="1114" y="60"/>
                </a:lnTo>
                <a:lnTo>
                  <a:pt x="1146" y="227"/>
                </a:lnTo>
                <a:lnTo>
                  <a:pt x="1356" y="506"/>
                </a:lnTo>
                <a:lnTo>
                  <a:pt x="1463" y="506"/>
                </a:lnTo>
                <a:lnTo>
                  <a:pt x="1529" y="535"/>
                </a:lnTo>
                <a:lnTo>
                  <a:pt x="1491" y="671"/>
                </a:lnTo>
                <a:lnTo>
                  <a:pt x="1637" y="838"/>
                </a:lnTo>
                <a:lnTo>
                  <a:pt x="1774" y="895"/>
                </a:lnTo>
                <a:lnTo>
                  <a:pt x="1740" y="1034"/>
                </a:lnTo>
                <a:lnTo>
                  <a:pt x="1774" y="1117"/>
                </a:lnTo>
                <a:lnTo>
                  <a:pt x="1876" y="1117"/>
                </a:lnTo>
                <a:lnTo>
                  <a:pt x="1913" y="1062"/>
                </a:lnTo>
                <a:lnTo>
                  <a:pt x="1947" y="1202"/>
                </a:lnTo>
                <a:lnTo>
                  <a:pt x="1876" y="1316"/>
                </a:lnTo>
                <a:lnTo>
                  <a:pt x="1740" y="1508"/>
                </a:lnTo>
                <a:lnTo>
                  <a:pt x="1563" y="1483"/>
                </a:lnTo>
                <a:lnTo>
                  <a:pt x="1637" y="1425"/>
                </a:lnTo>
                <a:lnTo>
                  <a:pt x="1563" y="1342"/>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2" name="Freeform 34"/>
          <p:cNvSpPr>
            <a:spLocks noChangeAspect="1"/>
          </p:cNvSpPr>
          <p:nvPr/>
        </p:nvSpPr>
        <p:spPr bwMode="auto">
          <a:xfrm>
            <a:off x="5076825" y="4313238"/>
            <a:ext cx="649288" cy="750887"/>
          </a:xfrm>
          <a:custGeom>
            <a:avLst/>
            <a:gdLst>
              <a:gd name="T0" fmla="*/ 269469809 w 1361"/>
              <a:gd name="T1" fmla="*/ 36294736 h 1480"/>
              <a:gd name="T2" fmla="*/ 309753797 w 1361"/>
              <a:gd name="T3" fmla="*/ 42730038 h 1480"/>
              <a:gd name="T4" fmla="*/ 294277277 w 1361"/>
              <a:gd name="T5" fmla="*/ 115320001 h 1480"/>
              <a:gd name="T6" fmla="*/ 294277277 w 1361"/>
              <a:gd name="T7" fmla="*/ 151099787 h 1480"/>
              <a:gd name="T8" fmla="*/ 269469809 w 1361"/>
              <a:gd name="T9" fmla="*/ 187137277 h 1480"/>
              <a:gd name="T10" fmla="*/ 246710806 w 1361"/>
              <a:gd name="T11" fmla="*/ 245311721 h 1480"/>
              <a:gd name="T12" fmla="*/ 230551603 w 1361"/>
              <a:gd name="T13" fmla="*/ 288042314 h 1480"/>
              <a:gd name="T14" fmla="*/ 237834503 w 1361"/>
              <a:gd name="T15" fmla="*/ 338237064 h 1480"/>
              <a:gd name="T16" fmla="*/ 230551603 w 1361"/>
              <a:gd name="T17" fmla="*/ 366809320 h 1480"/>
              <a:gd name="T18" fmla="*/ 40056443 w 1361"/>
              <a:gd name="T19" fmla="*/ 380967087 h 1480"/>
              <a:gd name="T20" fmla="*/ 40056443 w 1361"/>
              <a:gd name="T21" fmla="*/ 331029566 h 1480"/>
              <a:gd name="T22" fmla="*/ 16159210 w 1361"/>
              <a:gd name="T23" fmla="*/ 331029566 h 1480"/>
              <a:gd name="T24" fmla="*/ 7965586 w 1361"/>
              <a:gd name="T25" fmla="*/ 317643995 h 1480"/>
              <a:gd name="T26" fmla="*/ 16159210 w 1361"/>
              <a:gd name="T27" fmla="*/ 223174768 h 1480"/>
              <a:gd name="T28" fmla="*/ 7965586 w 1361"/>
              <a:gd name="T29" fmla="*/ 107854767 h 1480"/>
              <a:gd name="T30" fmla="*/ 0 w 1361"/>
              <a:gd name="T31" fmla="*/ 28572771 h 1480"/>
              <a:gd name="T32" fmla="*/ 269469809 w 1361"/>
              <a:gd name="T33" fmla="*/ 0 h 1480"/>
              <a:gd name="T34" fmla="*/ 286311694 w 1361"/>
              <a:gd name="T35" fmla="*/ 21365273 h 1480"/>
              <a:gd name="T36" fmla="*/ 269469809 w 1361"/>
              <a:gd name="T37" fmla="*/ 36294736 h 14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61"/>
              <a:gd name="T58" fmla="*/ 0 h 1480"/>
              <a:gd name="T59" fmla="*/ 1361 w 1361"/>
              <a:gd name="T60" fmla="*/ 1480 h 148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61" h="1480">
                <a:moveTo>
                  <a:pt x="1184" y="141"/>
                </a:moveTo>
                <a:lnTo>
                  <a:pt x="1361" y="166"/>
                </a:lnTo>
                <a:lnTo>
                  <a:pt x="1293" y="448"/>
                </a:lnTo>
                <a:lnTo>
                  <a:pt x="1293" y="587"/>
                </a:lnTo>
                <a:lnTo>
                  <a:pt x="1184" y="727"/>
                </a:lnTo>
                <a:lnTo>
                  <a:pt x="1084" y="953"/>
                </a:lnTo>
                <a:lnTo>
                  <a:pt x="1013" y="1119"/>
                </a:lnTo>
                <a:lnTo>
                  <a:pt x="1045" y="1314"/>
                </a:lnTo>
                <a:lnTo>
                  <a:pt x="1013" y="1425"/>
                </a:lnTo>
                <a:lnTo>
                  <a:pt x="176" y="1480"/>
                </a:lnTo>
                <a:lnTo>
                  <a:pt x="176" y="1286"/>
                </a:lnTo>
                <a:lnTo>
                  <a:pt x="71" y="1286"/>
                </a:lnTo>
                <a:lnTo>
                  <a:pt x="35" y="1234"/>
                </a:lnTo>
                <a:lnTo>
                  <a:pt x="71" y="867"/>
                </a:lnTo>
                <a:lnTo>
                  <a:pt x="35" y="419"/>
                </a:lnTo>
                <a:lnTo>
                  <a:pt x="0" y="111"/>
                </a:lnTo>
                <a:lnTo>
                  <a:pt x="1184" y="0"/>
                </a:lnTo>
                <a:lnTo>
                  <a:pt x="1258" y="83"/>
                </a:lnTo>
                <a:lnTo>
                  <a:pt x="1184" y="141"/>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3" name="Freeform 35"/>
          <p:cNvSpPr>
            <a:spLocks noChangeAspect="1"/>
          </p:cNvSpPr>
          <p:nvPr/>
        </p:nvSpPr>
        <p:spPr bwMode="auto">
          <a:xfrm>
            <a:off x="5427663" y="3167063"/>
            <a:ext cx="595312" cy="1031875"/>
          </a:xfrm>
          <a:custGeom>
            <a:avLst/>
            <a:gdLst>
              <a:gd name="T0" fmla="*/ 0 w 1254"/>
              <a:gd name="T1" fmla="*/ 251467332 h 2036"/>
              <a:gd name="T2" fmla="*/ 7211630 w 1254"/>
              <a:gd name="T3" fmla="*/ 215249846 h 2036"/>
              <a:gd name="T4" fmla="*/ 31101012 w 1254"/>
              <a:gd name="T5" fmla="*/ 179546270 h 2036"/>
              <a:gd name="T6" fmla="*/ 23212894 w 1254"/>
              <a:gd name="T7" fmla="*/ 157456244 h 2036"/>
              <a:gd name="T8" fmla="*/ 46200765 w 1254"/>
              <a:gd name="T9" fmla="*/ 136393532 h 2036"/>
              <a:gd name="T10" fmla="*/ 69864186 w 1254"/>
              <a:gd name="T11" fmla="*/ 72178049 h 2036"/>
              <a:gd name="T12" fmla="*/ 54539403 w 1254"/>
              <a:gd name="T13" fmla="*/ 57537170 h 2036"/>
              <a:gd name="T14" fmla="*/ 46200765 w 1254"/>
              <a:gd name="T15" fmla="*/ 29539197 h 2036"/>
              <a:gd name="T16" fmla="*/ 218833152 w 1254"/>
              <a:gd name="T17" fmla="*/ 0 h 2036"/>
              <a:gd name="T18" fmla="*/ 218833152 w 1254"/>
              <a:gd name="T19" fmla="*/ 78856346 h 2036"/>
              <a:gd name="T20" fmla="*/ 243173048 w 1254"/>
              <a:gd name="T21" fmla="*/ 86048554 h 2036"/>
              <a:gd name="T22" fmla="*/ 266385994 w 1254"/>
              <a:gd name="T23" fmla="*/ 323645413 h 2036"/>
              <a:gd name="T24" fmla="*/ 282612750 w 1254"/>
              <a:gd name="T25" fmla="*/ 366027286 h 2036"/>
              <a:gd name="T26" fmla="*/ 243173048 w 1254"/>
              <a:gd name="T27" fmla="*/ 436664080 h 2036"/>
              <a:gd name="T28" fmla="*/ 243173048 w 1254"/>
              <a:gd name="T29" fmla="*/ 472881566 h 2036"/>
              <a:gd name="T30" fmla="*/ 211170531 w 1254"/>
              <a:gd name="T31" fmla="*/ 493430368 h 2036"/>
              <a:gd name="T32" fmla="*/ 218833152 w 1254"/>
              <a:gd name="T33" fmla="*/ 501649889 h 2036"/>
              <a:gd name="T34" fmla="*/ 180070001 w 1254"/>
              <a:gd name="T35" fmla="*/ 508842097 h 2036"/>
              <a:gd name="T36" fmla="*/ 171731364 w 1254"/>
              <a:gd name="T37" fmla="*/ 522969557 h 2036"/>
              <a:gd name="T38" fmla="*/ 148743499 w 1254"/>
              <a:gd name="T39" fmla="*/ 522969557 h 2036"/>
              <a:gd name="T40" fmla="*/ 141080878 w 1254"/>
              <a:gd name="T41" fmla="*/ 501649889 h 2036"/>
              <a:gd name="T42" fmla="*/ 148743499 w 1254"/>
              <a:gd name="T43" fmla="*/ 465946313 h 2036"/>
              <a:gd name="T44" fmla="*/ 117867962 w 1254"/>
              <a:gd name="T45" fmla="*/ 451305450 h 2036"/>
              <a:gd name="T46" fmla="*/ 84963932 w 1254"/>
              <a:gd name="T47" fmla="*/ 408409667 h 2036"/>
              <a:gd name="T48" fmla="*/ 93528066 w 1254"/>
              <a:gd name="T49" fmla="*/ 373476449 h 2036"/>
              <a:gd name="T50" fmla="*/ 78653817 w 1254"/>
              <a:gd name="T51" fmla="*/ 366027286 h 2036"/>
              <a:gd name="T52" fmla="*/ 54539403 w 1254"/>
              <a:gd name="T53" fmla="*/ 366027286 h 2036"/>
              <a:gd name="T54" fmla="*/ 7211630 w 1254"/>
              <a:gd name="T55" fmla="*/ 294363179 h 2036"/>
              <a:gd name="T56" fmla="*/ 0 w 1254"/>
              <a:gd name="T57" fmla="*/ 251467332 h 20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54"/>
              <a:gd name="T88" fmla="*/ 0 h 2036"/>
              <a:gd name="T89" fmla="*/ 1254 w 1254"/>
              <a:gd name="T90" fmla="*/ 2036 h 20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54" h="2036">
                <a:moveTo>
                  <a:pt x="0" y="979"/>
                </a:moveTo>
                <a:lnTo>
                  <a:pt x="32" y="838"/>
                </a:lnTo>
                <a:lnTo>
                  <a:pt x="138" y="699"/>
                </a:lnTo>
                <a:lnTo>
                  <a:pt x="103" y="613"/>
                </a:lnTo>
                <a:lnTo>
                  <a:pt x="205" y="531"/>
                </a:lnTo>
                <a:lnTo>
                  <a:pt x="310" y="281"/>
                </a:lnTo>
                <a:lnTo>
                  <a:pt x="242" y="224"/>
                </a:lnTo>
                <a:lnTo>
                  <a:pt x="205" y="115"/>
                </a:lnTo>
                <a:lnTo>
                  <a:pt x="971" y="0"/>
                </a:lnTo>
                <a:lnTo>
                  <a:pt x="971" y="307"/>
                </a:lnTo>
                <a:lnTo>
                  <a:pt x="1079" y="335"/>
                </a:lnTo>
                <a:lnTo>
                  <a:pt x="1182" y="1260"/>
                </a:lnTo>
                <a:lnTo>
                  <a:pt x="1254" y="1425"/>
                </a:lnTo>
                <a:lnTo>
                  <a:pt x="1079" y="1700"/>
                </a:lnTo>
                <a:lnTo>
                  <a:pt x="1079" y="1841"/>
                </a:lnTo>
                <a:lnTo>
                  <a:pt x="937" y="1921"/>
                </a:lnTo>
                <a:lnTo>
                  <a:pt x="971" y="1953"/>
                </a:lnTo>
                <a:lnTo>
                  <a:pt x="799" y="1981"/>
                </a:lnTo>
                <a:lnTo>
                  <a:pt x="762" y="2036"/>
                </a:lnTo>
                <a:lnTo>
                  <a:pt x="660" y="2036"/>
                </a:lnTo>
                <a:lnTo>
                  <a:pt x="626" y="1953"/>
                </a:lnTo>
                <a:lnTo>
                  <a:pt x="660" y="1814"/>
                </a:lnTo>
                <a:lnTo>
                  <a:pt x="523" y="1757"/>
                </a:lnTo>
                <a:lnTo>
                  <a:pt x="377" y="1590"/>
                </a:lnTo>
                <a:lnTo>
                  <a:pt x="415" y="1454"/>
                </a:lnTo>
                <a:lnTo>
                  <a:pt x="349" y="1425"/>
                </a:lnTo>
                <a:lnTo>
                  <a:pt x="242" y="1425"/>
                </a:lnTo>
                <a:lnTo>
                  <a:pt x="32" y="1146"/>
                </a:lnTo>
                <a:lnTo>
                  <a:pt x="0" y="979"/>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4" name="Freeform 36"/>
          <p:cNvSpPr>
            <a:spLocks noChangeAspect="1"/>
          </p:cNvSpPr>
          <p:nvPr/>
        </p:nvSpPr>
        <p:spPr bwMode="auto">
          <a:xfrm>
            <a:off x="5942013" y="3267075"/>
            <a:ext cx="479425" cy="762000"/>
          </a:xfrm>
          <a:custGeom>
            <a:avLst/>
            <a:gdLst>
              <a:gd name="T0" fmla="*/ 55079126 w 1007"/>
              <a:gd name="T1" fmla="*/ 22046357 h 1505"/>
              <a:gd name="T2" fmla="*/ 197197465 w 1007"/>
              <a:gd name="T3" fmla="*/ 0 h 1505"/>
              <a:gd name="T4" fmla="*/ 228250581 w 1007"/>
              <a:gd name="T5" fmla="*/ 257633952 h 1505"/>
              <a:gd name="T6" fmla="*/ 228250581 w 1007"/>
              <a:gd name="T7" fmla="*/ 279680364 h 1505"/>
              <a:gd name="T8" fmla="*/ 188811100 w 1007"/>
              <a:gd name="T9" fmla="*/ 293779638 h 1505"/>
              <a:gd name="T10" fmla="*/ 165691585 w 1007"/>
              <a:gd name="T11" fmla="*/ 343768341 h 1505"/>
              <a:gd name="T12" fmla="*/ 134185229 w 1007"/>
              <a:gd name="T13" fmla="*/ 343768341 h 1505"/>
              <a:gd name="T14" fmla="*/ 118318473 w 1007"/>
              <a:gd name="T15" fmla="*/ 372735976 h 1505"/>
              <a:gd name="T16" fmla="*/ 78652372 w 1007"/>
              <a:gd name="T17" fmla="*/ 379144875 h 1505"/>
              <a:gd name="T18" fmla="*/ 55079126 w 1007"/>
              <a:gd name="T19" fmla="*/ 372735976 h 1505"/>
              <a:gd name="T20" fmla="*/ 0 w 1007"/>
              <a:gd name="T21" fmla="*/ 385809968 h 1505"/>
              <a:gd name="T22" fmla="*/ 39666116 w 1007"/>
              <a:gd name="T23" fmla="*/ 315313093 h 1505"/>
              <a:gd name="T24" fmla="*/ 23346619 w 1007"/>
              <a:gd name="T25" fmla="*/ 273015271 h 1505"/>
              <a:gd name="T26" fmla="*/ 0 w 1007"/>
              <a:gd name="T27" fmla="*/ 35889445 h 1505"/>
              <a:gd name="T28" fmla="*/ 39666116 w 1007"/>
              <a:gd name="T29" fmla="*/ 42810732 h 1505"/>
              <a:gd name="T30" fmla="*/ 55079126 w 1007"/>
              <a:gd name="T31" fmla="*/ 22046357 h 150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07"/>
              <a:gd name="T49" fmla="*/ 0 h 1505"/>
              <a:gd name="T50" fmla="*/ 1007 w 1007"/>
              <a:gd name="T51" fmla="*/ 1505 h 150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07" h="1505">
                <a:moveTo>
                  <a:pt x="243" y="86"/>
                </a:moveTo>
                <a:lnTo>
                  <a:pt x="870" y="0"/>
                </a:lnTo>
                <a:lnTo>
                  <a:pt x="1007" y="1005"/>
                </a:lnTo>
                <a:lnTo>
                  <a:pt x="1007" y="1091"/>
                </a:lnTo>
                <a:lnTo>
                  <a:pt x="833" y="1146"/>
                </a:lnTo>
                <a:lnTo>
                  <a:pt x="731" y="1341"/>
                </a:lnTo>
                <a:lnTo>
                  <a:pt x="592" y="1341"/>
                </a:lnTo>
                <a:lnTo>
                  <a:pt x="522" y="1454"/>
                </a:lnTo>
                <a:lnTo>
                  <a:pt x="347" y="1479"/>
                </a:lnTo>
                <a:lnTo>
                  <a:pt x="243" y="1454"/>
                </a:lnTo>
                <a:lnTo>
                  <a:pt x="0" y="1505"/>
                </a:lnTo>
                <a:lnTo>
                  <a:pt x="175" y="1230"/>
                </a:lnTo>
                <a:lnTo>
                  <a:pt x="103" y="1065"/>
                </a:lnTo>
                <a:lnTo>
                  <a:pt x="0" y="140"/>
                </a:lnTo>
                <a:lnTo>
                  <a:pt x="175" y="167"/>
                </a:lnTo>
                <a:lnTo>
                  <a:pt x="243" y="86"/>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5" name="Freeform 37"/>
          <p:cNvSpPr>
            <a:spLocks noChangeAspect="1"/>
          </p:cNvSpPr>
          <p:nvPr/>
        </p:nvSpPr>
        <p:spPr bwMode="auto">
          <a:xfrm>
            <a:off x="5789613" y="3749675"/>
            <a:ext cx="1047750" cy="550863"/>
          </a:xfrm>
          <a:custGeom>
            <a:avLst/>
            <a:gdLst>
              <a:gd name="T0" fmla="*/ 16118388 w 2199"/>
              <a:gd name="T1" fmla="*/ 249480189 h 1089"/>
              <a:gd name="T2" fmla="*/ 8399629 w 2199"/>
              <a:gd name="T3" fmla="*/ 213657417 h 1089"/>
              <a:gd name="T4" fmla="*/ 47447012 w 2199"/>
              <a:gd name="T5" fmla="*/ 206492661 h 1089"/>
              <a:gd name="T6" fmla="*/ 39728733 w 2199"/>
              <a:gd name="T7" fmla="*/ 198304584 h 1089"/>
              <a:gd name="T8" fmla="*/ 71965509 w 2199"/>
              <a:gd name="T9" fmla="*/ 177834646 h 1089"/>
              <a:gd name="T10" fmla="*/ 71965509 w 2199"/>
              <a:gd name="T11" fmla="*/ 141755918 h 1089"/>
              <a:gd name="T12" fmla="*/ 127131291 w 2199"/>
              <a:gd name="T13" fmla="*/ 128706155 h 1089"/>
              <a:gd name="T14" fmla="*/ 150741629 w 2199"/>
              <a:gd name="T15" fmla="*/ 135103074 h 1089"/>
              <a:gd name="T16" fmla="*/ 190469871 w 2199"/>
              <a:gd name="T17" fmla="*/ 128706155 h 1089"/>
              <a:gd name="T18" fmla="*/ 206361454 w 2199"/>
              <a:gd name="T19" fmla="*/ 99792183 h 1089"/>
              <a:gd name="T20" fmla="*/ 237917344 w 2199"/>
              <a:gd name="T21" fmla="*/ 99792183 h 1089"/>
              <a:gd name="T22" fmla="*/ 261073669 w 2199"/>
              <a:gd name="T23" fmla="*/ 49895839 h 1089"/>
              <a:gd name="T24" fmla="*/ 300575113 w 2199"/>
              <a:gd name="T25" fmla="*/ 35822788 h 1089"/>
              <a:gd name="T26" fmla="*/ 300575113 w 2199"/>
              <a:gd name="T27" fmla="*/ 13817604 h 1089"/>
              <a:gd name="T28" fmla="*/ 324866321 w 2199"/>
              <a:gd name="T29" fmla="*/ 0 h 1089"/>
              <a:gd name="T30" fmla="*/ 380258871 w 2199"/>
              <a:gd name="T31" fmla="*/ 29169936 h 1089"/>
              <a:gd name="T32" fmla="*/ 427252272 w 2199"/>
              <a:gd name="T33" fmla="*/ 21749729 h 1089"/>
              <a:gd name="T34" fmla="*/ 443597928 w 2199"/>
              <a:gd name="T35" fmla="*/ 35822788 h 1089"/>
              <a:gd name="T36" fmla="*/ 451543481 w 2199"/>
              <a:gd name="T37" fmla="*/ 71389619 h 1089"/>
              <a:gd name="T38" fmla="*/ 466753716 w 2199"/>
              <a:gd name="T39" fmla="*/ 106700478 h 1089"/>
              <a:gd name="T40" fmla="*/ 499217752 w 2199"/>
              <a:gd name="T41" fmla="*/ 113609278 h 1089"/>
              <a:gd name="T42" fmla="*/ 403869209 w 2199"/>
              <a:gd name="T43" fmla="*/ 213657417 h 1089"/>
              <a:gd name="T44" fmla="*/ 0 w 2199"/>
              <a:gd name="T45" fmla="*/ 278650180 h 1089"/>
              <a:gd name="T46" fmla="*/ 16118388 w 2199"/>
              <a:gd name="T47" fmla="*/ 249480189 h 10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199"/>
              <a:gd name="T73" fmla="*/ 0 h 1089"/>
              <a:gd name="T74" fmla="*/ 2199 w 2199"/>
              <a:gd name="T75" fmla="*/ 1089 h 10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199" h="1089">
                <a:moveTo>
                  <a:pt x="71" y="975"/>
                </a:moveTo>
                <a:lnTo>
                  <a:pt x="37" y="835"/>
                </a:lnTo>
                <a:lnTo>
                  <a:pt x="209" y="807"/>
                </a:lnTo>
                <a:lnTo>
                  <a:pt x="175" y="775"/>
                </a:lnTo>
                <a:lnTo>
                  <a:pt x="317" y="695"/>
                </a:lnTo>
                <a:lnTo>
                  <a:pt x="317" y="554"/>
                </a:lnTo>
                <a:lnTo>
                  <a:pt x="560" y="503"/>
                </a:lnTo>
                <a:lnTo>
                  <a:pt x="664" y="528"/>
                </a:lnTo>
                <a:lnTo>
                  <a:pt x="839" y="503"/>
                </a:lnTo>
                <a:lnTo>
                  <a:pt x="909" y="390"/>
                </a:lnTo>
                <a:lnTo>
                  <a:pt x="1048" y="390"/>
                </a:lnTo>
                <a:lnTo>
                  <a:pt x="1150" y="195"/>
                </a:lnTo>
                <a:lnTo>
                  <a:pt x="1324" y="140"/>
                </a:lnTo>
                <a:lnTo>
                  <a:pt x="1324" y="54"/>
                </a:lnTo>
                <a:lnTo>
                  <a:pt x="1431" y="0"/>
                </a:lnTo>
                <a:lnTo>
                  <a:pt x="1675" y="114"/>
                </a:lnTo>
                <a:lnTo>
                  <a:pt x="1882" y="85"/>
                </a:lnTo>
                <a:lnTo>
                  <a:pt x="1954" y="140"/>
                </a:lnTo>
                <a:lnTo>
                  <a:pt x="1989" y="279"/>
                </a:lnTo>
                <a:lnTo>
                  <a:pt x="2056" y="417"/>
                </a:lnTo>
                <a:lnTo>
                  <a:pt x="2199" y="444"/>
                </a:lnTo>
                <a:lnTo>
                  <a:pt x="1779" y="835"/>
                </a:lnTo>
                <a:lnTo>
                  <a:pt x="0" y="1089"/>
                </a:lnTo>
                <a:lnTo>
                  <a:pt x="71" y="975"/>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6" name="Freeform 38"/>
          <p:cNvSpPr>
            <a:spLocks noChangeAspect="1"/>
          </p:cNvSpPr>
          <p:nvPr/>
        </p:nvSpPr>
        <p:spPr bwMode="auto">
          <a:xfrm>
            <a:off x="5692775" y="4114800"/>
            <a:ext cx="1209675" cy="496888"/>
          </a:xfrm>
          <a:custGeom>
            <a:avLst/>
            <a:gdLst>
              <a:gd name="T0" fmla="*/ 15423354 w 2540"/>
              <a:gd name="T1" fmla="*/ 143742773 h 979"/>
              <a:gd name="T2" fmla="*/ 46270066 w 2540"/>
              <a:gd name="T3" fmla="*/ 94282857 h 979"/>
              <a:gd name="T4" fmla="*/ 449772351 w 2540"/>
              <a:gd name="T5" fmla="*/ 28851480 h 979"/>
              <a:gd name="T6" fmla="*/ 576107735 w 2540"/>
              <a:gd name="T7" fmla="*/ 0 h 979"/>
              <a:gd name="T8" fmla="*/ 552292387 w 2540"/>
              <a:gd name="T9" fmla="*/ 57960794 h 979"/>
              <a:gd name="T10" fmla="*/ 528930429 w 2540"/>
              <a:gd name="T11" fmla="*/ 57960794 h 979"/>
              <a:gd name="T12" fmla="*/ 441607048 w 2540"/>
              <a:gd name="T13" fmla="*/ 137302517 h 979"/>
              <a:gd name="T14" fmla="*/ 426183698 w 2540"/>
              <a:gd name="T15" fmla="*/ 173109404 h 979"/>
              <a:gd name="T16" fmla="*/ 346571873 w 2540"/>
              <a:gd name="T17" fmla="*/ 187020235 h 979"/>
              <a:gd name="T18" fmla="*/ 141531980 w 2540"/>
              <a:gd name="T19" fmla="*/ 223599608 h 979"/>
              <a:gd name="T20" fmla="*/ 0 w 2540"/>
              <a:gd name="T21" fmla="*/ 252193754 h 979"/>
              <a:gd name="T22" fmla="*/ 0 w 2540"/>
              <a:gd name="T23" fmla="*/ 216386867 h 979"/>
              <a:gd name="T24" fmla="*/ 15423354 w 2540"/>
              <a:gd name="T25" fmla="*/ 143742773 h 9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40"/>
              <a:gd name="T40" fmla="*/ 0 h 979"/>
              <a:gd name="T41" fmla="*/ 2540 w 2540"/>
              <a:gd name="T42" fmla="*/ 979 h 97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40" h="979">
                <a:moveTo>
                  <a:pt x="68" y="558"/>
                </a:moveTo>
                <a:lnTo>
                  <a:pt x="204" y="366"/>
                </a:lnTo>
                <a:lnTo>
                  <a:pt x="1983" y="112"/>
                </a:lnTo>
                <a:lnTo>
                  <a:pt x="2540" y="0"/>
                </a:lnTo>
                <a:lnTo>
                  <a:pt x="2435" y="225"/>
                </a:lnTo>
                <a:lnTo>
                  <a:pt x="2332" y="225"/>
                </a:lnTo>
                <a:lnTo>
                  <a:pt x="1947" y="533"/>
                </a:lnTo>
                <a:lnTo>
                  <a:pt x="1879" y="672"/>
                </a:lnTo>
                <a:lnTo>
                  <a:pt x="1528" y="726"/>
                </a:lnTo>
                <a:lnTo>
                  <a:pt x="624" y="868"/>
                </a:lnTo>
                <a:lnTo>
                  <a:pt x="0" y="979"/>
                </a:lnTo>
                <a:lnTo>
                  <a:pt x="0" y="840"/>
                </a:lnTo>
                <a:lnTo>
                  <a:pt x="68" y="558"/>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7" name="Freeform 39"/>
          <p:cNvSpPr>
            <a:spLocks noChangeAspect="1"/>
          </p:cNvSpPr>
          <p:nvPr/>
        </p:nvSpPr>
        <p:spPr bwMode="auto">
          <a:xfrm>
            <a:off x="6356350" y="3109913"/>
            <a:ext cx="565150" cy="709612"/>
          </a:xfrm>
          <a:custGeom>
            <a:avLst/>
            <a:gdLst>
              <a:gd name="T0" fmla="*/ 78886748 w 1187"/>
              <a:gd name="T1" fmla="*/ 58312120 h 1397"/>
              <a:gd name="T2" fmla="*/ 118103952 w 1187"/>
              <a:gd name="T3" fmla="*/ 71728725 h 1397"/>
              <a:gd name="T4" fmla="*/ 126037980 w 1187"/>
              <a:gd name="T5" fmla="*/ 86436026 h 1397"/>
              <a:gd name="T6" fmla="*/ 204924698 w 1187"/>
              <a:gd name="T7" fmla="*/ 43088739 h 1397"/>
              <a:gd name="T8" fmla="*/ 213311959 w 1187"/>
              <a:gd name="T9" fmla="*/ 13933182 h 1397"/>
              <a:gd name="T10" fmla="*/ 252302115 w 1187"/>
              <a:gd name="T11" fmla="*/ 0 h 1397"/>
              <a:gd name="T12" fmla="*/ 267716849 w 1187"/>
              <a:gd name="T13" fmla="*/ 121009916 h 1397"/>
              <a:gd name="T14" fmla="*/ 269077112 w 1187"/>
              <a:gd name="T15" fmla="*/ 238150237 h 1397"/>
              <a:gd name="T16" fmla="*/ 236660691 w 1187"/>
              <a:gd name="T17" fmla="*/ 274272434 h 1397"/>
              <a:gd name="T18" fmla="*/ 196990700 w 1187"/>
              <a:gd name="T19" fmla="*/ 338260925 h 1397"/>
              <a:gd name="T20" fmla="*/ 173868600 w 1187"/>
              <a:gd name="T21" fmla="*/ 360450388 h 1397"/>
              <a:gd name="T22" fmla="*/ 157547341 w 1187"/>
              <a:gd name="T23" fmla="*/ 346259677 h 1397"/>
              <a:gd name="T24" fmla="*/ 110623217 w 1187"/>
              <a:gd name="T25" fmla="*/ 353741839 h 1397"/>
              <a:gd name="T26" fmla="*/ 55311370 w 1187"/>
              <a:gd name="T27" fmla="*/ 324327746 h 1397"/>
              <a:gd name="T28" fmla="*/ 31056106 w 1187"/>
              <a:gd name="T29" fmla="*/ 338260925 h 1397"/>
              <a:gd name="T30" fmla="*/ 0 w 1187"/>
              <a:gd name="T31" fmla="*/ 78953355 h 1397"/>
              <a:gd name="T32" fmla="*/ 78886748 w 1187"/>
              <a:gd name="T33" fmla="*/ 58312120 h 13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87"/>
              <a:gd name="T52" fmla="*/ 0 h 1397"/>
              <a:gd name="T53" fmla="*/ 1187 w 1187"/>
              <a:gd name="T54" fmla="*/ 1397 h 13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87" h="1397">
                <a:moveTo>
                  <a:pt x="348" y="226"/>
                </a:moveTo>
                <a:lnTo>
                  <a:pt x="521" y="278"/>
                </a:lnTo>
                <a:lnTo>
                  <a:pt x="556" y="335"/>
                </a:lnTo>
                <a:lnTo>
                  <a:pt x="904" y="167"/>
                </a:lnTo>
                <a:lnTo>
                  <a:pt x="941" y="54"/>
                </a:lnTo>
                <a:lnTo>
                  <a:pt x="1113" y="0"/>
                </a:lnTo>
                <a:lnTo>
                  <a:pt x="1181" y="469"/>
                </a:lnTo>
                <a:lnTo>
                  <a:pt x="1187" y="923"/>
                </a:lnTo>
                <a:lnTo>
                  <a:pt x="1044" y="1063"/>
                </a:lnTo>
                <a:lnTo>
                  <a:pt x="869" y="1311"/>
                </a:lnTo>
                <a:lnTo>
                  <a:pt x="767" y="1397"/>
                </a:lnTo>
                <a:lnTo>
                  <a:pt x="695" y="1342"/>
                </a:lnTo>
                <a:lnTo>
                  <a:pt x="488" y="1371"/>
                </a:lnTo>
                <a:lnTo>
                  <a:pt x="244" y="1257"/>
                </a:lnTo>
                <a:lnTo>
                  <a:pt x="137" y="1311"/>
                </a:lnTo>
                <a:lnTo>
                  <a:pt x="0" y="306"/>
                </a:lnTo>
                <a:lnTo>
                  <a:pt x="348" y="226"/>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8" name="Freeform 40"/>
          <p:cNvSpPr>
            <a:spLocks noChangeAspect="1"/>
          </p:cNvSpPr>
          <p:nvPr/>
        </p:nvSpPr>
        <p:spPr bwMode="auto">
          <a:xfrm>
            <a:off x="6719888" y="3348038"/>
            <a:ext cx="649287" cy="681037"/>
          </a:xfrm>
          <a:custGeom>
            <a:avLst/>
            <a:gdLst>
              <a:gd name="T0" fmla="*/ 55924197 w 1359"/>
              <a:gd name="T1" fmla="*/ 317283072 h 1342"/>
              <a:gd name="T2" fmla="*/ 23282600 w 1359"/>
              <a:gd name="T3" fmla="*/ 310329595 h 1342"/>
              <a:gd name="T4" fmla="*/ 16434750 w 1359"/>
              <a:gd name="T5" fmla="*/ 289211874 h 1342"/>
              <a:gd name="T6" fmla="*/ 7989241 w 1359"/>
              <a:gd name="T7" fmla="*/ 274789829 h 1342"/>
              <a:gd name="T8" fmla="*/ 0 w 1359"/>
              <a:gd name="T9" fmla="*/ 238992708 h 1342"/>
              <a:gd name="T10" fmla="*/ 23282600 w 1359"/>
              <a:gd name="T11" fmla="*/ 216844297 h 1342"/>
              <a:gd name="T12" fmla="*/ 63228808 w 1359"/>
              <a:gd name="T13" fmla="*/ 152976041 h 1342"/>
              <a:gd name="T14" fmla="*/ 95870398 w 1359"/>
              <a:gd name="T15" fmla="*/ 116921152 h 1342"/>
              <a:gd name="T16" fmla="*/ 94500637 w 1359"/>
              <a:gd name="T17" fmla="*/ 0 h 1342"/>
              <a:gd name="T18" fmla="*/ 119152990 w 1359"/>
              <a:gd name="T19" fmla="*/ 101726217 h 1342"/>
              <a:gd name="T20" fmla="*/ 182838067 w 1359"/>
              <a:gd name="T21" fmla="*/ 94515449 h 1342"/>
              <a:gd name="T22" fmla="*/ 189914289 w 1359"/>
              <a:gd name="T23" fmla="*/ 144477291 h 1342"/>
              <a:gd name="T24" fmla="*/ 238077607 w 1359"/>
              <a:gd name="T25" fmla="*/ 94515449 h 1342"/>
              <a:gd name="T26" fmla="*/ 310208697 w 1359"/>
              <a:gd name="T27" fmla="*/ 80865788 h 1342"/>
              <a:gd name="T28" fmla="*/ 301991087 w 1359"/>
              <a:gd name="T29" fmla="*/ 116921152 h 1342"/>
              <a:gd name="T30" fmla="*/ 270719257 w 1359"/>
              <a:gd name="T31" fmla="*/ 101726217 h 1342"/>
              <a:gd name="T32" fmla="*/ 229860475 w 1359"/>
              <a:gd name="T33" fmla="*/ 159929517 h 1342"/>
              <a:gd name="T34" fmla="*/ 222555879 w 1359"/>
              <a:gd name="T35" fmla="*/ 166882487 h 1342"/>
              <a:gd name="T36" fmla="*/ 189914289 w 1359"/>
              <a:gd name="T37" fmla="*/ 216844297 h 1342"/>
              <a:gd name="T38" fmla="*/ 166631697 w 1359"/>
              <a:gd name="T39" fmla="*/ 274789829 h 1342"/>
              <a:gd name="T40" fmla="*/ 175077203 w 1359"/>
              <a:gd name="T41" fmla="*/ 296937733 h 1342"/>
              <a:gd name="T42" fmla="*/ 87196042 w 1359"/>
              <a:gd name="T43" fmla="*/ 345612069 h 1342"/>
              <a:gd name="T44" fmla="*/ 55924197 w 1359"/>
              <a:gd name="T45" fmla="*/ 317283072 h 134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59"/>
              <a:gd name="T70" fmla="*/ 0 h 1342"/>
              <a:gd name="T71" fmla="*/ 1359 w 1359"/>
              <a:gd name="T72" fmla="*/ 1342 h 134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59" h="1342">
                <a:moveTo>
                  <a:pt x="245" y="1232"/>
                </a:moveTo>
                <a:lnTo>
                  <a:pt x="102" y="1205"/>
                </a:lnTo>
                <a:lnTo>
                  <a:pt x="72" y="1123"/>
                </a:lnTo>
                <a:lnTo>
                  <a:pt x="35" y="1067"/>
                </a:lnTo>
                <a:lnTo>
                  <a:pt x="0" y="928"/>
                </a:lnTo>
                <a:lnTo>
                  <a:pt x="102" y="842"/>
                </a:lnTo>
                <a:lnTo>
                  <a:pt x="277" y="594"/>
                </a:lnTo>
                <a:lnTo>
                  <a:pt x="420" y="454"/>
                </a:lnTo>
                <a:lnTo>
                  <a:pt x="414" y="0"/>
                </a:lnTo>
                <a:lnTo>
                  <a:pt x="522" y="395"/>
                </a:lnTo>
                <a:lnTo>
                  <a:pt x="801" y="367"/>
                </a:lnTo>
                <a:lnTo>
                  <a:pt x="832" y="561"/>
                </a:lnTo>
                <a:lnTo>
                  <a:pt x="1043" y="367"/>
                </a:lnTo>
                <a:lnTo>
                  <a:pt x="1359" y="314"/>
                </a:lnTo>
                <a:lnTo>
                  <a:pt x="1323" y="454"/>
                </a:lnTo>
                <a:lnTo>
                  <a:pt x="1186" y="395"/>
                </a:lnTo>
                <a:lnTo>
                  <a:pt x="1007" y="621"/>
                </a:lnTo>
                <a:lnTo>
                  <a:pt x="975" y="648"/>
                </a:lnTo>
                <a:lnTo>
                  <a:pt x="832" y="842"/>
                </a:lnTo>
                <a:lnTo>
                  <a:pt x="730" y="1067"/>
                </a:lnTo>
                <a:lnTo>
                  <a:pt x="767" y="1153"/>
                </a:lnTo>
                <a:lnTo>
                  <a:pt x="382" y="1342"/>
                </a:lnTo>
                <a:lnTo>
                  <a:pt x="245" y="1232"/>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3109" name="Freeform 41"/>
          <p:cNvSpPr>
            <a:spLocks noChangeAspect="1"/>
          </p:cNvSpPr>
          <p:nvPr/>
        </p:nvSpPr>
        <p:spPr bwMode="auto">
          <a:xfrm>
            <a:off x="7748588" y="2301875"/>
            <a:ext cx="184150" cy="439738"/>
          </a:xfrm>
          <a:custGeom>
            <a:avLst/>
            <a:gdLst>
              <a:gd name="T0" fmla="*/ 0 w 382"/>
              <a:gd name="T1" fmla="*/ 28104641 h 866"/>
              <a:gd name="T2" fmla="*/ 80174190 w 382"/>
              <a:gd name="T3" fmla="*/ 0 h 866"/>
              <a:gd name="T4" fmla="*/ 88772836 w 382"/>
              <a:gd name="T5" fmla="*/ 28104641 h 866"/>
              <a:gd name="T6" fmla="*/ 80174190 w 382"/>
              <a:gd name="T7" fmla="*/ 72453194 h 866"/>
              <a:gd name="T8" fmla="*/ 80174190 w 382"/>
              <a:gd name="T9" fmla="*/ 187450774 h 866"/>
              <a:gd name="T10" fmla="*/ 88772836 w 382"/>
              <a:gd name="T11" fmla="*/ 216844153 h 866"/>
              <a:gd name="T12" fmla="*/ 48336964 w 382"/>
              <a:gd name="T13" fmla="*/ 223290426 h 866"/>
              <a:gd name="T14" fmla="*/ 40435871 w 382"/>
              <a:gd name="T15" fmla="*/ 172495624 h 866"/>
              <a:gd name="T16" fmla="*/ 16499746 w 382"/>
              <a:gd name="T17" fmla="*/ 151610614 h 866"/>
              <a:gd name="T18" fmla="*/ 0 w 382"/>
              <a:gd name="T19" fmla="*/ 28104641 h 8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2"/>
              <a:gd name="T31" fmla="*/ 0 h 866"/>
              <a:gd name="T32" fmla="*/ 382 w 382"/>
              <a:gd name="T33" fmla="*/ 866 h 8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2" h="866">
                <a:moveTo>
                  <a:pt x="0" y="109"/>
                </a:moveTo>
                <a:lnTo>
                  <a:pt x="345" y="0"/>
                </a:lnTo>
                <a:lnTo>
                  <a:pt x="382" y="109"/>
                </a:lnTo>
                <a:lnTo>
                  <a:pt x="345" y="281"/>
                </a:lnTo>
                <a:lnTo>
                  <a:pt x="345" y="727"/>
                </a:lnTo>
                <a:lnTo>
                  <a:pt x="382" y="841"/>
                </a:lnTo>
                <a:lnTo>
                  <a:pt x="208" y="866"/>
                </a:lnTo>
                <a:lnTo>
                  <a:pt x="174" y="669"/>
                </a:lnTo>
                <a:lnTo>
                  <a:pt x="71" y="588"/>
                </a:lnTo>
                <a:lnTo>
                  <a:pt x="0" y="109"/>
                </a:lnTo>
                <a:close/>
              </a:path>
            </a:pathLst>
          </a:custGeom>
          <a:solidFill>
            <a:srgbClr val="000000"/>
          </a:solidFill>
          <a:ln w="1588">
            <a:solidFill>
              <a:srgbClr val="000000"/>
            </a:solidFill>
            <a:round/>
            <a:headEnd/>
            <a:tailEnd/>
          </a:ln>
        </p:spPr>
        <p:txBody>
          <a:bodyPr/>
          <a:lstStyle/>
          <a:p>
            <a:pPr eaLnBrk="0" hangingPunct="0"/>
            <a:endParaRPr lang="en-US" sz="3200">
              <a:latin typeface="Tahoma" pitchFamily="34" charset="0"/>
            </a:endParaRPr>
          </a:p>
        </p:txBody>
      </p:sp>
      <p:sp>
        <p:nvSpPr>
          <p:cNvPr id="10282" name="Freeform 42"/>
          <p:cNvSpPr>
            <a:spLocks noChangeAspect="1"/>
          </p:cNvSpPr>
          <p:nvPr/>
        </p:nvSpPr>
        <p:spPr bwMode="auto">
          <a:xfrm>
            <a:off x="1254125" y="1444625"/>
            <a:ext cx="933450" cy="708025"/>
          </a:xfrm>
          <a:custGeom>
            <a:avLst/>
            <a:gdLst/>
            <a:ahLst/>
            <a:cxnLst>
              <a:cxn ang="0">
                <a:pos x="1114" y="1313"/>
              </a:cxn>
              <a:cxn ang="0">
                <a:pos x="630" y="1340"/>
              </a:cxn>
              <a:cxn ang="0">
                <a:pos x="522" y="1260"/>
              </a:cxn>
              <a:cxn ang="0">
                <a:pos x="174" y="1228"/>
              </a:cxn>
              <a:cxn ang="0">
                <a:pos x="210" y="1120"/>
              </a:cxn>
              <a:cxn ang="0">
                <a:pos x="107" y="949"/>
              </a:cxn>
              <a:cxn ang="0">
                <a:pos x="0" y="838"/>
              </a:cxn>
              <a:cxn ang="0">
                <a:pos x="107" y="80"/>
              </a:cxn>
              <a:cxn ang="0">
                <a:pos x="485" y="220"/>
              </a:cxn>
              <a:cxn ang="0">
                <a:pos x="313" y="502"/>
              </a:cxn>
              <a:cxn ang="0">
                <a:pos x="419" y="667"/>
              </a:cxn>
              <a:cxn ang="0">
                <a:pos x="696" y="419"/>
              </a:cxn>
              <a:cxn ang="0">
                <a:pos x="732" y="0"/>
              </a:cxn>
              <a:cxn ang="0">
                <a:pos x="1958" y="307"/>
              </a:cxn>
              <a:cxn ang="0">
                <a:pos x="1779" y="1393"/>
              </a:cxn>
              <a:cxn ang="0">
                <a:pos x="1114" y="1313"/>
              </a:cxn>
            </a:cxnLst>
            <a:rect l="0" t="0" r="r" b="b"/>
            <a:pathLst>
              <a:path w="1958" h="1393">
                <a:moveTo>
                  <a:pt x="1114" y="1313"/>
                </a:moveTo>
                <a:lnTo>
                  <a:pt x="630" y="1340"/>
                </a:lnTo>
                <a:lnTo>
                  <a:pt x="522" y="1260"/>
                </a:lnTo>
                <a:lnTo>
                  <a:pt x="174" y="1228"/>
                </a:lnTo>
                <a:lnTo>
                  <a:pt x="210" y="1120"/>
                </a:lnTo>
                <a:lnTo>
                  <a:pt x="107" y="949"/>
                </a:lnTo>
                <a:lnTo>
                  <a:pt x="0" y="838"/>
                </a:lnTo>
                <a:lnTo>
                  <a:pt x="107" y="80"/>
                </a:lnTo>
                <a:lnTo>
                  <a:pt x="485" y="220"/>
                </a:lnTo>
                <a:lnTo>
                  <a:pt x="313" y="502"/>
                </a:lnTo>
                <a:lnTo>
                  <a:pt x="419" y="667"/>
                </a:lnTo>
                <a:lnTo>
                  <a:pt x="696" y="419"/>
                </a:lnTo>
                <a:lnTo>
                  <a:pt x="732" y="0"/>
                </a:lnTo>
                <a:lnTo>
                  <a:pt x="1958" y="307"/>
                </a:lnTo>
                <a:lnTo>
                  <a:pt x="1779" y="1393"/>
                </a:lnTo>
                <a:lnTo>
                  <a:pt x="1114" y="1313"/>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83" name="Freeform 43"/>
          <p:cNvSpPr>
            <a:spLocks noChangeAspect="1"/>
          </p:cNvSpPr>
          <p:nvPr/>
        </p:nvSpPr>
        <p:spPr bwMode="auto">
          <a:xfrm>
            <a:off x="976313" y="1925638"/>
            <a:ext cx="1163637" cy="952500"/>
          </a:xfrm>
          <a:custGeom>
            <a:avLst/>
            <a:gdLst/>
            <a:ahLst/>
            <a:cxnLst>
              <a:cxn ang="0">
                <a:pos x="0" y="1400"/>
              </a:cxn>
              <a:cxn ang="0">
                <a:pos x="36" y="1177"/>
              </a:cxn>
              <a:cxn ang="0">
                <a:pos x="591" y="30"/>
              </a:cxn>
              <a:cxn ang="0">
                <a:pos x="665" y="0"/>
              </a:cxn>
              <a:cxn ang="0">
                <a:pos x="767" y="171"/>
              </a:cxn>
              <a:cxn ang="0">
                <a:pos x="731" y="279"/>
              </a:cxn>
              <a:cxn ang="0">
                <a:pos x="1078" y="311"/>
              </a:cxn>
              <a:cxn ang="0">
                <a:pos x="1186" y="391"/>
              </a:cxn>
              <a:cxn ang="0">
                <a:pos x="1672" y="364"/>
              </a:cxn>
              <a:cxn ang="0">
                <a:pos x="2335" y="444"/>
              </a:cxn>
              <a:cxn ang="0">
                <a:pos x="2439" y="726"/>
              </a:cxn>
              <a:cxn ang="0">
                <a:pos x="2156" y="1038"/>
              </a:cxn>
              <a:cxn ang="0">
                <a:pos x="2228" y="1202"/>
              </a:cxn>
              <a:cxn ang="0">
                <a:pos x="2156" y="1259"/>
              </a:cxn>
              <a:cxn ang="0">
                <a:pos x="2019" y="1877"/>
              </a:cxn>
              <a:cxn ang="0">
                <a:pos x="1044" y="1651"/>
              </a:cxn>
              <a:cxn ang="0">
                <a:pos x="0" y="1400"/>
              </a:cxn>
            </a:cxnLst>
            <a:rect l="0" t="0" r="r" b="b"/>
            <a:pathLst>
              <a:path w="2439" h="1877">
                <a:moveTo>
                  <a:pt x="0" y="1400"/>
                </a:moveTo>
                <a:lnTo>
                  <a:pt x="36" y="1177"/>
                </a:lnTo>
                <a:lnTo>
                  <a:pt x="591" y="30"/>
                </a:lnTo>
                <a:lnTo>
                  <a:pt x="665" y="0"/>
                </a:lnTo>
                <a:lnTo>
                  <a:pt x="767" y="171"/>
                </a:lnTo>
                <a:lnTo>
                  <a:pt x="731" y="279"/>
                </a:lnTo>
                <a:lnTo>
                  <a:pt x="1078" y="311"/>
                </a:lnTo>
                <a:lnTo>
                  <a:pt x="1186" y="391"/>
                </a:lnTo>
                <a:lnTo>
                  <a:pt x="1672" y="364"/>
                </a:lnTo>
                <a:lnTo>
                  <a:pt x="2335" y="444"/>
                </a:lnTo>
                <a:lnTo>
                  <a:pt x="2439" y="726"/>
                </a:lnTo>
                <a:lnTo>
                  <a:pt x="2156" y="1038"/>
                </a:lnTo>
                <a:lnTo>
                  <a:pt x="2228" y="1202"/>
                </a:lnTo>
                <a:lnTo>
                  <a:pt x="2156" y="1259"/>
                </a:lnTo>
                <a:lnTo>
                  <a:pt x="2019" y="1877"/>
                </a:lnTo>
                <a:lnTo>
                  <a:pt x="1044" y="1651"/>
                </a:lnTo>
                <a:lnTo>
                  <a:pt x="0" y="1400"/>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84" name="Freeform 44"/>
          <p:cNvSpPr>
            <a:spLocks noChangeAspect="1"/>
          </p:cNvSpPr>
          <p:nvPr/>
        </p:nvSpPr>
        <p:spPr bwMode="auto">
          <a:xfrm>
            <a:off x="904875" y="2635250"/>
            <a:ext cx="1179513" cy="1985963"/>
          </a:xfrm>
          <a:custGeom>
            <a:avLst/>
            <a:gdLst/>
            <a:ahLst/>
            <a:cxnLst>
              <a:cxn ang="0">
                <a:pos x="942" y="1367"/>
              </a:cxn>
              <a:cxn ang="0">
                <a:pos x="2370" y="3043"/>
              </a:cxn>
              <a:cxn ang="0">
                <a:pos x="2370" y="3210"/>
              </a:cxn>
              <a:cxn ang="0">
                <a:pos x="2370" y="3265"/>
              </a:cxn>
              <a:cxn ang="0">
                <a:pos x="2474" y="3350"/>
              </a:cxn>
              <a:cxn ang="0">
                <a:pos x="2370" y="3465"/>
              </a:cxn>
              <a:cxn ang="0">
                <a:pos x="2265" y="3797"/>
              </a:cxn>
              <a:cxn ang="0">
                <a:pos x="2303" y="3911"/>
              </a:cxn>
              <a:cxn ang="0">
                <a:pos x="1535" y="3882"/>
              </a:cxn>
              <a:cxn ang="0">
                <a:pos x="1428" y="3404"/>
              </a:cxn>
              <a:cxn ang="0">
                <a:pos x="1188" y="3184"/>
              </a:cxn>
              <a:cxn ang="0">
                <a:pos x="869" y="3099"/>
              </a:cxn>
              <a:cxn ang="0">
                <a:pos x="732" y="2902"/>
              </a:cxn>
              <a:cxn ang="0">
                <a:pos x="557" y="2877"/>
              </a:cxn>
              <a:cxn ang="0">
                <a:pos x="246" y="2155"/>
              </a:cxn>
              <a:cxn ang="0">
                <a:pos x="349" y="2040"/>
              </a:cxn>
              <a:cxn ang="0">
                <a:pos x="211" y="1843"/>
              </a:cxn>
              <a:cxn ang="0">
                <a:pos x="211" y="1733"/>
              </a:cxn>
              <a:cxn ang="0">
                <a:pos x="313" y="1649"/>
              </a:cxn>
              <a:cxn ang="0">
                <a:pos x="246" y="1508"/>
              </a:cxn>
              <a:cxn ang="0">
                <a:pos x="175" y="1535"/>
              </a:cxn>
              <a:cxn ang="0">
                <a:pos x="104" y="1315"/>
              </a:cxn>
              <a:cxn ang="0">
                <a:pos x="0" y="1146"/>
              </a:cxn>
              <a:cxn ang="0">
                <a:pos x="37" y="698"/>
              </a:cxn>
              <a:cxn ang="0">
                <a:pos x="0" y="557"/>
              </a:cxn>
              <a:cxn ang="0">
                <a:pos x="175" y="0"/>
              </a:cxn>
              <a:cxn ang="0">
                <a:pos x="1193" y="251"/>
              </a:cxn>
              <a:cxn ang="0">
                <a:pos x="942" y="1367"/>
              </a:cxn>
            </a:cxnLst>
            <a:rect l="0" t="0" r="r" b="b"/>
            <a:pathLst>
              <a:path w="2474" h="3911">
                <a:moveTo>
                  <a:pt x="942" y="1367"/>
                </a:moveTo>
                <a:lnTo>
                  <a:pt x="2370" y="3043"/>
                </a:lnTo>
                <a:lnTo>
                  <a:pt x="2370" y="3210"/>
                </a:lnTo>
                <a:lnTo>
                  <a:pt x="2370" y="3265"/>
                </a:lnTo>
                <a:lnTo>
                  <a:pt x="2474" y="3350"/>
                </a:lnTo>
                <a:lnTo>
                  <a:pt x="2370" y="3465"/>
                </a:lnTo>
                <a:lnTo>
                  <a:pt x="2265" y="3797"/>
                </a:lnTo>
                <a:lnTo>
                  <a:pt x="2303" y="3911"/>
                </a:lnTo>
                <a:lnTo>
                  <a:pt x="1535" y="3882"/>
                </a:lnTo>
                <a:lnTo>
                  <a:pt x="1428" y="3404"/>
                </a:lnTo>
                <a:lnTo>
                  <a:pt x="1188" y="3184"/>
                </a:lnTo>
                <a:lnTo>
                  <a:pt x="869" y="3099"/>
                </a:lnTo>
                <a:lnTo>
                  <a:pt x="732" y="2902"/>
                </a:lnTo>
                <a:lnTo>
                  <a:pt x="557" y="2877"/>
                </a:lnTo>
                <a:lnTo>
                  <a:pt x="246" y="2155"/>
                </a:lnTo>
                <a:lnTo>
                  <a:pt x="349" y="2040"/>
                </a:lnTo>
                <a:lnTo>
                  <a:pt x="211" y="1843"/>
                </a:lnTo>
                <a:lnTo>
                  <a:pt x="211" y="1733"/>
                </a:lnTo>
                <a:lnTo>
                  <a:pt x="313" y="1649"/>
                </a:lnTo>
                <a:lnTo>
                  <a:pt x="246" y="1508"/>
                </a:lnTo>
                <a:lnTo>
                  <a:pt x="175" y="1535"/>
                </a:lnTo>
                <a:lnTo>
                  <a:pt x="104" y="1315"/>
                </a:lnTo>
                <a:lnTo>
                  <a:pt x="0" y="1146"/>
                </a:lnTo>
                <a:lnTo>
                  <a:pt x="37" y="698"/>
                </a:lnTo>
                <a:lnTo>
                  <a:pt x="0" y="557"/>
                </a:lnTo>
                <a:lnTo>
                  <a:pt x="175" y="0"/>
                </a:lnTo>
                <a:lnTo>
                  <a:pt x="1193" y="251"/>
                </a:lnTo>
                <a:lnTo>
                  <a:pt x="942" y="1367"/>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85" name="Freeform 45"/>
          <p:cNvSpPr>
            <a:spLocks noChangeAspect="1"/>
          </p:cNvSpPr>
          <p:nvPr/>
        </p:nvSpPr>
        <p:spPr bwMode="auto">
          <a:xfrm>
            <a:off x="1343025" y="2763838"/>
            <a:ext cx="958850" cy="1416050"/>
          </a:xfrm>
          <a:custGeom>
            <a:avLst/>
            <a:gdLst/>
            <a:ahLst/>
            <a:cxnLst>
              <a:cxn ang="0">
                <a:pos x="1252" y="226"/>
              </a:cxn>
              <a:cxn ang="0">
                <a:pos x="2018" y="335"/>
              </a:cxn>
              <a:cxn ang="0">
                <a:pos x="1705" y="2152"/>
              </a:cxn>
              <a:cxn ang="0">
                <a:pos x="1672" y="2513"/>
              </a:cxn>
              <a:cxn ang="0">
                <a:pos x="1568" y="2513"/>
              </a:cxn>
              <a:cxn ang="0">
                <a:pos x="1426" y="2792"/>
              </a:cxn>
              <a:cxn ang="0">
                <a:pos x="0" y="1116"/>
              </a:cxn>
              <a:cxn ang="0">
                <a:pos x="277" y="0"/>
              </a:cxn>
              <a:cxn ang="0">
                <a:pos x="1252" y="226"/>
              </a:cxn>
            </a:cxnLst>
            <a:rect l="0" t="0" r="r" b="b"/>
            <a:pathLst>
              <a:path w="2018" h="2792">
                <a:moveTo>
                  <a:pt x="1252" y="226"/>
                </a:moveTo>
                <a:lnTo>
                  <a:pt x="2018" y="335"/>
                </a:lnTo>
                <a:lnTo>
                  <a:pt x="1705" y="2152"/>
                </a:lnTo>
                <a:lnTo>
                  <a:pt x="1672" y="2513"/>
                </a:lnTo>
                <a:lnTo>
                  <a:pt x="1568" y="2513"/>
                </a:lnTo>
                <a:lnTo>
                  <a:pt x="1426" y="2792"/>
                </a:lnTo>
                <a:lnTo>
                  <a:pt x="0" y="1116"/>
                </a:lnTo>
                <a:lnTo>
                  <a:pt x="277" y="0"/>
                </a:lnTo>
                <a:lnTo>
                  <a:pt x="1252" y="226"/>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86" name="Freeform 46"/>
          <p:cNvSpPr>
            <a:spLocks noChangeAspect="1"/>
          </p:cNvSpPr>
          <p:nvPr/>
        </p:nvSpPr>
        <p:spPr bwMode="auto">
          <a:xfrm>
            <a:off x="1939925" y="1600200"/>
            <a:ext cx="777875" cy="1406525"/>
          </a:xfrm>
          <a:custGeom>
            <a:avLst/>
            <a:gdLst/>
            <a:ahLst/>
            <a:cxnLst>
              <a:cxn ang="0">
                <a:pos x="522" y="0"/>
              </a:cxn>
              <a:cxn ang="0">
                <a:pos x="766" y="27"/>
              </a:cxn>
              <a:cxn ang="0">
                <a:pos x="696" y="335"/>
              </a:cxn>
              <a:cxn ang="0">
                <a:pos x="766" y="672"/>
              </a:cxn>
              <a:cxn ang="0">
                <a:pos x="1012" y="1006"/>
              </a:cxn>
              <a:cxn ang="0">
                <a:pos x="941" y="1287"/>
              </a:cxn>
              <a:cxn ang="0">
                <a:pos x="875" y="1368"/>
              </a:cxn>
              <a:cxn ang="0">
                <a:pos x="905" y="1453"/>
              </a:cxn>
              <a:cxn ang="0">
                <a:pos x="1012" y="1399"/>
              </a:cxn>
              <a:cxn ang="0">
                <a:pos x="1186" y="1874"/>
              </a:cxn>
              <a:cxn ang="0">
                <a:pos x="1325" y="1844"/>
              </a:cxn>
              <a:cxn ang="0">
                <a:pos x="1569" y="1874"/>
              </a:cxn>
              <a:cxn ang="0">
                <a:pos x="1604" y="1819"/>
              </a:cxn>
              <a:cxn ang="0">
                <a:pos x="1637" y="1874"/>
              </a:cxn>
              <a:cxn ang="0">
                <a:pos x="1534" y="2767"/>
              </a:cxn>
              <a:cxn ang="0">
                <a:pos x="766" y="2628"/>
              </a:cxn>
              <a:cxn ang="0">
                <a:pos x="0" y="2519"/>
              </a:cxn>
              <a:cxn ang="0">
                <a:pos x="137" y="1901"/>
              </a:cxn>
              <a:cxn ang="0">
                <a:pos x="209" y="1844"/>
              </a:cxn>
              <a:cxn ang="0">
                <a:pos x="137" y="1680"/>
              </a:cxn>
              <a:cxn ang="0">
                <a:pos x="420" y="1368"/>
              </a:cxn>
              <a:cxn ang="0">
                <a:pos x="316" y="1086"/>
              </a:cxn>
              <a:cxn ang="0">
                <a:pos x="522" y="0"/>
              </a:cxn>
            </a:cxnLst>
            <a:rect l="0" t="0" r="r" b="b"/>
            <a:pathLst>
              <a:path w="1637" h="2767">
                <a:moveTo>
                  <a:pt x="522" y="0"/>
                </a:moveTo>
                <a:lnTo>
                  <a:pt x="766" y="27"/>
                </a:lnTo>
                <a:lnTo>
                  <a:pt x="696" y="335"/>
                </a:lnTo>
                <a:lnTo>
                  <a:pt x="766" y="672"/>
                </a:lnTo>
                <a:lnTo>
                  <a:pt x="1012" y="1006"/>
                </a:lnTo>
                <a:lnTo>
                  <a:pt x="941" y="1287"/>
                </a:lnTo>
                <a:lnTo>
                  <a:pt x="875" y="1368"/>
                </a:lnTo>
                <a:lnTo>
                  <a:pt x="905" y="1453"/>
                </a:lnTo>
                <a:lnTo>
                  <a:pt x="1012" y="1399"/>
                </a:lnTo>
                <a:lnTo>
                  <a:pt x="1186" y="1874"/>
                </a:lnTo>
                <a:lnTo>
                  <a:pt x="1325" y="1844"/>
                </a:lnTo>
                <a:lnTo>
                  <a:pt x="1569" y="1874"/>
                </a:lnTo>
                <a:lnTo>
                  <a:pt x="1604" y="1819"/>
                </a:lnTo>
                <a:lnTo>
                  <a:pt x="1637" y="1874"/>
                </a:lnTo>
                <a:lnTo>
                  <a:pt x="1534" y="2767"/>
                </a:lnTo>
                <a:lnTo>
                  <a:pt x="766" y="2628"/>
                </a:lnTo>
                <a:lnTo>
                  <a:pt x="0" y="2519"/>
                </a:lnTo>
                <a:lnTo>
                  <a:pt x="137" y="1901"/>
                </a:lnTo>
                <a:lnTo>
                  <a:pt x="209" y="1844"/>
                </a:lnTo>
                <a:lnTo>
                  <a:pt x="137" y="1680"/>
                </a:lnTo>
                <a:lnTo>
                  <a:pt x="420" y="1368"/>
                </a:lnTo>
                <a:lnTo>
                  <a:pt x="316" y="1086"/>
                </a:lnTo>
                <a:lnTo>
                  <a:pt x="522" y="0"/>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87" name="Freeform 47"/>
          <p:cNvSpPr>
            <a:spLocks noChangeAspect="1"/>
          </p:cNvSpPr>
          <p:nvPr/>
        </p:nvSpPr>
        <p:spPr bwMode="auto">
          <a:xfrm>
            <a:off x="2154238" y="2935288"/>
            <a:ext cx="747712" cy="1020762"/>
          </a:xfrm>
          <a:custGeom>
            <a:avLst/>
            <a:gdLst/>
            <a:ahLst/>
            <a:cxnLst>
              <a:cxn ang="0">
                <a:pos x="313" y="0"/>
              </a:cxn>
              <a:cxn ang="0">
                <a:pos x="1081" y="139"/>
              </a:cxn>
              <a:cxn ang="0">
                <a:pos x="1010" y="531"/>
              </a:cxn>
              <a:cxn ang="0">
                <a:pos x="1567" y="642"/>
              </a:cxn>
              <a:cxn ang="0">
                <a:pos x="1357" y="2011"/>
              </a:cxn>
              <a:cxn ang="0">
                <a:pos x="0" y="1817"/>
              </a:cxn>
              <a:cxn ang="0">
                <a:pos x="313" y="0"/>
              </a:cxn>
            </a:cxnLst>
            <a:rect l="0" t="0" r="r" b="b"/>
            <a:pathLst>
              <a:path w="1567" h="2011">
                <a:moveTo>
                  <a:pt x="313" y="0"/>
                </a:moveTo>
                <a:lnTo>
                  <a:pt x="1081" y="139"/>
                </a:lnTo>
                <a:lnTo>
                  <a:pt x="1010" y="531"/>
                </a:lnTo>
                <a:lnTo>
                  <a:pt x="1567" y="642"/>
                </a:lnTo>
                <a:lnTo>
                  <a:pt x="1357" y="2011"/>
                </a:lnTo>
                <a:lnTo>
                  <a:pt x="0" y="1817"/>
                </a:lnTo>
                <a:lnTo>
                  <a:pt x="313" y="0"/>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88" name="Freeform 48"/>
          <p:cNvSpPr>
            <a:spLocks noChangeAspect="1"/>
          </p:cNvSpPr>
          <p:nvPr/>
        </p:nvSpPr>
        <p:spPr bwMode="auto">
          <a:xfrm>
            <a:off x="1973263" y="3854450"/>
            <a:ext cx="828675" cy="1189038"/>
          </a:xfrm>
          <a:custGeom>
            <a:avLst/>
            <a:gdLst/>
            <a:ahLst/>
            <a:cxnLst>
              <a:cxn ang="0">
                <a:pos x="103" y="640"/>
              </a:cxn>
              <a:cxn ang="0">
                <a:pos x="245" y="361"/>
              </a:cxn>
              <a:cxn ang="0">
                <a:pos x="349" y="361"/>
              </a:cxn>
              <a:cxn ang="0">
                <a:pos x="382" y="0"/>
              </a:cxn>
              <a:cxn ang="0">
                <a:pos x="1739" y="194"/>
              </a:cxn>
              <a:cxn ang="0">
                <a:pos x="1498" y="2346"/>
              </a:cxn>
              <a:cxn ang="0">
                <a:pos x="1008" y="2261"/>
              </a:cxn>
              <a:cxn ang="0">
                <a:pos x="103" y="1733"/>
              </a:cxn>
              <a:cxn ang="0">
                <a:pos x="175" y="1594"/>
              </a:cxn>
              <a:cxn ang="0">
                <a:pos x="37" y="1508"/>
              </a:cxn>
              <a:cxn ang="0">
                <a:pos x="0" y="1394"/>
              </a:cxn>
              <a:cxn ang="0">
                <a:pos x="103" y="1062"/>
              </a:cxn>
              <a:cxn ang="0">
                <a:pos x="209" y="947"/>
              </a:cxn>
              <a:cxn ang="0">
                <a:pos x="103" y="862"/>
              </a:cxn>
              <a:cxn ang="0">
                <a:pos x="103" y="640"/>
              </a:cxn>
            </a:cxnLst>
            <a:rect l="0" t="0" r="r" b="b"/>
            <a:pathLst>
              <a:path w="1739" h="2346">
                <a:moveTo>
                  <a:pt x="103" y="640"/>
                </a:moveTo>
                <a:lnTo>
                  <a:pt x="245" y="361"/>
                </a:lnTo>
                <a:lnTo>
                  <a:pt x="349" y="361"/>
                </a:lnTo>
                <a:lnTo>
                  <a:pt x="382" y="0"/>
                </a:lnTo>
                <a:lnTo>
                  <a:pt x="1739" y="194"/>
                </a:lnTo>
                <a:lnTo>
                  <a:pt x="1498" y="2346"/>
                </a:lnTo>
                <a:lnTo>
                  <a:pt x="1008" y="2261"/>
                </a:lnTo>
                <a:lnTo>
                  <a:pt x="103" y="1733"/>
                </a:lnTo>
                <a:lnTo>
                  <a:pt x="175" y="1594"/>
                </a:lnTo>
                <a:lnTo>
                  <a:pt x="37" y="1508"/>
                </a:lnTo>
                <a:lnTo>
                  <a:pt x="0" y="1394"/>
                </a:lnTo>
                <a:lnTo>
                  <a:pt x="103" y="1062"/>
                </a:lnTo>
                <a:lnTo>
                  <a:pt x="209" y="947"/>
                </a:lnTo>
                <a:lnTo>
                  <a:pt x="103" y="862"/>
                </a:lnTo>
                <a:lnTo>
                  <a:pt x="103" y="640"/>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89" name="Freeform 49"/>
          <p:cNvSpPr>
            <a:spLocks noChangeAspect="1"/>
          </p:cNvSpPr>
          <p:nvPr/>
        </p:nvSpPr>
        <p:spPr bwMode="auto">
          <a:xfrm>
            <a:off x="2270125" y="1614488"/>
            <a:ext cx="1427163" cy="949325"/>
          </a:xfrm>
          <a:custGeom>
            <a:avLst/>
            <a:gdLst/>
            <a:ahLst/>
            <a:cxnLst>
              <a:cxn ang="0">
                <a:pos x="70" y="0"/>
              </a:cxn>
              <a:cxn ang="0">
                <a:pos x="2996" y="446"/>
              </a:cxn>
              <a:cxn ang="0">
                <a:pos x="2928" y="1592"/>
              </a:cxn>
              <a:cxn ang="0">
                <a:pos x="2857" y="1874"/>
              </a:cxn>
              <a:cxn ang="0">
                <a:pos x="975" y="1677"/>
              </a:cxn>
              <a:cxn ang="0">
                <a:pos x="941" y="1847"/>
              </a:cxn>
              <a:cxn ang="0">
                <a:pos x="908" y="1792"/>
              </a:cxn>
              <a:cxn ang="0">
                <a:pos x="873" y="1847"/>
              </a:cxn>
              <a:cxn ang="0">
                <a:pos x="629" y="1817"/>
              </a:cxn>
              <a:cxn ang="0">
                <a:pos x="490" y="1847"/>
              </a:cxn>
              <a:cxn ang="0">
                <a:pos x="316" y="1372"/>
              </a:cxn>
              <a:cxn ang="0">
                <a:pos x="209" y="1426"/>
              </a:cxn>
              <a:cxn ang="0">
                <a:pos x="179" y="1341"/>
              </a:cxn>
              <a:cxn ang="0">
                <a:pos x="245" y="1260"/>
              </a:cxn>
              <a:cxn ang="0">
                <a:pos x="316" y="979"/>
              </a:cxn>
              <a:cxn ang="0">
                <a:pos x="70" y="645"/>
              </a:cxn>
              <a:cxn ang="0">
                <a:pos x="0" y="308"/>
              </a:cxn>
              <a:cxn ang="0">
                <a:pos x="70" y="0"/>
              </a:cxn>
            </a:cxnLst>
            <a:rect l="0" t="0" r="r" b="b"/>
            <a:pathLst>
              <a:path w="2996" h="1874">
                <a:moveTo>
                  <a:pt x="70" y="0"/>
                </a:moveTo>
                <a:lnTo>
                  <a:pt x="2996" y="446"/>
                </a:lnTo>
                <a:lnTo>
                  <a:pt x="2928" y="1592"/>
                </a:lnTo>
                <a:lnTo>
                  <a:pt x="2857" y="1874"/>
                </a:lnTo>
                <a:lnTo>
                  <a:pt x="975" y="1677"/>
                </a:lnTo>
                <a:lnTo>
                  <a:pt x="941" y="1847"/>
                </a:lnTo>
                <a:lnTo>
                  <a:pt x="908" y="1792"/>
                </a:lnTo>
                <a:lnTo>
                  <a:pt x="873" y="1847"/>
                </a:lnTo>
                <a:lnTo>
                  <a:pt x="629" y="1817"/>
                </a:lnTo>
                <a:lnTo>
                  <a:pt x="490" y="1847"/>
                </a:lnTo>
                <a:lnTo>
                  <a:pt x="316" y="1372"/>
                </a:lnTo>
                <a:lnTo>
                  <a:pt x="209" y="1426"/>
                </a:lnTo>
                <a:lnTo>
                  <a:pt x="179" y="1341"/>
                </a:lnTo>
                <a:lnTo>
                  <a:pt x="245" y="1260"/>
                </a:lnTo>
                <a:lnTo>
                  <a:pt x="316" y="979"/>
                </a:lnTo>
                <a:lnTo>
                  <a:pt x="70" y="645"/>
                </a:lnTo>
                <a:lnTo>
                  <a:pt x="0" y="308"/>
                </a:lnTo>
                <a:lnTo>
                  <a:pt x="70" y="0"/>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90" name="Freeform 50"/>
          <p:cNvSpPr>
            <a:spLocks noChangeAspect="1"/>
          </p:cNvSpPr>
          <p:nvPr/>
        </p:nvSpPr>
        <p:spPr bwMode="auto">
          <a:xfrm>
            <a:off x="2633663" y="2465388"/>
            <a:ext cx="998537" cy="836612"/>
          </a:xfrm>
          <a:custGeom>
            <a:avLst/>
            <a:gdLst/>
            <a:ahLst/>
            <a:cxnLst>
              <a:cxn ang="0">
                <a:pos x="2090" y="197"/>
              </a:cxn>
              <a:cxn ang="0">
                <a:pos x="2090" y="895"/>
              </a:cxn>
              <a:cxn ang="0">
                <a:pos x="2020" y="1653"/>
              </a:cxn>
              <a:cxn ang="0">
                <a:pos x="557" y="1566"/>
              </a:cxn>
              <a:cxn ang="0">
                <a:pos x="0" y="1455"/>
              </a:cxn>
              <a:cxn ang="0">
                <a:pos x="71" y="1063"/>
              </a:cxn>
              <a:cxn ang="0">
                <a:pos x="174" y="170"/>
              </a:cxn>
              <a:cxn ang="0">
                <a:pos x="208" y="0"/>
              </a:cxn>
              <a:cxn ang="0">
                <a:pos x="2090" y="197"/>
              </a:cxn>
            </a:cxnLst>
            <a:rect l="0" t="0" r="r" b="b"/>
            <a:pathLst>
              <a:path w="2090" h="1653">
                <a:moveTo>
                  <a:pt x="2090" y="197"/>
                </a:moveTo>
                <a:lnTo>
                  <a:pt x="2090" y="895"/>
                </a:lnTo>
                <a:lnTo>
                  <a:pt x="2020" y="1653"/>
                </a:lnTo>
                <a:lnTo>
                  <a:pt x="557" y="1566"/>
                </a:lnTo>
                <a:lnTo>
                  <a:pt x="0" y="1455"/>
                </a:lnTo>
                <a:lnTo>
                  <a:pt x="71" y="1063"/>
                </a:lnTo>
                <a:lnTo>
                  <a:pt x="174" y="170"/>
                </a:lnTo>
                <a:lnTo>
                  <a:pt x="208" y="0"/>
                </a:lnTo>
                <a:lnTo>
                  <a:pt x="2090" y="197"/>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91" name="Freeform 51"/>
          <p:cNvSpPr>
            <a:spLocks noChangeAspect="1"/>
          </p:cNvSpPr>
          <p:nvPr/>
        </p:nvSpPr>
        <p:spPr bwMode="auto">
          <a:xfrm>
            <a:off x="2801938" y="3259138"/>
            <a:ext cx="1047750" cy="779462"/>
          </a:xfrm>
          <a:custGeom>
            <a:avLst/>
            <a:gdLst/>
            <a:ahLst/>
            <a:cxnLst>
              <a:cxn ang="0">
                <a:pos x="210" y="0"/>
              </a:cxn>
              <a:cxn ang="0">
                <a:pos x="1673" y="87"/>
              </a:cxn>
              <a:cxn ang="0">
                <a:pos x="2199" y="139"/>
              </a:cxn>
              <a:cxn ang="0">
                <a:pos x="2199" y="534"/>
              </a:cxn>
              <a:cxn ang="0">
                <a:pos x="2163" y="1536"/>
              </a:cxn>
              <a:cxn ang="0">
                <a:pos x="1882" y="1509"/>
              </a:cxn>
              <a:cxn ang="0">
                <a:pos x="0" y="1369"/>
              </a:cxn>
              <a:cxn ang="0">
                <a:pos x="210" y="0"/>
              </a:cxn>
            </a:cxnLst>
            <a:rect l="0" t="0" r="r" b="b"/>
            <a:pathLst>
              <a:path w="2199" h="1536">
                <a:moveTo>
                  <a:pt x="210" y="0"/>
                </a:moveTo>
                <a:lnTo>
                  <a:pt x="1673" y="87"/>
                </a:lnTo>
                <a:lnTo>
                  <a:pt x="2199" y="139"/>
                </a:lnTo>
                <a:lnTo>
                  <a:pt x="2199" y="534"/>
                </a:lnTo>
                <a:lnTo>
                  <a:pt x="2163" y="1536"/>
                </a:lnTo>
                <a:lnTo>
                  <a:pt x="1882" y="1509"/>
                </a:lnTo>
                <a:lnTo>
                  <a:pt x="0" y="1369"/>
                </a:lnTo>
                <a:lnTo>
                  <a:pt x="210" y="0"/>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10292" name="Freeform 52"/>
          <p:cNvSpPr>
            <a:spLocks noChangeAspect="1"/>
          </p:cNvSpPr>
          <p:nvPr/>
        </p:nvSpPr>
        <p:spPr bwMode="auto">
          <a:xfrm>
            <a:off x="2686050" y="3956050"/>
            <a:ext cx="1011238" cy="1103313"/>
          </a:xfrm>
          <a:custGeom>
            <a:avLst/>
            <a:gdLst/>
            <a:ahLst/>
            <a:cxnLst>
              <a:cxn ang="0">
                <a:pos x="241" y="0"/>
              </a:cxn>
              <a:cxn ang="0">
                <a:pos x="2123" y="140"/>
              </a:cxn>
              <a:cxn ang="0">
                <a:pos x="2123" y="305"/>
              </a:cxn>
              <a:cxn ang="0">
                <a:pos x="2021" y="2126"/>
              </a:cxn>
              <a:cxn ang="0">
                <a:pos x="1043" y="2067"/>
              </a:cxn>
              <a:cxn ang="0">
                <a:pos x="348" y="2041"/>
              </a:cxn>
              <a:cxn ang="0">
                <a:pos x="277" y="2180"/>
              </a:cxn>
              <a:cxn ang="0">
                <a:pos x="0" y="2152"/>
              </a:cxn>
              <a:cxn ang="0">
                <a:pos x="241" y="0"/>
              </a:cxn>
            </a:cxnLst>
            <a:rect l="0" t="0" r="r" b="b"/>
            <a:pathLst>
              <a:path w="2123" h="2180">
                <a:moveTo>
                  <a:pt x="241" y="0"/>
                </a:moveTo>
                <a:lnTo>
                  <a:pt x="2123" y="140"/>
                </a:lnTo>
                <a:lnTo>
                  <a:pt x="2123" y="305"/>
                </a:lnTo>
                <a:lnTo>
                  <a:pt x="2021" y="2126"/>
                </a:lnTo>
                <a:lnTo>
                  <a:pt x="1043" y="2067"/>
                </a:lnTo>
                <a:lnTo>
                  <a:pt x="348" y="2041"/>
                </a:lnTo>
                <a:lnTo>
                  <a:pt x="277" y="2180"/>
                </a:lnTo>
                <a:lnTo>
                  <a:pt x="0" y="2152"/>
                </a:lnTo>
                <a:lnTo>
                  <a:pt x="241" y="0"/>
                </a:lnTo>
                <a:close/>
              </a:path>
            </a:pathLst>
          </a:custGeom>
          <a:gradFill rotWithShape="0">
            <a:gsLst>
              <a:gs pos="0">
                <a:schemeClr val="hlink"/>
              </a:gs>
              <a:gs pos="100000">
                <a:schemeClr val="hlink">
                  <a:gamma/>
                  <a:shade val="86275"/>
                  <a:invGamma/>
                </a:schemeClr>
              </a:gs>
            </a:gsLst>
            <a:path path="rect">
              <a:fillToRect l="50000" t="50000" r="50000" b="50000"/>
            </a:path>
          </a:gradFill>
          <a:ln w="1588">
            <a:solidFill>
              <a:srgbClr val="000000"/>
            </a:solidFill>
            <a:prstDash val="solid"/>
            <a:round/>
            <a:headEnd/>
            <a:tailEnd/>
          </a:ln>
        </p:spPr>
        <p:txBody>
          <a:bodyPr/>
          <a:lstStyle/>
          <a:p>
            <a:pPr eaLnBrk="0" hangingPunct="0">
              <a:defRPr/>
            </a:pPr>
            <a:endParaRPr lang="en-US" sz="3200">
              <a:latin typeface="Tahoma" pitchFamily="34" charset="0"/>
            </a:endParaRPr>
          </a:p>
        </p:txBody>
      </p:sp>
      <p:sp>
        <p:nvSpPr>
          <p:cNvPr id="3121" name="Freeform 53"/>
          <p:cNvSpPr>
            <a:spLocks noChangeAspect="1"/>
          </p:cNvSpPr>
          <p:nvPr/>
        </p:nvSpPr>
        <p:spPr bwMode="auto">
          <a:xfrm>
            <a:off x="3665538" y="1843088"/>
            <a:ext cx="911225" cy="577850"/>
          </a:xfrm>
          <a:custGeom>
            <a:avLst/>
            <a:gdLst>
              <a:gd name="T0" fmla="*/ 15461261 w 1911"/>
              <a:gd name="T1" fmla="*/ 0 h 1146"/>
              <a:gd name="T2" fmla="*/ 395393468 w 1911"/>
              <a:gd name="T3" fmla="*/ 14746266 h 1146"/>
              <a:gd name="T4" fmla="*/ 411536594 w 1911"/>
              <a:gd name="T5" fmla="*/ 50595653 h 1146"/>
              <a:gd name="T6" fmla="*/ 411536594 w 1911"/>
              <a:gd name="T7" fmla="*/ 78308758 h 1146"/>
              <a:gd name="T8" fmla="*/ 427679721 w 1911"/>
              <a:gd name="T9" fmla="*/ 142380024 h 1146"/>
              <a:gd name="T10" fmla="*/ 427679721 w 1911"/>
              <a:gd name="T11" fmla="*/ 184839879 h 1146"/>
              <a:gd name="T12" fmla="*/ 434500793 w 1911"/>
              <a:gd name="T13" fmla="*/ 213824137 h 1146"/>
              <a:gd name="T14" fmla="*/ 434500793 w 1911"/>
              <a:gd name="T15" fmla="*/ 291370528 h 1146"/>
              <a:gd name="T16" fmla="*/ 0 w 1911"/>
              <a:gd name="T17" fmla="*/ 291370528 h 1146"/>
              <a:gd name="T18" fmla="*/ 15461261 w 1911"/>
              <a:gd name="T19" fmla="*/ 0 h 11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11"/>
              <a:gd name="T31" fmla="*/ 0 h 1146"/>
              <a:gd name="T32" fmla="*/ 1911 w 1911"/>
              <a:gd name="T33" fmla="*/ 1146 h 11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11" h="1146">
                <a:moveTo>
                  <a:pt x="68" y="0"/>
                </a:moveTo>
                <a:lnTo>
                  <a:pt x="1739" y="58"/>
                </a:lnTo>
                <a:lnTo>
                  <a:pt x="1810" y="199"/>
                </a:lnTo>
                <a:lnTo>
                  <a:pt x="1810" y="308"/>
                </a:lnTo>
                <a:lnTo>
                  <a:pt x="1881" y="560"/>
                </a:lnTo>
                <a:lnTo>
                  <a:pt x="1881" y="727"/>
                </a:lnTo>
                <a:lnTo>
                  <a:pt x="1911" y="841"/>
                </a:lnTo>
                <a:lnTo>
                  <a:pt x="1911" y="1146"/>
                </a:lnTo>
                <a:lnTo>
                  <a:pt x="0" y="1146"/>
                </a:lnTo>
                <a:lnTo>
                  <a:pt x="68" y="0"/>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22" name="Freeform 54"/>
          <p:cNvSpPr>
            <a:spLocks noChangeAspect="1"/>
          </p:cNvSpPr>
          <p:nvPr/>
        </p:nvSpPr>
        <p:spPr bwMode="auto">
          <a:xfrm>
            <a:off x="3632200" y="2420938"/>
            <a:ext cx="1012825" cy="627062"/>
          </a:xfrm>
          <a:custGeom>
            <a:avLst/>
            <a:gdLst>
              <a:gd name="T0" fmla="*/ 16113731 w 2126"/>
              <a:gd name="T1" fmla="*/ 0 h 1234"/>
              <a:gd name="T2" fmla="*/ 449827128 w 2126"/>
              <a:gd name="T3" fmla="*/ 0 h 1234"/>
              <a:gd name="T4" fmla="*/ 457997849 w 2126"/>
              <a:gd name="T5" fmla="*/ 21948694 h 1234"/>
              <a:gd name="T6" fmla="*/ 449827128 w 2126"/>
              <a:gd name="T7" fmla="*/ 51644192 h 1234"/>
              <a:gd name="T8" fmla="*/ 465714086 w 2126"/>
              <a:gd name="T9" fmla="*/ 65846073 h 1234"/>
              <a:gd name="T10" fmla="*/ 465714086 w 2126"/>
              <a:gd name="T11" fmla="*/ 223876862 h 1234"/>
              <a:gd name="T12" fmla="*/ 473884807 w 2126"/>
              <a:gd name="T13" fmla="*/ 260544221 h 1234"/>
              <a:gd name="T14" fmla="*/ 457997849 w 2126"/>
              <a:gd name="T15" fmla="*/ 282492971 h 1234"/>
              <a:gd name="T16" fmla="*/ 482509061 w 2126"/>
              <a:gd name="T17" fmla="*/ 318644046 h 1234"/>
              <a:gd name="T18" fmla="*/ 449827128 w 2126"/>
              <a:gd name="T19" fmla="*/ 289465349 h 1234"/>
              <a:gd name="T20" fmla="*/ 403982288 w 2126"/>
              <a:gd name="T21" fmla="*/ 282492971 h 1234"/>
              <a:gd name="T22" fmla="*/ 379924608 w 2126"/>
              <a:gd name="T23" fmla="*/ 282492971 h 1234"/>
              <a:gd name="T24" fmla="*/ 340661222 w 2126"/>
              <a:gd name="T25" fmla="*/ 260544221 h 1234"/>
              <a:gd name="T26" fmla="*/ 0 w 2126"/>
              <a:gd name="T27" fmla="*/ 253056067 h 1234"/>
              <a:gd name="T28" fmla="*/ 0 w 2126"/>
              <a:gd name="T29" fmla="*/ 72817959 h 1234"/>
              <a:gd name="T30" fmla="*/ 16113731 w 2126"/>
              <a:gd name="T31" fmla="*/ 0 h 123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26"/>
              <a:gd name="T49" fmla="*/ 0 h 1234"/>
              <a:gd name="T50" fmla="*/ 2126 w 2126"/>
              <a:gd name="T51" fmla="*/ 1234 h 123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26" h="1234">
                <a:moveTo>
                  <a:pt x="71" y="0"/>
                </a:moveTo>
                <a:lnTo>
                  <a:pt x="1982" y="0"/>
                </a:lnTo>
                <a:lnTo>
                  <a:pt x="2018" y="85"/>
                </a:lnTo>
                <a:lnTo>
                  <a:pt x="1982" y="200"/>
                </a:lnTo>
                <a:lnTo>
                  <a:pt x="2052" y="255"/>
                </a:lnTo>
                <a:lnTo>
                  <a:pt x="2052" y="867"/>
                </a:lnTo>
                <a:lnTo>
                  <a:pt x="2088" y="1009"/>
                </a:lnTo>
                <a:lnTo>
                  <a:pt x="2018" y="1094"/>
                </a:lnTo>
                <a:lnTo>
                  <a:pt x="2126" y="1234"/>
                </a:lnTo>
                <a:lnTo>
                  <a:pt x="1982" y="1121"/>
                </a:lnTo>
                <a:lnTo>
                  <a:pt x="1780" y="1094"/>
                </a:lnTo>
                <a:lnTo>
                  <a:pt x="1674" y="1094"/>
                </a:lnTo>
                <a:lnTo>
                  <a:pt x="1501" y="1009"/>
                </a:lnTo>
                <a:lnTo>
                  <a:pt x="0" y="980"/>
                </a:lnTo>
                <a:lnTo>
                  <a:pt x="0" y="282"/>
                </a:lnTo>
                <a:lnTo>
                  <a:pt x="71" y="0"/>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23" name="Freeform 55"/>
          <p:cNvSpPr>
            <a:spLocks noChangeAspect="1"/>
          </p:cNvSpPr>
          <p:nvPr/>
        </p:nvSpPr>
        <p:spPr bwMode="auto">
          <a:xfrm>
            <a:off x="3598863" y="2919413"/>
            <a:ext cx="1209675" cy="611187"/>
          </a:xfrm>
          <a:custGeom>
            <a:avLst/>
            <a:gdLst>
              <a:gd name="T0" fmla="*/ 119304419 w 2540"/>
              <a:gd name="T1" fmla="*/ 208381270 h 1205"/>
              <a:gd name="T2" fmla="*/ 0 w 2540"/>
              <a:gd name="T3" fmla="*/ 195003635 h 1205"/>
              <a:gd name="T4" fmla="*/ 15877224 w 2540"/>
              <a:gd name="T5" fmla="*/ 0 h 1205"/>
              <a:gd name="T6" fmla="*/ 356324993 w 2540"/>
              <a:gd name="T7" fmla="*/ 7460538 h 1205"/>
              <a:gd name="T8" fmla="*/ 395563692 w 2540"/>
              <a:gd name="T9" fmla="*/ 29327842 h 1205"/>
              <a:gd name="T10" fmla="*/ 419605735 w 2540"/>
              <a:gd name="T11" fmla="*/ 29327842 h 1205"/>
              <a:gd name="T12" fmla="*/ 465422396 w 2540"/>
              <a:gd name="T13" fmla="*/ 36273569 h 1205"/>
              <a:gd name="T14" fmla="*/ 498083609 w 2540"/>
              <a:gd name="T15" fmla="*/ 65344249 h 1205"/>
              <a:gd name="T16" fmla="*/ 512146432 w 2540"/>
              <a:gd name="T17" fmla="*/ 130688497 h 1205"/>
              <a:gd name="T18" fmla="*/ 536642342 w 2540"/>
              <a:gd name="T19" fmla="*/ 179825408 h 1205"/>
              <a:gd name="T20" fmla="*/ 536642342 w 2540"/>
              <a:gd name="T21" fmla="*/ 215584651 h 1205"/>
              <a:gd name="T22" fmla="*/ 545034340 w 2540"/>
              <a:gd name="T23" fmla="*/ 258547276 h 1205"/>
              <a:gd name="T24" fmla="*/ 545034340 w 2540"/>
              <a:gd name="T25" fmla="*/ 280928947 h 1205"/>
              <a:gd name="T26" fmla="*/ 576107735 w 2540"/>
              <a:gd name="T27" fmla="*/ 309999627 h 1205"/>
              <a:gd name="T28" fmla="*/ 119304419 w 2540"/>
              <a:gd name="T29" fmla="*/ 309999627 h 1205"/>
              <a:gd name="T30" fmla="*/ 119304419 w 2540"/>
              <a:gd name="T31" fmla="*/ 208381270 h 120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40"/>
              <a:gd name="T49" fmla="*/ 0 h 1205"/>
              <a:gd name="T50" fmla="*/ 2540 w 2540"/>
              <a:gd name="T51" fmla="*/ 1205 h 120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40" h="1205">
                <a:moveTo>
                  <a:pt x="526" y="810"/>
                </a:moveTo>
                <a:lnTo>
                  <a:pt x="0" y="758"/>
                </a:lnTo>
                <a:lnTo>
                  <a:pt x="70" y="0"/>
                </a:lnTo>
                <a:lnTo>
                  <a:pt x="1571" y="29"/>
                </a:lnTo>
                <a:lnTo>
                  <a:pt x="1744" y="114"/>
                </a:lnTo>
                <a:lnTo>
                  <a:pt x="1850" y="114"/>
                </a:lnTo>
                <a:lnTo>
                  <a:pt x="2052" y="141"/>
                </a:lnTo>
                <a:lnTo>
                  <a:pt x="2196" y="254"/>
                </a:lnTo>
                <a:lnTo>
                  <a:pt x="2258" y="508"/>
                </a:lnTo>
                <a:lnTo>
                  <a:pt x="2366" y="699"/>
                </a:lnTo>
                <a:lnTo>
                  <a:pt x="2366" y="838"/>
                </a:lnTo>
                <a:lnTo>
                  <a:pt x="2403" y="1005"/>
                </a:lnTo>
                <a:lnTo>
                  <a:pt x="2403" y="1092"/>
                </a:lnTo>
                <a:lnTo>
                  <a:pt x="2540" y="1205"/>
                </a:lnTo>
                <a:lnTo>
                  <a:pt x="526" y="1205"/>
                </a:lnTo>
                <a:lnTo>
                  <a:pt x="526" y="810"/>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24" name="Freeform 56"/>
          <p:cNvSpPr>
            <a:spLocks noChangeAspect="1"/>
          </p:cNvSpPr>
          <p:nvPr/>
        </p:nvSpPr>
        <p:spPr bwMode="auto">
          <a:xfrm>
            <a:off x="3830638" y="3530600"/>
            <a:ext cx="1074737" cy="508000"/>
          </a:xfrm>
          <a:custGeom>
            <a:avLst/>
            <a:gdLst>
              <a:gd name="T0" fmla="*/ 8162668 w 2257"/>
              <a:gd name="T1" fmla="*/ 0 h 1002"/>
              <a:gd name="T2" fmla="*/ 464831051 w 2257"/>
              <a:gd name="T3" fmla="*/ 0 h 1002"/>
              <a:gd name="T4" fmla="*/ 488185738 w 2257"/>
              <a:gd name="T5" fmla="*/ 20819891 h 1002"/>
              <a:gd name="T6" fmla="*/ 472767054 w 2257"/>
              <a:gd name="T7" fmla="*/ 42667950 h 1002"/>
              <a:gd name="T8" fmla="*/ 511767681 w 2257"/>
              <a:gd name="T9" fmla="*/ 78652811 h 1002"/>
              <a:gd name="T10" fmla="*/ 511767681 w 2257"/>
              <a:gd name="T11" fmla="*/ 257548903 h 1002"/>
              <a:gd name="T12" fmla="*/ 0 w 2257"/>
              <a:gd name="T13" fmla="*/ 257548903 h 1002"/>
              <a:gd name="T14" fmla="*/ 8162668 w 2257"/>
              <a:gd name="T15" fmla="*/ 0 h 1002"/>
              <a:gd name="T16" fmla="*/ 0 60000 65536"/>
              <a:gd name="T17" fmla="*/ 0 60000 65536"/>
              <a:gd name="T18" fmla="*/ 0 60000 65536"/>
              <a:gd name="T19" fmla="*/ 0 60000 65536"/>
              <a:gd name="T20" fmla="*/ 0 60000 65536"/>
              <a:gd name="T21" fmla="*/ 0 60000 65536"/>
              <a:gd name="T22" fmla="*/ 0 60000 65536"/>
              <a:gd name="T23" fmla="*/ 0 60000 65536"/>
              <a:gd name="T24" fmla="*/ 0 w 2257"/>
              <a:gd name="T25" fmla="*/ 0 h 1002"/>
              <a:gd name="T26" fmla="*/ 2257 w 2257"/>
              <a:gd name="T27" fmla="*/ 1002 h 100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57" h="1002">
                <a:moveTo>
                  <a:pt x="36" y="0"/>
                </a:moveTo>
                <a:lnTo>
                  <a:pt x="2050" y="0"/>
                </a:lnTo>
                <a:lnTo>
                  <a:pt x="2153" y="81"/>
                </a:lnTo>
                <a:lnTo>
                  <a:pt x="2085" y="166"/>
                </a:lnTo>
                <a:lnTo>
                  <a:pt x="2257" y="306"/>
                </a:lnTo>
                <a:lnTo>
                  <a:pt x="2257" y="1002"/>
                </a:lnTo>
                <a:lnTo>
                  <a:pt x="0" y="1002"/>
                </a:lnTo>
                <a:lnTo>
                  <a:pt x="36" y="0"/>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25" name="Freeform 57"/>
          <p:cNvSpPr>
            <a:spLocks noChangeAspect="1"/>
          </p:cNvSpPr>
          <p:nvPr/>
        </p:nvSpPr>
        <p:spPr bwMode="auto">
          <a:xfrm>
            <a:off x="3697288" y="4024313"/>
            <a:ext cx="1258887" cy="736600"/>
          </a:xfrm>
          <a:custGeom>
            <a:avLst/>
            <a:gdLst>
              <a:gd name="T0" fmla="*/ 63799180 w 2642"/>
              <a:gd name="T1" fmla="*/ 6939147 h 1453"/>
              <a:gd name="T2" fmla="*/ 576234822 w 2642"/>
              <a:gd name="T3" fmla="*/ 6939147 h 1453"/>
              <a:gd name="T4" fmla="*/ 584181246 w 2642"/>
              <a:gd name="T5" fmla="*/ 71702669 h 1453"/>
              <a:gd name="T6" fmla="*/ 591900860 w 2642"/>
              <a:gd name="T7" fmla="*/ 150858532 h 1453"/>
              <a:gd name="T8" fmla="*/ 599847283 w 2642"/>
              <a:gd name="T9" fmla="*/ 265737676 h 1453"/>
              <a:gd name="T10" fmla="*/ 591900860 w 2642"/>
              <a:gd name="T11" fmla="*/ 359542425 h 1453"/>
              <a:gd name="T12" fmla="*/ 599847283 w 2642"/>
              <a:gd name="T13" fmla="*/ 373420208 h 1453"/>
              <a:gd name="T14" fmla="*/ 576234822 w 2642"/>
              <a:gd name="T15" fmla="*/ 359542425 h 1453"/>
              <a:gd name="T16" fmla="*/ 552622361 w 2642"/>
              <a:gd name="T17" fmla="*/ 351575184 h 1453"/>
              <a:gd name="T18" fmla="*/ 520609382 w 2642"/>
              <a:gd name="T19" fmla="*/ 351575184 h 1453"/>
              <a:gd name="T20" fmla="*/ 473384340 w 2642"/>
              <a:gd name="T21" fmla="*/ 373420208 h 1453"/>
              <a:gd name="T22" fmla="*/ 465210631 w 2642"/>
              <a:gd name="T23" fmla="*/ 351575184 h 1453"/>
              <a:gd name="T24" fmla="*/ 426613513 w 2642"/>
              <a:gd name="T25" fmla="*/ 344636039 h 1453"/>
              <a:gd name="T26" fmla="*/ 411628856 w 2642"/>
              <a:gd name="T27" fmla="*/ 366224039 h 1453"/>
              <a:gd name="T28" fmla="*/ 372577167 w 2642"/>
              <a:gd name="T29" fmla="*/ 315595353 h 1453"/>
              <a:gd name="T30" fmla="*/ 340337378 w 2642"/>
              <a:gd name="T31" fmla="*/ 330244208 h 1453"/>
              <a:gd name="T32" fmla="*/ 331709574 w 2642"/>
              <a:gd name="T33" fmla="*/ 308399184 h 1453"/>
              <a:gd name="T34" fmla="*/ 253379862 w 2642"/>
              <a:gd name="T35" fmla="*/ 288096305 h 1453"/>
              <a:gd name="T36" fmla="*/ 205473976 w 2642"/>
              <a:gd name="T37" fmla="*/ 258541507 h 1453"/>
              <a:gd name="T38" fmla="*/ 190488842 w 2642"/>
              <a:gd name="T39" fmla="*/ 243635628 h 1453"/>
              <a:gd name="T40" fmla="*/ 198662552 w 2642"/>
              <a:gd name="T41" fmla="*/ 63992943 h 1453"/>
              <a:gd name="T42" fmla="*/ 0 w 2642"/>
              <a:gd name="T43" fmla="*/ 42404943 h 1453"/>
              <a:gd name="T44" fmla="*/ 0 w 2642"/>
              <a:gd name="T45" fmla="*/ 0 h 1453"/>
              <a:gd name="T46" fmla="*/ 63799180 w 2642"/>
              <a:gd name="T47" fmla="*/ 6939147 h 14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642"/>
              <a:gd name="T73" fmla="*/ 0 h 1453"/>
              <a:gd name="T74" fmla="*/ 2642 w 2642"/>
              <a:gd name="T75" fmla="*/ 1453 h 14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642" h="1453">
                <a:moveTo>
                  <a:pt x="281" y="27"/>
                </a:moveTo>
                <a:lnTo>
                  <a:pt x="2538" y="27"/>
                </a:lnTo>
                <a:lnTo>
                  <a:pt x="2573" y="279"/>
                </a:lnTo>
                <a:lnTo>
                  <a:pt x="2607" y="587"/>
                </a:lnTo>
                <a:lnTo>
                  <a:pt x="2642" y="1034"/>
                </a:lnTo>
                <a:lnTo>
                  <a:pt x="2607" y="1399"/>
                </a:lnTo>
                <a:lnTo>
                  <a:pt x="2642" y="1453"/>
                </a:lnTo>
                <a:lnTo>
                  <a:pt x="2538" y="1399"/>
                </a:lnTo>
                <a:lnTo>
                  <a:pt x="2434" y="1368"/>
                </a:lnTo>
                <a:lnTo>
                  <a:pt x="2293" y="1368"/>
                </a:lnTo>
                <a:lnTo>
                  <a:pt x="2085" y="1453"/>
                </a:lnTo>
                <a:lnTo>
                  <a:pt x="2049" y="1368"/>
                </a:lnTo>
                <a:lnTo>
                  <a:pt x="1879" y="1341"/>
                </a:lnTo>
                <a:lnTo>
                  <a:pt x="1813" y="1425"/>
                </a:lnTo>
                <a:lnTo>
                  <a:pt x="1641" y="1228"/>
                </a:lnTo>
                <a:lnTo>
                  <a:pt x="1499" y="1285"/>
                </a:lnTo>
                <a:lnTo>
                  <a:pt x="1461" y="1200"/>
                </a:lnTo>
                <a:lnTo>
                  <a:pt x="1116" y="1121"/>
                </a:lnTo>
                <a:lnTo>
                  <a:pt x="905" y="1006"/>
                </a:lnTo>
                <a:lnTo>
                  <a:pt x="839" y="948"/>
                </a:lnTo>
                <a:lnTo>
                  <a:pt x="875" y="249"/>
                </a:lnTo>
                <a:lnTo>
                  <a:pt x="0" y="165"/>
                </a:lnTo>
                <a:lnTo>
                  <a:pt x="0" y="0"/>
                </a:lnTo>
                <a:lnTo>
                  <a:pt x="281" y="27"/>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26" name="Freeform 58"/>
          <p:cNvSpPr>
            <a:spLocks noChangeAspect="1"/>
          </p:cNvSpPr>
          <p:nvPr/>
        </p:nvSpPr>
        <p:spPr bwMode="auto">
          <a:xfrm>
            <a:off x="3182938" y="4108450"/>
            <a:ext cx="1920875" cy="2087563"/>
          </a:xfrm>
          <a:custGeom>
            <a:avLst/>
            <a:gdLst>
              <a:gd name="T0" fmla="*/ 238637896 w 4035"/>
              <a:gd name="T1" fmla="*/ 0 h 4115"/>
              <a:gd name="T2" fmla="*/ 443055186 w 4035"/>
              <a:gd name="T3" fmla="*/ 21618323 h 4115"/>
              <a:gd name="T4" fmla="*/ 434896587 w 4035"/>
              <a:gd name="T5" fmla="*/ 201511942 h 4115"/>
              <a:gd name="T6" fmla="*/ 449854177 w 4035"/>
              <a:gd name="T7" fmla="*/ 216438898 h 4115"/>
              <a:gd name="T8" fmla="*/ 497672290 w 4035"/>
              <a:gd name="T9" fmla="*/ 246035099 h 4115"/>
              <a:gd name="T10" fmla="*/ 575858905 w 4035"/>
              <a:gd name="T11" fmla="*/ 266366444 h 4115"/>
              <a:gd name="T12" fmla="*/ 584470707 w 4035"/>
              <a:gd name="T13" fmla="*/ 288241963 h 4115"/>
              <a:gd name="T14" fmla="*/ 616651425 w 4035"/>
              <a:gd name="T15" fmla="*/ 273572718 h 4115"/>
              <a:gd name="T16" fmla="*/ 655631135 w 4035"/>
              <a:gd name="T17" fmla="*/ 324272320 h 4115"/>
              <a:gd name="T18" fmla="*/ 670588725 w 4035"/>
              <a:gd name="T19" fmla="*/ 302654004 h 4115"/>
              <a:gd name="T20" fmla="*/ 709115232 w 4035"/>
              <a:gd name="T21" fmla="*/ 309603075 h 4115"/>
              <a:gd name="T22" fmla="*/ 717273832 w 4035"/>
              <a:gd name="T23" fmla="*/ 331478594 h 4115"/>
              <a:gd name="T24" fmla="*/ 741976230 w 4035"/>
              <a:gd name="T25" fmla="*/ 317580961 h 4115"/>
              <a:gd name="T26" fmla="*/ 764412140 w 4035"/>
              <a:gd name="T27" fmla="*/ 309603075 h 4115"/>
              <a:gd name="T28" fmla="*/ 796366257 w 4035"/>
              <a:gd name="T29" fmla="*/ 309603075 h 4115"/>
              <a:gd name="T30" fmla="*/ 843504566 w 4035"/>
              <a:gd name="T31" fmla="*/ 331478594 h 4115"/>
              <a:gd name="T32" fmla="*/ 867753762 w 4035"/>
              <a:gd name="T33" fmla="*/ 331478594 h 4115"/>
              <a:gd name="T34" fmla="*/ 867753762 w 4035"/>
              <a:gd name="T35" fmla="*/ 381406076 h 4115"/>
              <a:gd name="T36" fmla="*/ 882937954 w 4035"/>
              <a:gd name="T37" fmla="*/ 468650949 h 4115"/>
              <a:gd name="T38" fmla="*/ 899481278 w 4035"/>
              <a:gd name="T39" fmla="*/ 504680798 h 4115"/>
              <a:gd name="T40" fmla="*/ 914438868 w 4035"/>
              <a:gd name="T41" fmla="*/ 554608915 h 4115"/>
              <a:gd name="T42" fmla="*/ 891096553 w 4035"/>
              <a:gd name="T43" fmla="*/ 669648040 h 4115"/>
              <a:gd name="T44" fmla="*/ 851663165 w 4035"/>
              <a:gd name="T45" fmla="*/ 691523559 h 4115"/>
              <a:gd name="T46" fmla="*/ 819935649 w 4035"/>
              <a:gd name="T47" fmla="*/ 684574996 h 4115"/>
              <a:gd name="T48" fmla="*/ 803845052 w 4035"/>
              <a:gd name="T49" fmla="*/ 734502478 h 4115"/>
              <a:gd name="T50" fmla="*/ 741976230 w 4035"/>
              <a:gd name="T51" fmla="*/ 741708753 h 4115"/>
              <a:gd name="T52" fmla="*/ 647472536 w 4035"/>
              <a:gd name="T53" fmla="*/ 842850752 h 4115"/>
              <a:gd name="T54" fmla="*/ 639541014 w 4035"/>
              <a:gd name="T55" fmla="*/ 993920233 h 4115"/>
              <a:gd name="T56" fmla="*/ 662430126 w 4035"/>
              <a:gd name="T57" fmla="*/ 1059032383 h 4115"/>
              <a:gd name="T58" fmla="*/ 513763006 w 4035"/>
              <a:gd name="T59" fmla="*/ 1022744315 h 4115"/>
              <a:gd name="T60" fmla="*/ 482261973 w 4035"/>
              <a:gd name="T61" fmla="*/ 964581236 h 4115"/>
              <a:gd name="T62" fmla="*/ 482261973 w 4035"/>
              <a:gd name="T63" fmla="*/ 892263826 h 4115"/>
              <a:gd name="T64" fmla="*/ 347872164 w 4035"/>
              <a:gd name="T65" fmla="*/ 656008118 h 4115"/>
              <a:gd name="T66" fmla="*/ 252915742 w 4035"/>
              <a:gd name="T67" fmla="*/ 656008118 h 4115"/>
              <a:gd name="T68" fmla="*/ 213255693 w 4035"/>
              <a:gd name="T69" fmla="*/ 734502478 h 4115"/>
              <a:gd name="T70" fmla="*/ 126004668 w 4035"/>
              <a:gd name="T71" fmla="*/ 662442273 h 4115"/>
              <a:gd name="T72" fmla="*/ 118525843 w 4035"/>
              <a:gd name="T73" fmla="*/ 569793075 h 4115"/>
              <a:gd name="T74" fmla="*/ 55750125 w 4035"/>
              <a:gd name="T75" fmla="*/ 547917556 h 4115"/>
              <a:gd name="T76" fmla="*/ 0 w 4035"/>
              <a:gd name="T77" fmla="*/ 453466282 h 4115"/>
              <a:gd name="T78" fmla="*/ 221640894 w 4035"/>
              <a:gd name="T79" fmla="*/ 468650949 h 4115"/>
              <a:gd name="T80" fmla="*/ 238637896 w 4035"/>
              <a:gd name="T81" fmla="*/ 0 h 411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035"/>
              <a:gd name="T124" fmla="*/ 0 h 4115"/>
              <a:gd name="T125" fmla="*/ 4035 w 4035"/>
              <a:gd name="T126" fmla="*/ 4115 h 411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035" h="4115">
                <a:moveTo>
                  <a:pt x="1053" y="0"/>
                </a:moveTo>
                <a:lnTo>
                  <a:pt x="1955" y="84"/>
                </a:lnTo>
                <a:lnTo>
                  <a:pt x="1919" y="783"/>
                </a:lnTo>
                <a:lnTo>
                  <a:pt x="1985" y="841"/>
                </a:lnTo>
                <a:lnTo>
                  <a:pt x="2196" y="956"/>
                </a:lnTo>
                <a:lnTo>
                  <a:pt x="2541" y="1035"/>
                </a:lnTo>
                <a:lnTo>
                  <a:pt x="2579" y="1120"/>
                </a:lnTo>
                <a:lnTo>
                  <a:pt x="2721" y="1063"/>
                </a:lnTo>
                <a:lnTo>
                  <a:pt x="2893" y="1260"/>
                </a:lnTo>
                <a:lnTo>
                  <a:pt x="2959" y="1176"/>
                </a:lnTo>
                <a:lnTo>
                  <a:pt x="3129" y="1203"/>
                </a:lnTo>
                <a:lnTo>
                  <a:pt x="3165" y="1288"/>
                </a:lnTo>
                <a:lnTo>
                  <a:pt x="3274" y="1234"/>
                </a:lnTo>
                <a:lnTo>
                  <a:pt x="3373" y="1203"/>
                </a:lnTo>
                <a:lnTo>
                  <a:pt x="3514" y="1203"/>
                </a:lnTo>
                <a:lnTo>
                  <a:pt x="3722" y="1288"/>
                </a:lnTo>
                <a:lnTo>
                  <a:pt x="3829" y="1288"/>
                </a:lnTo>
                <a:lnTo>
                  <a:pt x="3829" y="1482"/>
                </a:lnTo>
                <a:lnTo>
                  <a:pt x="3896" y="1821"/>
                </a:lnTo>
                <a:lnTo>
                  <a:pt x="3969" y="1961"/>
                </a:lnTo>
                <a:lnTo>
                  <a:pt x="4035" y="2155"/>
                </a:lnTo>
                <a:lnTo>
                  <a:pt x="3932" y="2602"/>
                </a:lnTo>
                <a:lnTo>
                  <a:pt x="3758" y="2687"/>
                </a:lnTo>
                <a:lnTo>
                  <a:pt x="3618" y="2660"/>
                </a:lnTo>
                <a:lnTo>
                  <a:pt x="3547" y="2854"/>
                </a:lnTo>
                <a:lnTo>
                  <a:pt x="3274" y="2882"/>
                </a:lnTo>
                <a:lnTo>
                  <a:pt x="2857" y="3275"/>
                </a:lnTo>
                <a:lnTo>
                  <a:pt x="2822" y="3862"/>
                </a:lnTo>
                <a:lnTo>
                  <a:pt x="2923" y="4115"/>
                </a:lnTo>
                <a:lnTo>
                  <a:pt x="2267" y="3974"/>
                </a:lnTo>
                <a:lnTo>
                  <a:pt x="2128" y="3748"/>
                </a:lnTo>
                <a:lnTo>
                  <a:pt x="2128" y="3467"/>
                </a:lnTo>
                <a:lnTo>
                  <a:pt x="1535" y="2549"/>
                </a:lnTo>
                <a:lnTo>
                  <a:pt x="1116" y="2549"/>
                </a:lnTo>
                <a:lnTo>
                  <a:pt x="941" y="2854"/>
                </a:lnTo>
                <a:lnTo>
                  <a:pt x="556" y="2574"/>
                </a:lnTo>
                <a:lnTo>
                  <a:pt x="523" y="2214"/>
                </a:lnTo>
                <a:lnTo>
                  <a:pt x="246" y="2129"/>
                </a:lnTo>
                <a:lnTo>
                  <a:pt x="0" y="1762"/>
                </a:lnTo>
                <a:lnTo>
                  <a:pt x="978" y="1821"/>
                </a:lnTo>
                <a:lnTo>
                  <a:pt x="1053" y="0"/>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27" name="Freeform 59"/>
          <p:cNvSpPr>
            <a:spLocks noChangeAspect="1"/>
          </p:cNvSpPr>
          <p:nvPr/>
        </p:nvSpPr>
        <p:spPr bwMode="auto">
          <a:xfrm>
            <a:off x="4492625" y="1773238"/>
            <a:ext cx="862013" cy="1090612"/>
          </a:xfrm>
          <a:custGeom>
            <a:avLst/>
            <a:gdLst>
              <a:gd name="T0" fmla="*/ 291551516 w 1809"/>
              <a:gd name="T1" fmla="*/ 251676287 h 2151"/>
              <a:gd name="T2" fmla="*/ 291551516 w 1809"/>
              <a:gd name="T3" fmla="*/ 309775370 h 2151"/>
              <a:gd name="T4" fmla="*/ 259989650 w 1809"/>
              <a:gd name="T5" fmla="*/ 345765550 h 2151"/>
              <a:gd name="T6" fmla="*/ 276565646 w 1809"/>
              <a:gd name="T7" fmla="*/ 351935541 h 2151"/>
              <a:gd name="T8" fmla="*/ 268164238 w 1809"/>
              <a:gd name="T9" fmla="*/ 424430531 h 2151"/>
              <a:gd name="T10" fmla="*/ 316074803 w 1809"/>
              <a:gd name="T11" fmla="*/ 481501303 h 2151"/>
              <a:gd name="T12" fmla="*/ 354903022 w 1809"/>
              <a:gd name="T13" fmla="*/ 496668459 h 2151"/>
              <a:gd name="T14" fmla="*/ 363304430 w 1809"/>
              <a:gd name="T15" fmla="*/ 532145149 h 2151"/>
              <a:gd name="T16" fmla="*/ 54949636 w 1809"/>
              <a:gd name="T17" fmla="*/ 552968173 h 2151"/>
              <a:gd name="T18" fmla="*/ 54949636 w 1809"/>
              <a:gd name="T19" fmla="*/ 395638083 h 2151"/>
              <a:gd name="T20" fmla="*/ 39055054 w 1809"/>
              <a:gd name="T21" fmla="*/ 381499175 h 2151"/>
              <a:gd name="T22" fmla="*/ 47229642 w 1809"/>
              <a:gd name="T23" fmla="*/ 351935541 h 2151"/>
              <a:gd name="T24" fmla="*/ 39055054 w 1809"/>
              <a:gd name="T25" fmla="*/ 330084270 h 2151"/>
              <a:gd name="T26" fmla="*/ 39055054 w 1809"/>
              <a:gd name="T27" fmla="*/ 251676287 h 2151"/>
              <a:gd name="T28" fmla="*/ 32243295 w 1809"/>
              <a:gd name="T29" fmla="*/ 222369716 h 2151"/>
              <a:gd name="T30" fmla="*/ 32243295 w 1809"/>
              <a:gd name="T31" fmla="*/ 202060816 h 2151"/>
              <a:gd name="T32" fmla="*/ 32243295 w 1809"/>
              <a:gd name="T33" fmla="*/ 179438359 h 2151"/>
              <a:gd name="T34" fmla="*/ 16121409 w 1809"/>
              <a:gd name="T35" fmla="*/ 114655193 h 2151"/>
              <a:gd name="T36" fmla="*/ 16121409 w 1809"/>
              <a:gd name="T37" fmla="*/ 86634437 h 2151"/>
              <a:gd name="T38" fmla="*/ 0 w 1809"/>
              <a:gd name="T39" fmla="*/ 50386673 h 2151"/>
              <a:gd name="T40" fmla="*/ 118755273 w 1809"/>
              <a:gd name="T41" fmla="*/ 35476579 h 2151"/>
              <a:gd name="T42" fmla="*/ 141234347 w 1809"/>
              <a:gd name="T43" fmla="*/ 0 h 2151"/>
              <a:gd name="T44" fmla="*/ 157810343 w 1809"/>
              <a:gd name="T45" fmla="*/ 57841974 h 2151"/>
              <a:gd name="T46" fmla="*/ 244776423 w 1809"/>
              <a:gd name="T47" fmla="*/ 78922075 h 2151"/>
              <a:gd name="T48" fmla="*/ 276565646 w 1809"/>
              <a:gd name="T49" fmla="*/ 122881679 h 2151"/>
              <a:gd name="T50" fmla="*/ 347409848 w 1809"/>
              <a:gd name="T51" fmla="*/ 107457461 h 2151"/>
              <a:gd name="T52" fmla="*/ 363304430 w 1809"/>
              <a:gd name="T53" fmla="*/ 122881679 h 2151"/>
              <a:gd name="T54" fmla="*/ 410760877 w 1809"/>
              <a:gd name="T55" fmla="*/ 114655193 h 2151"/>
              <a:gd name="T56" fmla="*/ 299498807 w 1809"/>
              <a:gd name="T57" fmla="*/ 244735110 h 2151"/>
              <a:gd name="T58" fmla="*/ 291551516 w 1809"/>
              <a:gd name="T59" fmla="*/ 251676287 h 215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809"/>
              <a:gd name="T91" fmla="*/ 0 h 2151"/>
              <a:gd name="T92" fmla="*/ 1809 w 1809"/>
              <a:gd name="T93" fmla="*/ 2151 h 215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809" h="2151">
                <a:moveTo>
                  <a:pt x="1284" y="979"/>
                </a:moveTo>
                <a:lnTo>
                  <a:pt x="1284" y="1205"/>
                </a:lnTo>
                <a:lnTo>
                  <a:pt x="1145" y="1345"/>
                </a:lnTo>
                <a:lnTo>
                  <a:pt x="1218" y="1369"/>
                </a:lnTo>
                <a:lnTo>
                  <a:pt x="1181" y="1651"/>
                </a:lnTo>
                <a:lnTo>
                  <a:pt x="1392" y="1873"/>
                </a:lnTo>
                <a:lnTo>
                  <a:pt x="1563" y="1932"/>
                </a:lnTo>
                <a:lnTo>
                  <a:pt x="1600" y="2070"/>
                </a:lnTo>
                <a:lnTo>
                  <a:pt x="242" y="2151"/>
                </a:lnTo>
                <a:lnTo>
                  <a:pt x="242" y="1539"/>
                </a:lnTo>
                <a:lnTo>
                  <a:pt x="172" y="1484"/>
                </a:lnTo>
                <a:lnTo>
                  <a:pt x="208" y="1369"/>
                </a:lnTo>
                <a:lnTo>
                  <a:pt x="172" y="1284"/>
                </a:lnTo>
                <a:lnTo>
                  <a:pt x="172" y="979"/>
                </a:lnTo>
                <a:lnTo>
                  <a:pt x="142" y="865"/>
                </a:lnTo>
                <a:lnTo>
                  <a:pt x="142" y="786"/>
                </a:lnTo>
                <a:lnTo>
                  <a:pt x="142" y="698"/>
                </a:lnTo>
                <a:lnTo>
                  <a:pt x="71" y="446"/>
                </a:lnTo>
                <a:lnTo>
                  <a:pt x="71" y="337"/>
                </a:lnTo>
                <a:lnTo>
                  <a:pt x="0" y="196"/>
                </a:lnTo>
                <a:lnTo>
                  <a:pt x="523" y="138"/>
                </a:lnTo>
                <a:lnTo>
                  <a:pt x="622" y="0"/>
                </a:lnTo>
                <a:lnTo>
                  <a:pt x="695" y="225"/>
                </a:lnTo>
                <a:lnTo>
                  <a:pt x="1078" y="307"/>
                </a:lnTo>
                <a:lnTo>
                  <a:pt x="1218" y="478"/>
                </a:lnTo>
                <a:lnTo>
                  <a:pt x="1530" y="418"/>
                </a:lnTo>
                <a:lnTo>
                  <a:pt x="1600" y="478"/>
                </a:lnTo>
                <a:lnTo>
                  <a:pt x="1809" y="446"/>
                </a:lnTo>
                <a:lnTo>
                  <a:pt x="1319" y="952"/>
                </a:lnTo>
                <a:lnTo>
                  <a:pt x="1284" y="979"/>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28" name="Freeform 60"/>
          <p:cNvSpPr>
            <a:spLocks noChangeAspect="1"/>
          </p:cNvSpPr>
          <p:nvPr/>
        </p:nvSpPr>
        <p:spPr bwMode="auto">
          <a:xfrm>
            <a:off x="4592638" y="2822575"/>
            <a:ext cx="827087" cy="650875"/>
          </a:xfrm>
          <a:custGeom>
            <a:avLst/>
            <a:gdLst>
              <a:gd name="T0" fmla="*/ 346094315 w 1739"/>
              <a:gd name="T1" fmla="*/ 78897591 h 1286"/>
              <a:gd name="T2" fmla="*/ 362155208 w 1739"/>
              <a:gd name="T3" fmla="*/ 78897591 h 1286"/>
              <a:gd name="T4" fmla="*/ 369393526 w 1739"/>
              <a:gd name="T5" fmla="*/ 100927627 h 1286"/>
              <a:gd name="T6" fmla="*/ 377536930 w 1739"/>
              <a:gd name="T7" fmla="*/ 128848939 h 1286"/>
              <a:gd name="T8" fmla="*/ 393371432 w 1739"/>
              <a:gd name="T9" fmla="*/ 143450126 h 1286"/>
              <a:gd name="T10" fmla="*/ 369393526 w 1739"/>
              <a:gd name="T11" fmla="*/ 207746530 h 1286"/>
              <a:gd name="T12" fmla="*/ 346094315 w 1739"/>
              <a:gd name="T13" fmla="*/ 228751665 h 1286"/>
              <a:gd name="T14" fmla="*/ 354237719 w 1739"/>
              <a:gd name="T15" fmla="*/ 250525602 h 1286"/>
              <a:gd name="T16" fmla="*/ 330486203 w 1739"/>
              <a:gd name="T17" fmla="*/ 286644153 h 1286"/>
              <a:gd name="T18" fmla="*/ 323021496 w 1739"/>
              <a:gd name="T19" fmla="*/ 322763147 h 1286"/>
              <a:gd name="T20" fmla="*/ 306508773 w 1739"/>
              <a:gd name="T21" fmla="*/ 307137091 h 1286"/>
              <a:gd name="T22" fmla="*/ 71254577 w 1739"/>
              <a:gd name="T23" fmla="*/ 329423225 h 1286"/>
              <a:gd name="T24" fmla="*/ 71254577 w 1739"/>
              <a:gd name="T25" fmla="*/ 307137091 h 1286"/>
              <a:gd name="T26" fmla="*/ 62885258 w 1739"/>
              <a:gd name="T27" fmla="*/ 264358462 h 1286"/>
              <a:gd name="T28" fmla="*/ 62885258 w 1739"/>
              <a:gd name="T29" fmla="*/ 228751665 h 1286"/>
              <a:gd name="T30" fmla="*/ 38455031 w 1739"/>
              <a:gd name="T31" fmla="*/ 179825218 h 1286"/>
              <a:gd name="T32" fmla="*/ 24430220 w 1739"/>
              <a:gd name="T33" fmla="*/ 114759980 h 1286"/>
              <a:gd name="T34" fmla="*/ 0 w 1739"/>
              <a:gd name="T35" fmla="*/ 78897591 h 1286"/>
              <a:gd name="T36" fmla="*/ 15834510 w 1739"/>
              <a:gd name="T37" fmla="*/ 57124145 h 1286"/>
              <a:gd name="T38" fmla="*/ 7691100 w 1739"/>
              <a:gd name="T39" fmla="*/ 20749045 h 1286"/>
              <a:gd name="T40" fmla="*/ 314878092 w 1739"/>
              <a:gd name="T41" fmla="*/ 0 h 1286"/>
              <a:gd name="T42" fmla="*/ 337950911 w 1739"/>
              <a:gd name="T43" fmla="*/ 20749045 h 1286"/>
              <a:gd name="T44" fmla="*/ 330486203 w 1739"/>
              <a:gd name="T45" fmla="*/ 43291285 h 1286"/>
              <a:gd name="T46" fmla="*/ 346094315 w 1739"/>
              <a:gd name="T47" fmla="*/ 78897591 h 128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39"/>
              <a:gd name="T73" fmla="*/ 0 h 1286"/>
              <a:gd name="T74" fmla="*/ 1739 w 1739"/>
              <a:gd name="T75" fmla="*/ 1286 h 128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39" h="1286">
                <a:moveTo>
                  <a:pt x="1530" y="308"/>
                </a:moveTo>
                <a:lnTo>
                  <a:pt x="1601" y="308"/>
                </a:lnTo>
                <a:lnTo>
                  <a:pt x="1633" y="394"/>
                </a:lnTo>
                <a:lnTo>
                  <a:pt x="1669" y="503"/>
                </a:lnTo>
                <a:lnTo>
                  <a:pt x="1739" y="560"/>
                </a:lnTo>
                <a:lnTo>
                  <a:pt x="1633" y="811"/>
                </a:lnTo>
                <a:lnTo>
                  <a:pt x="1530" y="893"/>
                </a:lnTo>
                <a:lnTo>
                  <a:pt x="1566" y="978"/>
                </a:lnTo>
                <a:lnTo>
                  <a:pt x="1461" y="1119"/>
                </a:lnTo>
                <a:lnTo>
                  <a:pt x="1428" y="1260"/>
                </a:lnTo>
                <a:lnTo>
                  <a:pt x="1355" y="1199"/>
                </a:lnTo>
                <a:lnTo>
                  <a:pt x="315" y="1286"/>
                </a:lnTo>
                <a:lnTo>
                  <a:pt x="315" y="1199"/>
                </a:lnTo>
                <a:lnTo>
                  <a:pt x="278" y="1032"/>
                </a:lnTo>
                <a:lnTo>
                  <a:pt x="278" y="893"/>
                </a:lnTo>
                <a:lnTo>
                  <a:pt x="170" y="702"/>
                </a:lnTo>
                <a:lnTo>
                  <a:pt x="108" y="448"/>
                </a:lnTo>
                <a:lnTo>
                  <a:pt x="0" y="308"/>
                </a:lnTo>
                <a:lnTo>
                  <a:pt x="70" y="223"/>
                </a:lnTo>
                <a:lnTo>
                  <a:pt x="34" y="81"/>
                </a:lnTo>
                <a:lnTo>
                  <a:pt x="1392" y="0"/>
                </a:lnTo>
                <a:lnTo>
                  <a:pt x="1494" y="81"/>
                </a:lnTo>
                <a:lnTo>
                  <a:pt x="1461" y="169"/>
                </a:lnTo>
                <a:lnTo>
                  <a:pt x="1530" y="308"/>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29" name="Freeform 61"/>
          <p:cNvSpPr>
            <a:spLocks noChangeAspect="1"/>
          </p:cNvSpPr>
          <p:nvPr/>
        </p:nvSpPr>
        <p:spPr bwMode="auto">
          <a:xfrm>
            <a:off x="4743450" y="3429000"/>
            <a:ext cx="925513" cy="765175"/>
          </a:xfrm>
          <a:custGeom>
            <a:avLst/>
            <a:gdLst>
              <a:gd name="T0" fmla="*/ 353176647 w 1947"/>
              <a:gd name="T1" fmla="*/ 345003621 h 1508"/>
              <a:gd name="T2" fmla="*/ 85639195 w 1947"/>
              <a:gd name="T3" fmla="*/ 374354771 h 1508"/>
              <a:gd name="T4" fmla="*/ 77730743 w 1947"/>
              <a:gd name="T5" fmla="*/ 309473229 h 1508"/>
              <a:gd name="T6" fmla="*/ 77730743 w 1947"/>
              <a:gd name="T7" fmla="*/ 130277630 h 1508"/>
              <a:gd name="T8" fmla="*/ 38865372 w 1947"/>
              <a:gd name="T9" fmla="*/ 94232216 h 1508"/>
              <a:gd name="T10" fmla="*/ 54230690 w 1947"/>
              <a:gd name="T11" fmla="*/ 72347609 h 1508"/>
              <a:gd name="T12" fmla="*/ 0 w 1947"/>
              <a:gd name="T13" fmla="*/ 22399636 h 1508"/>
              <a:gd name="T14" fmla="*/ 234999492 w 1947"/>
              <a:gd name="T15" fmla="*/ 0 h 1508"/>
              <a:gd name="T16" fmla="*/ 251494309 w 1947"/>
              <a:gd name="T17" fmla="*/ 15705368 h 1508"/>
              <a:gd name="T18" fmla="*/ 258951176 w 1947"/>
              <a:gd name="T19" fmla="*/ 58187294 h 1508"/>
              <a:gd name="T20" fmla="*/ 305951253 w 1947"/>
              <a:gd name="T21" fmla="*/ 130277630 h 1508"/>
              <a:gd name="T22" fmla="*/ 330354937 w 1947"/>
              <a:gd name="T23" fmla="*/ 130277630 h 1508"/>
              <a:gd name="T24" fmla="*/ 345268195 w 1947"/>
              <a:gd name="T25" fmla="*/ 137486440 h 1508"/>
              <a:gd name="T26" fmla="*/ 336907682 w 1947"/>
              <a:gd name="T27" fmla="*/ 173531853 h 1508"/>
              <a:gd name="T28" fmla="*/ 369671880 w 1947"/>
              <a:gd name="T29" fmla="*/ 216528281 h 1508"/>
              <a:gd name="T30" fmla="*/ 400854577 w 1947"/>
              <a:gd name="T31" fmla="*/ 231204110 h 1508"/>
              <a:gd name="T32" fmla="*/ 392494064 w 1947"/>
              <a:gd name="T33" fmla="*/ 266476801 h 1508"/>
              <a:gd name="T34" fmla="*/ 400854577 w 1947"/>
              <a:gd name="T35" fmla="*/ 287589129 h 1508"/>
              <a:gd name="T36" fmla="*/ 423902555 w 1947"/>
              <a:gd name="T37" fmla="*/ 287589129 h 1508"/>
              <a:gd name="T38" fmla="*/ 432263067 w 1947"/>
              <a:gd name="T39" fmla="*/ 273171065 h 1508"/>
              <a:gd name="T40" fmla="*/ 439945727 w 1947"/>
              <a:gd name="T41" fmla="*/ 309473229 h 1508"/>
              <a:gd name="T42" fmla="*/ 423902555 w 1947"/>
              <a:gd name="T43" fmla="*/ 338567121 h 1508"/>
              <a:gd name="T44" fmla="*/ 392494064 w 1947"/>
              <a:gd name="T45" fmla="*/ 388257813 h 1508"/>
              <a:gd name="T46" fmla="*/ 353176647 w 1947"/>
              <a:gd name="T47" fmla="*/ 381306292 h 1508"/>
              <a:gd name="T48" fmla="*/ 369671880 w 1947"/>
              <a:gd name="T49" fmla="*/ 366630971 h 1508"/>
              <a:gd name="T50" fmla="*/ 353176647 w 1947"/>
              <a:gd name="T51" fmla="*/ 345003621 h 15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47"/>
              <a:gd name="T79" fmla="*/ 0 h 1508"/>
              <a:gd name="T80" fmla="*/ 1947 w 1947"/>
              <a:gd name="T81" fmla="*/ 1508 h 150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47" h="1508">
                <a:moveTo>
                  <a:pt x="1563" y="1340"/>
                </a:moveTo>
                <a:lnTo>
                  <a:pt x="379" y="1454"/>
                </a:lnTo>
                <a:lnTo>
                  <a:pt x="344" y="1202"/>
                </a:lnTo>
                <a:lnTo>
                  <a:pt x="344" y="506"/>
                </a:lnTo>
                <a:lnTo>
                  <a:pt x="172" y="366"/>
                </a:lnTo>
                <a:lnTo>
                  <a:pt x="240" y="281"/>
                </a:lnTo>
                <a:lnTo>
                  <a:pt x="0" y="87"/>
                </a:lnTo>
                <a:lnTo>
                  <a:pt x="1040" y="0"/>
                </a:lnTo>
                <a:lnTo>
                  <a:pt x="1113" y="61"/>
                </a:lnTo>
                <a:lnTo>
                  <a:pt x="1146" y="226"/>
                </a:lnTo>
                <a:lnTo>
                  <a:pt x="1354" y="506"/>
                </a:lnTo>
                <a:lnTo>
                  <a:pt x="1462" y="506"/>
                </a:lnTo>
                <a:lnTo>
                  <a:pt x="1528" y="534"/>
                </a:lnTo>
                <a:lnTo>
                  <a:pt x="1491" y="674"/>
                </a:lnTo>
                <a:lnTo>
                  <a:pt x="1636" y="841"/>
                </a:lnTo>
                <a:lnTo>
                  <a:pt x="1774" y="898"/>
                </a:lnTo>
                <a:lnTo>
                  <a:pt x="1737" y="1035"/>
                </a:lnTo>
                <a:lnTo>
                  <a:pt x="1774" y="1117"/>
                </a:lnTo>
                <a:lnTo>
                  <a:pt x="1876" y="1117"/>
                </a:lnTo>
                <a:lnTo>
                  <a:pt x="1913" y="1061"/>
                </a:lnTo>
                <a:lnTo>
                  <a:pt x="1947" y="1202"/>
                </a:lnTo>
                <a:lnTo>
                  <a:pt x="1876" y="1315"/>
                </a:lnTo>
                <a:lnTo>
                  <a:pt x="1737" y="1508"/>
                </a:lnTo>
                <a:lnTo>
                  <a:pt x="1563" y="1481"/>
                </a:lnTo>
                <a:lnTo>
                  <a:pt x="1636" y="1424"/>
                </a:lnTo>
                <a:lnTo>
                  <a:pt x="1563" y="1340"/>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0" name="Freeform 62"/>
          <p:cNvSpPr>
            <a:spLocks noChangeAspect="1"/>
          </p:cNvSpPr>
          <p:nvPr/>
        </p:nvSpPr>
        <p:spPr bwMode="auto">
          <a:xfrm>
            <a:off x="4924425" y="4108450"/>
            <a:ext cx="646113" cy="750888"/>
          </a:xfrm>
          <a:custGeom>
            <a:avLst/>
            <a:gdLst>
              <a:gd name="T0" fmla="*/ 268021302 w 1358"/>
              <a:gd name="T1" fmla="*/ 36197163 h 1482"/>
              <a:gd name="T2" fmla="*/ 307409440 w 1358"/>
              <a:gd name="T3" fmla="*/ 43128434 h 1482"/>
              <a:gd name="T4" fmla="*/ 292468915 w 1358"/>
              <a:gd name="T5" fmla="*/ 115008979 h 1482"/>
              <a:gd name="T6" fmla="*/ 292468915 w 1358"/>
              <a:gd name="T7" fmla="*/ 151206158 h 1482"/>
              <a:gd name="T8" fmla="*/ 268021302 w 1358"/>
              <a:gd name="T9" fmla="*/ 186889540 h 1482"/>
              <a:gd name="T10" fmla="*/ 245157986 w 1358"/>
              <a:gd name="T11" fmla="*/ 245420784 h 1482"/>
              <a:gd name="T12" fmla="*/ 229312047 w 1358"/>
              <a:gd name="T13" fmla="*/ 287522749 h 1482"/>
              <a:gd name="T14" fmla="*/ 236555837 w 1358"/>
              <a:gd name="T15" fmla="*/ 337838815 h 1482"/>
              <a:gd name="T16" fmla="*/ 229312047 w 1358"/>
              <a:gd name="T17" fmla="*/ 366591432 h 1482"/>
              <a:gd name="T18" fmla="*/ 39841098 w 1358"/>
              <a:gd name="T19" fmla="*/ 380453975 h 1482"/>
              <a:gd name="T20" fmla="*/ 39841098 w 1358"/>
              <a:gd name="T21" fmla="*/ 330651167 h 1482"/>
              <a:gd name="T22" fmla="*/ 15619474 w 1358"/>
              <a:gd name="T23" fmla="*/ 330651167 h 1482"/>
              <a:gd name="T24" fmla="*/ 7696737 w 1358"/>
              <a:gd name="T25" fmla="*/ 316788117 h 1482"/>
              <a:gd name="T26" fmla="*/ 15619474 w 1358"/>
              <a:gd name="T27" fmla="*/ 223086687 h 1482"/>
              <a:gd name="T28" fmla="*/ 7696737 w 1358"/>
              <a:gd name="T29" fmla="*/ 108334590 h 1482"/>
              <a:gd name="T30" fmla="*/ 0 w 1358"/>
              <a:gd name="T31" fmla="*/ 29265883 h 1482"/>
              <a:gd name="T32" fmla="*/ 268021302 w 1358"/>
              <a:gd name="T33" fmla="*/ 0 h 1482"/>
              <a:gd name="T34" fmla="*/ 284546184 w 1358"/>
              <a:gd name="T35" fmla="*/ 21563964 h 1482"/>
              <a:gd name="T36" fmla="*/ 268021302 w 1358"/>
              <a:gd name="T37" fmla="*/ 36197163 h 14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58"/>
              <a:gd name="T58" fmla="*/ 0 h 1482"/>
              <a:gd name="T59" fmla="*/ 1358 w 1358"/>
              <a:gd name="T60" fmla="*/ 1482 h 148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58" h="1482">
                <a:moveTo>
                  <a:pt x="1184" y="141"/>
                </a:moveTo>
                <a:lnTo>
                  <a:pt x="1358" y="168"/>
                </a:lnTo>
                <a:lnTo>
                  <a:pt x="1292" y="448"/>
                </a:lnTo>
                <a:lnTo>
                  <a:pt x="1292" y="589"/>
                </a:lnTo>
                <a:lnTo>
                  <a:pt x="1184" y="728"/>
                </a:lnTo>
                <a:lnTo>
                  <a:pt x="1083" y="956"/>
                </a:lnTo>
                <a:lnTo>
                  <a:pt x="1013" y="1120"/>
                </a:lnTo>
                <a:lnTo>
                  <a:pt x="1045" y="1316"/>
                </a:lnTo>
                <a:lnTo>
                  <a:pt x="1013" y="1428"/>
                </a:lnTo>
                <a:lnTo>
                  <a:pt x="176" y="1482"/>
                </a:lnTo>
                <a:lnTo>
                  <a:pt x="176" y="1288"/>
                </a:lnTo>
                <a:lnTo>
                  <a:pt x="69" y="1288"/>
                </a:lnTo>
                <a:lnTo>
                  <a:pt x="34" y="1234"/>
                </a:lnTo>
                <a:lnTo>
                  <a:pt x="69" y="869"/>
                </a:lnTo>
                <a:lnTo>
                  <a:pt x="34" y="422"/>
                </a:lnTo>
                <a:lnTo>
                  <a:pt x="0" y="114"/>
                </a:lnTo>
                <a:lnTo>
                  <a:pt x="1184" y="0"/>
                </a:lnTo>
                <a:lnTo>
                  <a:pt x="1257" y="84"/>
                </a:lnTo>
                <a:lnTo>
                  <a:pt x="1184" y="141"/>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1" name="Freeform 63"/>
          <p:cNvSpPr>
            <a:spLocks noChangeAspect="1"/>
          </p:cNvSpPr>
          <p:nvPr/>
        </p:nvSpPr>
        <p:spPr bwMode="auto">
          <a:xfrm>
            <a:off x="5006975" y="4830763"/>
            <a:ext cx="762000" cy="657225"/>
          </a:xfrm>
          <a:custGeom>
            <a:avLst/>
            <a:gdLst>
              <a:gd name="T0" fmla="*/ 189606163 w 1601"/>
              <a:gd name="T1" fmla="*/ 0 h 1288"/>
              <a:gd name="T2" fmla="*/ 212033039 w 1601"/>
              <a:gd name="T3" fmla="*/ 58844593 h 1288"/>
              <a:gd name="T4" fmla="*/ 180998088 w 1601"/>
              <a:gd name="T5" fmla="*/ 123677177 h 1288"/>
              <a:gd name="T6" fmla="*/ 172843120 w 1601"/>
              <a:gd name="T7" fmla="*/ 174970846 h 1288"/>
              <a:gd name="T8" fmla="*/ 307629087 w 1601"/>
              <a:gd name="T9" fmla="*/ 168201125 h 1288"/>
              <a:gd name="T10" fmla="*/ 307629087 w 1601"/>
              <a:gd name="T11" fmla="*/ 196581702 h 1288"/>
              <a:gd name="T12" fmla="*/ 331188254 w 1601"/>
              <a:gd name="T13" fmla="*/ 225483262 h 1288"/>
              <a:gd name="T14" fmla="*/ 284295997 w 1601"/>
              <a:gd name="T15" fmla="*/ 233034203 h 1288"/>
              <a:gd name="T16" fmla="*/ 276141029 w 1601"/>
              <a:gd name="T17" fmla="*/ 241105617 h 1288"/>
              <a:gd name="T18" fmla="*/ 323259363 w 1601"/>
              <a:gd name="T19" fmla="*/ 277558182 h 1288"/>
              <a:gd name="T20" fmla="*/ 362675836 w 1601"/>
              <a:gd name="T21" fmla="*/ 335360793 h 1288"/>
              <a:gd name="T22" fmla="*/ 315330948 w 1601"/>
              <a:gd name="T23" fmla="*/ 305678013 h 1288"/>
              <a:gd name="T24" fmla="*/ 307629087 w 1601"/>
              <a:gd name="T25" fmla="*/ 335360793 h 1288"/>
              <a:gd name="T26" fmla="*/ 228342975 w 1601"/>
              <a:gd name="T27" fmla="*/ 335360793 h 1288"/>
              <a:gd name="T28" fmla="*/ 228342975 w 1601"/>
              <a:gd name="T29" fmla="*/ 320779894 h 1288"/>
              <a:gd name="T30" fmla="*/ 220414561 w 1601"/>
              <a:gd name="T31" fmla="*/ 298387818 h 1288"/>
              <a:gd name="T32" fmla="*/ 196855394 w 1601"/>
              <a:gd name="T33" fmla="*/ 305678013 h 1288"/>
              <a:gd name="T34" fmla="*/ 172843120 w 1601"/>
              <a:gd name="T35" fmla="*/ 284588140 h 1288"/>
              <a:gd name="T36" fmla="*/ 149510506 w 1601"/>
              <a:gd name="T37" fmla="*/ 291878334 h 1288"/>
              <a:gd name="T38" fmla="*/ 149510506 w 1601"/>
              <a:gd name="T39" fmla="*/ 314010173 h 1288"/>
              <a:gd name="T40" fmla="*/ 23332621 w 1601"/>
              <a:gd name="T41" fmla="*/ 305678013 h 1288"/>
              <a:gd name="T42" fmla="*/ 46665242 w 1601"/>
              <a:gd name="T43" fmla="*/ 189291508 h 1288"/>
              <a:gd name="T44" fmla="*/ 31714150 w 1601"/>
              <a:gd name="T45" fmla="*/ 138779091 h 1288"/>
              <a:gd name="T46" fmla="*/ 15177649 w 1601"/>
              <a:gd name="T47" fmla="*/ 102326558 h 1288"/>
              <a:gd name="T48" fmla="*/ 0 w 1601"/>
              <a:gd name="T49" fmla="*/ 14059919 h 1288"/>
              <a:gd name="T50" fmla="*/ 189606163 w 1601"/>
              <a:gd name="T51" fmla="*/ 0 h 12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01"/>
              <a:gd name="T79" fmla="*/ 0 h 1288"/>
              <a:gd name="T80" fmla="*/ 1601 w 1601"/>
              <a:gd name="T81" fmla="*/ 1288 h 12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01" h="1288">
                <a:moveTo>
                  <a:pt x="837" y="0"/>
                </a:moveTo>
                <a:lnTo>
                  <a:pt x="936" y="226"/>
                </a:lnTo>
                <a:lnTo>
                  <a:pt x="799" y="475"/>
                </a:lnTo>
                <a:lnTo>
                  <a:pt x="763" y="672"/>
                </a:lnTo>
                <a:lnTo>
                  <a:pt x="1358" y="646"/>
                </a:lnTo>
                <a:lnTo>
                  <a:pt x="1358" y="755"/>
                </a:lnTo>
                <a:lnTo>
                  <a:pt x="1462" y="866"/>
                </a:lnTo>
                <a:lnTo>
                  <a:pt x="1255" y="895"/>
                </a:lnTo>
                <a:lnTo>
                  <a:pt x="1219" y="926"/>
                </a:lnTo>
                <a:lnTo>
                  <a:pt x="1427" y="1066"/>
                </a:lnTo>
                <a:lnTo>
                  <a:pt x="1601" y="1288"/>
                </a:lnTo>
                <a:lnTo>
                  <a:pt x="1392" y="1174"/>
                </a:lnTo>
                <a:lnTo>
                  <a:pt x="1358" y="1288"/>
                </a:lnTo>
                <a:lnTo>
                  <a:pt x="1008" y="1288"/>
                </a:lnTo>
                <a:lnTo>
                  <a:pt x="1008" y="1232"/>
                </a:lnTo>
                <a:lnTo>
                  <a:pt x="973" y="1146"/>
                </a:lnTo>
                <a:lnTo>
                  <a:pt x="869" y="1174"/>
                </a:lnTo>
                <a:lnTo>
                  <a:pt x="763" y="1093"/>
                </a:lnTo>
                <a:lnTo>
                  <a:pt x="660" y="1121"/>
                </a:lnTo>
                <a:lnTo>
                  <a:pt x="660" y="1206"/>
                </a:lnTo>
                <a:lnTo>
                  <a:pt x="103" y="1174"/>
                </a:lnTo>
                <a:lnTo>
                  <a:pt x="206" y="727"/>
                </a:lnTo>
                <a:lnTo>
                  <a:pt x="140" y="533"/>
                </a:lnTo>
                <a:lnTo>
                  <a:pt x="67" y="393"/>
                </a:lnTo>
                <a:lnTo>
                  <a:pt x="0" y="54"/>
                </a:lnTo>
                <a:lnTo>
                  <a:pt x="837" y="0"/>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2" name="Freeform 64"/>
          <p:cNvSpPr>
            <a:spLocks noChangeAspect="1"/>
          </p:cNvSpPr>
          <p:nvPr/>
        </p:nvSpPr>
        <p:spPr bwMode="auto">
          <a:xfrm>
            <a:off x="5038725" y="2227263"/>
            <a:ext cx="738188" cy="792162"/>
          </a:xfrm>
          <a:custGeom>
            <a:avLst/>
            <a:gdLst>
              <a:gd name="T0" fmla="*/ 67397480 w 1547"/>
              <a:gd name="T1" fmla="*/ 29351925 h 1568"/>
              <a:gd name="T2" fmla="*/ 130013678 w 1547"/>
              <a:gd name="T3" fmla="*/ 0 h 1568"/>
              <a:gd name="T4" fmla="*/ 122271982 w 1547"/>
              <a:gd name="T5" fmla="*/ 35987803 h 1568"/>
              <a:gd name="T6" fmla="*/ 143219939 w 1547"/>
              <a:gd name="T7" fmla="*/ 34966783 h 1568"/>
              <a:gd name="T8" fmla="*/ 214261087 w 1547"/>
              <a:gd name="T9" fmla="*/ 63297680 h 1568"/>
              <a:gd name="T10" fmla="*/ 270501797 w 1547"/>
              <a:gd name="T11" fmla="*/ 78866605 h 1568"/>
              <a:gd name="T12" fmla="*/ 293954409 w 1547"/>
              <a:gd name="T13" fmla="*/ 92393979 h 1568"/>
              <a:gd name="T14" fmla="*/ 293954409 w 1547"/>
              <a:gd name="T15" fmla="*/ 120724877 h 1568"/>
              <a:gd name="T16" fmla="*/ 317634633 w 1547"/>
              <a:gd name="T17" fmla="*/ 141654044 h 1568"/>
              <a:gd name="T18" fmla="*/ 313080487 w 1547"/>
              <a:gd name="T19" fmla="*/ 207504005 h 1568"/>
              <a:gd name="T20" fmla="*/ 352244044 w 1547"/>
              <a:gd name="T21" fmla="*/ 156457567 h 1568"/>
              <a:gd name="T22" fmla="*/ 321049765 w 1547"/>
              <a:gd name="T23" fmla="*/ 271056862 h 1568"/>
              <a:gd name="T24" fmla="*/ 332889877 w 1547"/>
              <a:gd name="T25" fmla="*/ 371108205 h 1568"/>
              <a:gd name="T26" fmla="*/ 158475660 w 1547"/>
              <a:gd name="T27" fmla="*/ 400204488 h 1568"/>
              <a:gd name="T28" fmla="*/ 151189217 w 1547"/>
              <a:gd name="T29" fmla="*/ 378254332 h 1568"/>
              <a:gd name="T30" fmla="*/ 135023048 w 1547"/>
              <a:gd name="T31" fmla="*/ 378254332 h 1568"/>
              <a:gd name="T32" fmla="*/ 119312073 w 1547"/>
              <a:gd name="T33" fmla="*/ 342777308 h 1568"/>
              <a:gd name="T34" fmla="*/ 126826158 w 1547"/>
              <a:gd name="T35" fmla="*/ 320316895 h 1568"/>
              <a:gd name="T36" fmla="*/ 103601128 w 1547"/>
              <a:gd name="T37" fmla="*/ 299642888 h 1568"/>
              <a:gd name="T38" fmla="*/ 95176626 w 1547"/>
              <a:gd name="T39" fmla="*/ 264420928 h 1568"/>
              <a:gd name="T40" fmla="*/ 56240666 w 1547"/>
              <a:gd name="T41" fmla="*/ 249362277 h 1568"/>
              <a:gd name="T42" fmla="*/ 8196894 w 1547"/>
              <a:gd name="T43" fmla="*/ 192700483 h 1568"/>
              <a:gd name="T44" fmla="*/ 16621877 w 1547"/>
              <a:gd name="T45" fmla="*/ 120724877 h 1568"/>
              <a:gd name="T46" fmla="*/ 0 w 1547"/>
              <a:gd name="T47" fmla="*/ 114599263 h 1568"/>
              <a:gd name="T48" fmla="*/ 31649517 w 1547"/>
              <a:gd name="T49" fmla="*/ 78866605 h 1568"/>
              <a:gd name="T50" fmla="*/ 31649517 w 1547"/>
              <a:gd name="T51" fmla="*/ 21184272 h 1568"/>
              <a:gd name="T52" fmla="*/ 39618796 w 1547"/>
              <a:gd name="T53" fmla="*/ 14292764 h 1568"/>
              <a:gd name="T54" fmla="*/ 67397480 w 1547"/>
              <a:gd name="T55" fmla="*/ 29351925 h 156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547"/>
              <a:gd name="T85" fmla="*/ 0 h 1568"/>
              <a:gd name="T86" fmla="*/ 1547 w 1547"/>
              <a:gd name="T87" fmla="*/ 1568 h 156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547" h="1568">
                <a:moveTo>
                  <a:pt x="296" y="115"/>
                </a:moveTo>
                <a:lnTo>
                  <a:pt x="571" y="0"/>
                </a:lnTo>
                <a:lnTo>
                  <a:pt x="537" y="141"/>
                </a:lnTo>
                <a:lnTo>
                  <a:pt x="629" y="137"/>
                </a:lnTo>
                <a:lnTo>
                  <a:pt x="941" y="248"/>
                </a:lnTo>
                <a:lnTo>
                  <a:pt x="1188" y="309"/>
                </a:lnTo>
                <a:lnTo>
                  <a:pt x="1291" y="362"/>
                </a:lnTo>
                <a:lnTo>
                  <a:pt x="1291" y="473"/>
                </a:lnTo>
                <a:lnTo>
                  <a:pt x="1395" y="555"/>
                </a:lnTo>
                <a:lnTo>
                  <a:pt x="1375" y="813"/>
                </a:lnTo>
                <a:lnTo>
                  <a:pt x="1547" y="613"/>
                </a:lnTo>
                <a:lnTo>
                  <a:pt x="1410" y="1062"/>
                </a:lnTo>
                <a:lnTo>
                  <a:pt x="1462" y="1454"/>
                </a:lnTo>
                <a:lnTo>
                  <a:pt x="696" y="1568"/>
                </a:lnTo>
                <a:lnTo>
                  <a:pt x="664" y="1482"/>
                </a:lnTo>
                <a:lnTo>
                  <a:pt x="593" y="1482"/>
                </a:lnTo>
                <a:lnTo>
                  <a:pt x="524" y="1343"/>
                </a:lnTo>
                <a:lnTo>
                  <a:pt x="557" y="1255"/>
                </a:lnTo>
                <a:lnTo>
                  <a:pt x="455" y="1174"/>
                </a:lnTo>
                <a:lnTo>
                  <a:pt x="418" y="1036"/>
                </a:lnTo>
                <a:lnTo>
                  <a:pt x="247" y="977"/>
                </a:lnTo>
                <a:lnTo>
                  <a:pt x="36" y="755"/>
                </a:lnTo>
                <a:lnTo>
                  <a:pt x="73" y="473"/>
                </a:lnTo>
                <a:lnTo>
                  <a:pt x="0" y="449"/>
                </a:lnTo>
                <a:lnTo>
                  <a:pt x="139" y="309"/>
                </a:lnTo>
                <a:lnTo>
                  <a:pt x="139" y="83"/>
                </a:lnTo>
                <a:lnTo>
                  <a:pt x="174" y="56"/>
                </a:lnTo>
                <a:lnTo>
                  <a:pt x="296" y="115"/>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3" name="Freeform 65"/>
          <p:cNvSpPr>
            <a:spLocks noChangeAspect="1"/>
          </p:cNvSpPr>
          <p:nvPr/>
        </p:nvSpPr>
        <p:spPr bwMode="auto">
          <a:xfrm>
            <a:off x="5273675" y="2963863"/>
            <a:ext cx="596900" cy="1031875"/>
          </a:xfrm>
          <a:custGeom>
            <a:avLst/>
            <a:gdLst>
              <a:gd name="T0" fmla="*/ 0 w 1253"/>
              <a:gd name="T1" fmla="*/ 251724287 h 2036"/>
              <a:gd name="T2" fmla="*/ 7488641 w 1253"/>
              <a:gd name="T3" fmla="*/ 215506801 h 2036"/>
              <a:gd name="T4" fmla="*/ 31317007 w 1253"/>
              <a:gd name="T5" fmla="*/ 179289315 h 2036"/>
              <a:gd name="T6" fmla="*/ 23147142 w 1253"/>
              <a:gd name="T7" fmla="*/ 157456244 h 2036"/>
              <a:gd name="T8" fmla="*/ 46521516 w 1253"/>
              <a:gd name="T9" fmla="*/ 136393532 h 2036"/>
              <a:gd name="T10" fmla="*/ 70576639 w 1253"/>
              <a:gd name="T11" fmla="*/ 71921094 h 2036"/>
              <a:gd name="T12" fmla="*/ 54691373 w 1253"/>
              <a:gd name="T13" fmla="*/ 57280215 h 2036"/>
              <a:gd name="T14" fmla="*/ 46521516 w 1253"/>
              <a:gd name="T15" fmla="*/ 29282242 h 2036"/>
              <a:gd name="T16" fmla="*/ 220353731 w 1253"/>
              <a:gd name="T17" fmla="*/ 0 h 2036"/>
              <a:gd name="T18" fmla="*/ 220353731 w 1253"/>
              <a:gd name="T19" fmla="*/ 78856346 h 2036"/>
              <a:gd name="T20" fmla="*/ 244862350 w 1253"/>
              <a:gd name="T21" fmla="*/ 85534644 h 2036"/>
              <a:gd name="T22" fmla="*/ 268236775 w 1253"/>
              <a:gd name="T23" fmla="*/ 323131503 h 2036"/>
              <a:gd name="T24" fmla="*/ 284349258 w 1253"/>
              <a:gd name="T25" fmla="*/ 366027286 h 2036"/>
              <a:gd name="T26" fmla="*/ 244862350 w 1253"/>
              <a:gd name="T27" fmla="*/ 437434945 h 2036"/>
              <a:gd name="T28" fmla="*/ 244862350 w 1253"/>
              <a:gd name="T29" fmla="*/ 473395476 h 2036"/>
              <a:gd name="T30" fmla="*/ 212637861 w 1253"/>
              <a:gd name="T31" fmla="*/ 493944279 h 2036"/>
              <a:gd name="T32" fmla="*/ 220353731 w 1253"/>
              <a:gd name="T33" fmla="*/ 501906844 h 2036"/>
              <a:gd name="T34" fmla="*/ 181547624 w 1253"/>
              <a:gd name="T35" fmla="*/ 508585142 h 2036"/>
              <a:gd name="T36" fmla="*/ 173151012 w 1253"/>
              <a:gd name="T37" fmla="*/ 522969557 h 2036"/>
              <a:gd name="T38" fmla="*/ 150003877 w 1253"/>
              <a:gd name="T39" fmla="*/ 522969557 h 2036"/>
              <a:gd name="T40" fmla="*/ 141607265 w 1253"/>
              <a:gd name="T41" fmla="*/ 501906844 h 2036"/>
              <a:gd name="T42" fmla="*/ 150003877 w 1253"/>
              <a:gd name="T43" fmla="*/ 466717179 h 2036"/>
              <a:gd name="T44" fmla="*/ 118686855 w 1253"/>
              <a:gd name="T45" fmla="*/ 452075808 h 2036"/>
              <a:gd name="T46" fmla="*/ 85781148 w 1253"/>
              <a:gd name="T47" fmla="*/ 409180025 h 2036"/>
              <a:gd name="T48" fmla="*/ 94177760 w 1253"/>
              <a:gd name="T49" fmla="*/ 373219494 h 2036"/>
              <a:gd name="T50" fmla="*/ 79200006 w 1253"/>
              <a:gd name="T51" fmla="*/ 366027286 h 2036"/>
              <a:gd name="T52" fmla="*/ 54691373 w 1253"/>
              <a:gd name="T53" fmla="*/ 366027286 h 2036"/>
              <a:gd name="T54" fmla="*/ 7488641 w 1253"/>
              <a:gd name="T55" fmla="*/ 294106224 h 2036"/>
              <a:gd name="T56" fmla="*/ 0 w 1253"/>
              <a:gd name="T57" fmla="*/ 251724287 h 20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53"/>
              <a:gd name="T88" fmla="*/ 0 h 2036"/>
              <a:gd name="T89" fmla="*/ 1253 w 1253"/>
              <a:gd name="T90" fmla="*/ 2036 h 20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53" h="2036">
                <a:moveTo>
                  <a:pt x="0" y="980"/>
                </a:moveTo>
                <a:lnTo>
                  <a:pt x="33" y="839"/>
                </a:lnTo>
                <a:lnTo>
                  <a:pt x="138" y="698"/>
                </a:lnTo>
                <a:lnTo>
                  <a:pt x="102" y="613"/>
                </a:lnTo>
                <a:lnTo>
                  <a:pt x="205" y="531"/>
                </a:lnTo>
                <a:lnTo>
                  <a:pt x="311" y="280"/>
                </a:lnTo>
                <a:lnTo>
                  <a:pt x="241" y="223"/>
                </a:lnTo>
                <a:lnTo>
                  <a:pt x="205" y="114"/>
                </a:lnTo>
                <a:lnTo>
                  <a:pt x="971" y="0"/>
                </a:lnTo>
                <a:lnTo>
                  <a:pt x="971" y="307"/>
                </a:lnTo>
                <a:lnTo>
                  <a:pt x="1079" y="333"/>
                </a:lnTo>
                <a:lnTo>
                  <a:pt x="1182" y="1258"/>
                </a:lnTo>
                <a:lnTo>
                  <a:pt x="1253" y="1425"/>
                </a:lnTo>
                <a:lnTo>
                  <a:pt x="1079" y="1703"/>
                </a:lnTo>
                <a:lnTo>
                  <a:pt x="1079" y="1843"/>
                </a:lnTo>
                <a:lnTo>
                  <a:pt x="937" y="1923"/>
                </a:lnTo>
                <a:lnTo>
                  <a:pt x="971" y="1954"/>
                </a:lnTo>
                <a:lnTo>
                  <a:pt x="800" y="1980"/>
                </a:lnTo>
                <a:lnTo>
                  <a:pt x="763" y="2036"/>
                </a:lnTo>
                <a:lnTo>
                  <a:pt x="661" y="2036"/>
                </a:lnTo>
                <a:lnTo>
                  <a:pt x="624" y="1954"/>
                </a:lnTo>
                <a:lnTo>
                  <a:pt x="661" y="1817"/>
                </a:lnTo>
                <a:lnTo>
                  <a:pt x="523" y="1760"/>
                </a:lnTo>
                <a:lnTo>
                  <a:pt x="378" y="1593"/>
                </a:lnTo>
                <a:lnTo>
                  <a:pt x="415" y="1453"/>
                </a:lnTo>
                <a:lnTo>
                  <a:pt x="349" y="1425"/>
                </a:lnTo>
                <a:lnTo>
                  <a:pt x="241" y="1425"/>
                </a:lnTo>
                <a:lnTo>
                  <a:pt x="33" y="1145"/>
                </a:lnTo>
                <a:lnTo>
                  <a:pt x="0" y="980"/>
                </a:lnTo>
                <a:close/>
              </a:path>
            </a:pathLst>
          </a:custGeom>
          <a:gradFill rotWithShape="0">
            <a:gsLst>
              <a:gs pos="0">
                <a:srgbClr val="FFFFCC"/>
              </a:gs>
              <a:gs pos="100000">
                <a:srgbClr val="DCDCB0"/>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4" name="Freeform 66"/>
          <p:cNvSpPr>
            <a:spLocks noChangeAspect="1"/>
          </p:cNvSpPr>
          <p:nvPr/>
        </p:nvSpPr>
        <p:spPr bwMode="auto">
          <a:xfrm>
            <a:off x="5370513" y="4349750"/>
            <a:ext cx="531812" cy="923925"/>
          </a:xfrm>
          <a:custGeom>
            <a:avLst/>
            <a:gdLst>
              <a:gd name="T0" fmla="*/ 80304561 w 1115"/>
              <a:gd name="T1" fmla="*/ 28958972 h 1817"/>
              <a:gd name="T2" fmla="*/ 222259698 w 1115"/>
              <a:gd name="T3" fmla="*/ 0 h 1817"/>
              <a:gd name="T4" fmla="*/ 238411990 w 1115"/>
              <a:gd name="T5" fmla="*/ 14479232 h 1817"/>
              <a:gd name="T6" fmla="*/ 238411990 w 1115"/>
              <a:gd name="T7" fmla="*/ 318288899 h 1817"/>
              <a:gd name="T8" fmla="*/ 253653823 w 1115"/>
              <a:gd name="T9" fmla="*/ 449121118 h 1817"/>
              <a:gd name="T10" fmla="*/ 198828024 w 1115"/>
              <a:gd name="T11" fmla="*/ 456102166 h 1817"/>
              <a:gd name="T12" fmla="*/ 159017025 w 1115"/>
              <a:gd name="T13" fmla="*/ 469805948 h 1817"/>
              <a:gd name="T14" fmla="*/ 135357840 w 1115"/>
              <a:gd name="T15" fmla="*/ 441105804 h 1817"/>
              <a:gd name="T16" fmla="*/ 135357840 w 1115"/>
              <a:gd name="T17" fmla="*/ 412922286 h 1817"/>
              <a:gd name="T18" fmla="*/ 0 w 1115"/>
              <a:gd name="T19" fmla="*/ 419645020 h 1817"/>
              <a:gd name="T20" fmla="*/ 8189905 w 1115"/>
              <a:gd name="T21" fmla="*/ 368708647 h 1817"/>
              <a:gd name="T22" fmla="*/ 39355994 w 1115"/>
              <a:gd name="T23" fmla="*/ 304326804 h 1817"/>
              <a:gd name="T24" fmla="*/ 16834354 w 1115"/>
              <a:gd name="T25" fmla="*/ 245891678 h 1817"/>
              <a:gd name="T26" fmla="*/ 24114213 w 1115"/>
              <a:gd name="T27" fmla="*/ 216933222 h 1817"/>
              <a:gd name="T28" fmla="*/ 16834354 w 1115"/>
              <a:gd name="T29" fmla="*/ 166255161 h 1817"/>
              <a:gd name="T30" fmla="*/ 32758666 w 1115"/>
              <a:gd name="T31" fmla="*/ 123850696 h 1817"/>
              <a:gd name="T32" fmla="*/ 55735796 w 1115"/>
              <a:gd name="T33" fmla="*/ 64898992 h 1817"/>
              <a:gd name="T34" fmla="*/ 80304561 w 1115"/>
              <a:gd name="T35" fmla="*/ 28958972 h 18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15"/>
              <a:gd name="T55" fmla="*/ 0 h 1817"/>
              <a:gd name="T56" fmla="*/ 1115 w 1115"/>
              <a:gd name="T57" fmla="*/ 1817 h 18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15" h="1817">
                <a:moveTo>
                  <a:pt x="353" y="112"/>
                </a:moveTo>
                <a:lnTo>
                  <a:pt x="977" y="0"/>
                </a:lnTo>
                <a:lnTo>
                  <a:pt x="1048" y="56"/>
                </a:lnTo>
                <a:lnTo>
                  <a:pt x="1048" y="1231"/>
                </a:lnTo>
                <a:lnTo>
                  <a:pt x="1115" y="1737"/>
                </a:lnTo>
                <a:lnTo>
                  <a:pt x="874" y="1764"/>
                </a:lnTo>
                <a:lnTo>
                  <a:pt x="699" y="1817"/>
                </a:lnTo>
                <a:lnTo>
                  <a:pt x="595" y="1706"/>
                </a:lnTo>
                <a:lnTo>
                  <a:pt x="595" y="1597"/>
                </a:lnTo>
                <a:lnTo>
                  <a:pt x="0" y="1623"/>
                </a:lnTo>
                <a:lnTo>
                  <a:pt x="36" y="1426"/>
                </a:lnTo>
                <a:lnTo>
                  <a:pt x="173" y="1177"/>
                </a:lnTo>
                <a:lnTo>
                  <a:pt x="74" y="951"/>
                </a:lnTo>
                <a:lnTo>
                  <a:pt x="106" y="839"/>
                </a:lnTo>
                <a:lnTo>
                  <a:pt x="74" y="643"/>
                </a:lnTo>
                <a:lnTo>
                  <a:pt x="144" y="479"/>
                </a:lnTo>
                <a:lnTo>
                  <a:pt x="245" y="251"/>
                </a:lnTo>
                <a:lnTo>
                  <a:pt x="353" y="112"/>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5" name="Freeform 67"/>
          <p:cNvSpPr>
            <a:spLocks noChangeAspect="1"/>
          </p:cNvSpPr>
          <p:nvPr/>
        </p:nvSpPr>
        <p:spPr bwMode="auto">
          <a:xfrm>
            <a:off x="5340350" y="2138363"/>
            <a:ext cx="828675" cy="369887"/>
          </a:xfrm>
          <a:custGeom>
            <a:avLst/>
            <a:gdLst>
              <a:gd name="T0" fmla="*/ 110231395 w 1740"/>
              <a:gd name="T1" fmla="*/ 51915116 h 726"/>
              <a:gd name="T2" fmla="*/ 157862603 w 1740"/>
              <a:gd name="T3" fmla="*/ 36340637 h 726"/>
              <a:gd name="T4" fmla="*/ 157862603 w 1740"/>
              <a:gd name="T5" fmla="*/ 58923607 h 726"/>
              <a:gd name="T6" fmla="*/ 228628570 w 1740"/>
              <a:gd name="T7" fmla="*/ 79949602 h 726"/>
              <a:gd name="T8" fmla="*/ 244732483 w 1740"/>
              <a:gd name="T9" fmla="*/ 43349127 h 726"/>
              <a:gd name="T10" fmla="*/ 315498511 w 1740"/>
              <a:gd name="T11" fmla="*/ 29332139 h 726"/>
              <a:gd name="T12" fmla="*/ 379233125 w 1740"/>
              <a:gd name="T13" fmla="*/ 43349127 h 726"/>
              <a:gd name="T14" fmla="*/ 394656477 w 1740"/>
              <a:gd name="T15" fmla="*/ 72941112 h 726"/>
              <a:gd name="T16" fmla="*/ 363356383 w 1740"/>
              <a:gd name="T17" fmla="*/ 95004915 h 726"/>
              <a:gd name="T18" fmla="*/ 324117204 w 1740"/>
              <a:gd name="T19" fmla="*/ 79949602 h 726"/>
              <a:gd name="T20" fmla="*/ 221823912 w 1740"/>
              <a:gd name="T21" fmla="*/ 124596375 h 726"/>
              <a:gd name="T22" fmla="*/ 173739821 w 1740"/>
              <a:gd name="T23" fmla="*/ 188452332 h 726"/>
              <a:gd name="T24" fmla="*/ 150151165 w 1740"/>
              <a:gd name="T25" fmla="*/ 167167024 h 726"/>
              <a:gd name="T26" fmla="*/ 150151165 w 1740"/>
              <a:gd name="T27" fmla="*/ 138354059 h 726"/>
              <a:gd name="T28" fmla="*/ 126789204 w 1740"/>
              <a:gd name="T29" fmla="*/ 124596375 h 726"/>
              <a:gd name="T30" fmla="*/ 70765997 w 1740"/>
              <a:gd name="T31" fmla="*/ 108762567 h 726"/>
              <a:gd name="T32" fmla="*/ 0 w 1740"/>
              <a:gd name="T33" fmla="*/ 79949602 h 726"/>
              <a:gd name="T34" fmla="*/ 110231395 w 1740"/>
              <a:gd name="T35" fmla="*/ 0 h 726"/>
              <a:gd name="T36" fmla="*/ 110231395 w 1740"/>
              <a:gd name="T37" fmla="*/ 51915116 h 7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40"/>
              <a:gd name="T58" fmla="*/ 0 h 726"/>
              <a:gd name="T59" fmla="*/ 1740 w 1740"/>
              <a:gd name="T60" fmla="*/ 726 h 7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40" h="726">
                <a:moveTo>
                  <a:pt x="486" y="200"/>
                </a:moveTo>
                <a:lnTo>
                  <a:pt x="696" y="140"/>
                </a:lnTo>
                <a:lnTo>
                  <a:pt x="696" y="227"/>
                </a:lnTo>
                <a:lnTo>
                  <a:pt x="1008" y="308"/>
                </a:lnTo>
                <a:lnTo>
                  <a:pt x="1079" y="167"/>
                </a:lnTo>
                <a:lnTo>
                  <a:pt x="1391" y="113"/>
                </a:lnTo>
                <a:lnTo>
                  <a:pt x="1672" y="167"/>
                </a:lnTo>
                <a:lnTo>
                  <a:pt x="1740" y="281"/>
                </a:lnTo>
                <a:lnTo>
                  <a:pt x="1602" y="366"/>
                </a:lnTo>
                <a:lnTo>
                  <a:pt x="1429" y="308"/>
                </a:lnTo>
                <a:lnTo>
                  <a:pt x="978" y="480"/>
                </a:lnTo>
                <a:lnTo>
                  <a:pt x="766" y="726"/>
                </a:lnTo>
                <a:lnTo>
                  <a:pt x="662" y="644"/>
                </a:lnTo>
                <a:lnTo>
                  <a:pt x="662" y="533"/>
                </a:lnTo>
                <a:lnTo>
                  <a:pt x="559" y="480"/>
                </a:lnTo>
                <a:lnTo>
                  <a:pt x="312" y="419"/>
                </a:lnTo>
                <a:lnTo>
                  <a:pt x="0" y="308"/>
                </a:lnTo>
                <a:lnTo>
                  <a:pt x="486" y="0"/>
                </a:lnTo>
                <a:lnTo>
                  <a:pt x="486" y="200"/>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6" name="Freeform 68"/>
          <p:cNvSpPr>
            <a:spLocks noChangeAspect="1"/>
          </p:cNvSpPr>
          <p:nvPr/>
        </p:nvSpPr>
        <p:spPr bwMode="auto">
          <a:xfrm>
            <a:off x="5902325" y="2366963"/>
            <a:ext cx="547688" cy="739775"/>
          </a:xfrm>
          <a:custGeom>
            <a:avLst/>
            <a:gdLst>
              <a:gd name="T0" fmla="*/ 118870640 w 1151"/>
              <a:gd name="T1" fmla="*/ 0 h 1457"/>
              <a:gd name="T2" fmla="*/ 173438167 w 1151"/>
              <a:gd name="T3" fmla="*/ 21912979 h 1457"/>
              <a:gd name="T4" fmla="*/ 197891403 w 1151"/>
              <a:gd name="T5" fmla="*/ 86620191 h 1457"/>
              <a:gd name="T6" fmla="*/ 189740325 w 1151"/>
              <a:gd name="T7" fmla="*/ 123227618 h 1457"/>
              <a:gd name="T8" fmla="*/ 173438167 w 1151"/>
              <a:gd name="T9" fmla="*/ 137664173 h 1457"/>
              <a:gd name="T10" fmla="*/ 173438167 w 1151"/>
              <a:gd name="T11" fmla="*/ 159577144 h 1457"/>
              <a:gd name="T12" fmla="*/ 228911182 w 1151"/>
              <a:gd name="T13" fmla="*/ 123227618 h 1457"/>
              <a:gd name="T14" fmla="*/ 260610039 w 1151"/>
              <a:gd name="T15" fmla="*/ 188192769 h 1457"/>
              <a:gd name="T16" fmla="*/ 221212624 w 1151"/>
              <a:gd name="T17" fmla="*/ 332817527 h 1457"/>
              <a:gd name="T18" fmla="*/ 142418388 w 1151"/>
              <a:gd name="T19" fmla="*/ 353699282 h 1457"/>
              <a:gd name="T20" fmla="*/ 0 w 1151"/>
              <a:gd name="T21" fmla="*/ 375612253 h 1457"/>
              <a:gd name="T22" fmla="*/ 24227221 w 1151"/>
              <a:gd name="T23" fmla="*/ 353699282 h 1457"/>
              <a:gd name="T24" fmla="*/ 39397371 w 1151"/>
              <a:gd name="T25" fmla="*/ 260634336 h 1457"/>
              <a:gd name="T26" fmla="*/ 0 w 1151"/>
              <a:gd name="T27" fmla="*/ 188192769 h 1457"/>
              <a:gd name="T28" fmla="*/ 8151082 w 1151"/>
              <a:gd name="T29" fmla="*/ 101314647 h 1457"/>
              <a:gd name="T30" fmla="*/ 32151809 w 1151"/>
              <a:gd name="T31" fmla="*/ 64965136 h 1457"/>
              <a:gd name="T32" fmla="*/ 47321951 w 1151"/>
              <a:gd name="T33" fmla="*/ 80175469 h 1457"/>
              <a:gd name="T34" fmla="*/ 63850621 w 1151"/>
              <a:gd name="T35" fmla="*/ 36349511 h 1457"/>
              <a:gd name="T36" fmla="*/ 118870640 w 1151"/>
              <a:gd name="T37" fmla="*/ 0 h 14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51"/>
              <a:gd name="T58" fmla="*/ 0 h 1457"/>
              <a:gd name="T59" fmla="*/ 1151 w 1151"/>
              <a:gd name="T60" fmla="*/ 1457 h 14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51" h="1457">
                <a:moveTo>
                  <a:pt x="525" y="0"/>
                </a:moveTo>
                <a:lnTo>
                  <a:pt x="766" y="85"/>
                </a:lnTo>
                <a:lnTo>
                  <a:pt x="874" y="336"/>
                </a:lnTo>
                <a:lnTo>
                  <a:pt x="838" y="478"/>
                </a:lnTo>
                <a:lnTo>
                  <a:pt x="766" y="534"/>
                </a:lnTo>
                <a:lnTo>
                  <a:pt x="766" y="619"/>
                </a:lnTo>
                <a:lnTo>
                  <a:pt x="1011" y="478"/>
                </a:lnTo>
                <a:lnTo>
                  <a:pt x="1151" y="730"/>
                </a:lnTo>
                <a:lnTo>
                  <a:pt x="977" y="1291"/>
                </a:lnTo>
                <a:lnTo>
                  <a:pt x="629" y="1372"/>
                </a:lnTo>
                <a:lnTo>
                  <a:pt x="0" y="1457"/>
                </a:lnTo>
                <a:lnTo>
                  <a:pt x="107" y="1372"/>
                </a:lnTo>
                <a:lnTo>
                  <a:pt x="174" y="1011"/>
                </a:lnTo>
                <a:lnTo>
                  <a:pt x="0" y="730"/>
                </a:lnTo>
                <a:lnTo>
                  <a:pt x="36" y="393"/>
                </a:lnTo>
                <a:lnTo>
                  <a:pt x="142" y="252"/>
                </a:lnTo>
                <a:lnTo>
                  <a:pt x="209" y="311"/>
                </a:lnTo>
                <a:lnTo>
                  <a:pt x="282" y="141"/>
                </a:lnTo>
                <a:lnTo>
                  <a:pt x="525" y="0"/>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7" name="Freeform 69"/>
          <p:cNvSpPr>
            <a:spLocks noChangeAspect="1"/>
          </p:cNvSpPr>
          <p:nvPr/>
        </p:nvSpPr>
        <p:spPr bwMode="auto">
          <a:xfrm>
            <a:off x="5786438" y="3060700"/>
            <a:ext cx="481012" cy="765175"/>
          </a:xfrm>
          <a:custGeom>
            <a:avLst/>
            <a:gdLst>
              <a:gd name="T0" fmla="*/ 54988223 w 1007"/>
              <a:gd name="T1" fmla="*/ 21884615 h 1508"/>
              <a:gd name="T2" fmla="*/ 198505114 w 1007"/>
              <a:gd name="T3" fmla="*/ 0 h 1508"/>
              <a:gd name="T4" fmla="*/ 229764199 w 1007"/>
              <a:gd name="T5" fmla="*/ 258752430 h 1508"/>
              <a:gd name="T6" fmla="*/ 229764199 w 1007"/>
              <a:gd name="T7" fmla="*/ 280637101 h 1508"/>
              <a:gd name="T8" fmla="*/ 190063284 w 1007"/>
              <a:gd name="T9" fmla="*/ 294797908 h 1508"/>
              <a:gd name="T10" fmla="*/ 166790333 w 1007"/>
              <a:gd name="T11" fmla="*/ 345518643 h 1508"/>
              <a:gd name="T12" fmla="*/ 135075075 w 1007"/>
              <a:gd name="T13" fmla="*/ 345518643 h 1508"/>
              <a:gd name="T14" fmla="*/ 119331579 w 1007"/>
              <a:gd name="T15" fmla="*/ 375127049 h 1508"/>
              <a:gd name="T16" fmla="*/ 79402338 w 1007"/>
              <a:gd name="T17" fmla="*/ 381563549 h 1508"/>
              <a:gd name="T18" fmla="*/ 54988223 w 1007"/>
              <a:gd name="T19" fmla="*/ 375127049 h 1508"/>
              <a:gd name="T20" fmla="*/ 0 w 1007"/>
              <a:gd name="T21" fmla="*/ 388257813 h 1508"/>
              <a:gd name="T22" fmla="*/ 39700930 w 1007"/>
              <a:gd name="T23" fmla="*/ 316682514 h 1508"/>
              <a:gd name="T24" fmla="*/ 23501283 w 1007"/>
              <a:gd name="T25" fmla="*/ 273685579 h 1508"/>
              <a:gd name="T26" fmla="*/ 0 w 1007"/>
              <a:gd name="T27" fmla="*/ 35530408 h 1508"/>
              <a:gd name="T28" fmla="*/ 39700930 w 1007"/>
              <a:gd name="T29" fmla="*/ 43254208 h 1508"/>
              <a:gd name="T30" fmla="*/ 54988223 w 1007"/>
              <a:gd name="T31" fmla="*/ 21884615 h 15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07"/>
              <a:gd name="T49" fmla="*/ 0 h 1508"/>
              <a:gd name="T50" fmla="*/ 1007 w 1007"/>
              <a:gd name="T51" fmla="*/ 1508 h 15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07" h="1508">
                <a:moveTo>
                  <a:pt x="241" y="85"/>
                </a:moveTo>
                <a:lnTo>
                  <a:pt x="870" y="0"/>
                </a:lnTo>
                <a:lnTo>
                  <a:pt x="1007" y="1005"/>
                </a:lnTo>
                <a:lnTo>
                  <a:pt x="1007" y="1090"/>
                </a:lnTo>
                <a:lnTo>
                  <a:pt x="833" y="1145"/>
                </a:lnTo>
                <a:lnTo>
                  <a:pt x="731" y="1342"/>
                </a:lnTo>
                <a:lnTo>
                  <a:pt x="592" y="1342"/>
                </a:lnTo>
                <a:lnTo>
                  <a:pt x="523" y="1457"/>
                </a:lnTo>
                <a:lnTo>
                  <a:pt x="348" y="1482"/>
                </a:lnTo>
                <a:lnTo>
                  <a:pt x="241" y="1457"/>
                </a:lnTo>
                <a:lnTo>
                  <a:pt x="0" y="1508"/>
                </a:lnTo>
                <a:lnTo>
                  <a:pt x="174" y="1230"/>
                </a:lnTo>
                <a:lnTo>
                  <a:pt x="103" y="1063"/>
                </a:lnTo>
                <a:lnTo>
                  <a:pt x="0" y="138"/>
                </a:lnTo>
                <a:lnTo>
                  <a:pt x="174" y="168"/>
                </a:lnTo>
                <a:lnTo>
                  <a:pt x="241" y="85"/>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8" name="Freeform 70"/>
          <p:cNvSpPr>
            <a:spLocks noChangeAspect="1"/>
          </p:cNvSpPr>
          <p:nvPr/>
        </p:nvSpPr>
        <p:spPr bwMode="auto">
          <a:xfrm>
            <a:off x="5635625" y="3543300"/>
            <a:ext cx="1047750" cy="552450"/>
          </a:xfrm>
          <a:custGeom>
            <a:avLst/>
            <a:gdLst>
              <a:gd name="T0" fmla="*/ 16133348 w 2198"/>
              <a:gd name="T1" fmla="*/ 251177000 h 1089"/>
              <a:gd name="T2" fmla="*/ 8407264 w 2198"/>
              <a:gd name="T3" fmla="*/ 214890335 h 1089"/>
              <a:gd name="T4" fmla="*/ 47263148 w 2198"/>
              <a:gd name="T5" fmla="*/ 208199047 h 1089"/>
              <a:gd name="T6" fmla="*/ 39537544 w 2198"/>
              <a:gd name="T7" fmla="*/ 200221246 h 1089"/>
              <a:gd name="T8" fmla="*/ 71803764 w 2198"/>
              <a:gd name="T9" fmla="*/ 179632981 h 1089"/>
              <a:gd name="T10" fmla="*/ 71803764 w 2198"/>
              <a:gd name="T11" fmla="*/ 143603517 h 1089"/>
              <a:gd name="T12" fmla="*/ 126565629 w 2198"/>
              <a:gd name="T13" fmla="*/ 130478111 h 1089"/>
              <a:gd name="T14" fmla="*/ 150878853 w 2198"/>
              <a:gd name="T15" fmla="*/ 136912230 h 1089"/>
              <a:gd name="T16" fmla="*/ 190643283 w 2198"/>
              <a:gd name="T17" fmla="*/ 130478111 h 1089"/>
              <a:gd name="T18" fmla="*/ 206321868 w 2198"/>
              <a:gd name="T19" fmla="*/ 100882734 h 1089"/>
              <a:gd name="T20" fmla="*/ 237906416 w 2198"/>
              <a:gd name="T21" fmla="*/ 100882734 h 1089"/>
              <a:gd name="T22" fmla="*/ 261083763 w 2198"/>
              <a:gd name="T23" fmla="*/ 50184166 h 1089"/>
              <a:gd name="T24" fmla="*/ 300621293 w 2198"/>
              <a:gd name="T25" fmla="*/ 36029480 h 1089"/>
              <a:gd name="T26" fmla="*/ 300621293 w 2198"/>
              <a:gd name="T27" fmla="*/ 14154690 h 1089"/>
              <a:gd name="T28" fmla="*/ 325161894 w 2198"/>
              <a:gd name="T29" fmla="*/ 0 h 1089"/>
              <a:gd name="T30" fmla="*/ 380150631 w 2198"/>
              <a:gd name="T31" fmla="*/ 29080983 h 1089"/>
              <a:gd name="T32" fmla="*/ 427641141 w 2198"/>
              <a:gd name="T33" fmla="*/ 22132494 h 1089"/>
              <a:gd name="T34" fmla="*/ 443547104 w 2198"/>
              <a:gd name="T35" fmla="*/ 36029480 h 1089"/>
              <a:gd name="T36" fmla="*/ 451726987 w 2198"/>
              <a:gd name="T37" fmla="*/ 72058960 h 1089"/>
              <a:gd name="T38" fmla="*/ 467178671 w 2198"/>
              <a:gd name="T39" fmla="*/ 107573514 h 1089"/>
              <a:gd name="T40" fmla="*/ 499444876 w 2198"/>
              <a:gd name="T41" fmla="*/ 115294114 h 1089"/>
              <a:gd name="T42" fmla="*/ 404236953 w 2198"/>
              <a:gd name="T43" fmla="*/ 214890335 h 1089"/>
              <a:gd name="T44" fmla="*/ 0 w 2198"/>
              <a:gd name="T45" fmla="*/ 280258038 h 1089"/>
              <a:gd name="T46" fmla="*/ 16133348 w 2198"/>
              <a:gd name="T47" fmla="*/ 251177000 h 10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198"/>
              <a:gd name="T73" fmla="*/ 0 h 1089"/>
              <a:gd name="T74" fmla="*/ 2198 w 2198"/>
              <a:gd name="T75" fmla="*/ 1089 h 10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198" h="1089">
                <a:moveTo>
                  <a:pt x="71" y="976"/>
                </a:moveTo>
                <a:lnTo>
                  <a:pt x="37" y="835"/>
                </a:lnTo>
                <a:lnTo>
                  <a:pt x="208" y="809"/>
                </a:lnTo>
                <a:lnTo>
                  <a:pt x="174" y="778"/>
                </a:lnTo>
                <a:lnTo>
                  <a:pt x="316" y="698"/>
                </a:lnTo>
                <a:lnTo>
                  <a:pt x="316" y="558"/>
                </a:lnTo>
                <a:lnTo>
                  <a:pt x="557" y="507"/>
                </a:lnTo>
                <a:lnTo>
                  <a:pt x="664" y="532"/>
                </a:lnTo>
                <a:lnTo>
                  <a:pt x="839" y="507"/>
                </a:lnTo>
                <a:lnTo>
                  <a:pt x="908" y="392"/>
                </a:lnTo>
                <a:lnTo>
                  <a:pt x="1047" y="392"/>
                </a:lnTo>
                <a:lnTo>
                  <a:pt x="1149" y="195"/>
                </a:lnTo>
                <a:lnTo>
                  <a:pt x="1323" y="140"/>
                </a:lnTo>
                <a:lnTo>
                  <a:pt x="1323" y="55"/>
                </a:lnTo>
                <a:lnTo>
                  <a:pt x="1431" y="0"/>
                </a:lnTo>
                <a:lnTo>
                  <a:pt x="1673" y="113"/>
                </a:lnTo>
                <a:lnTo>
                  <a:pt x="1882" y="86"/>
                </a:lnTo>
                <a:lnTo>
                  <a:pt x="1952" y="140"/>
                </a:lnTo>
                <a:lnTo>
                  <a:pt x="1988" y="280"/>
                </a:lnTo>
                <a:lnTo>
                  <a:pt x="2056" y="418"/>
                </a:lnTo>
                <a:lnTo>
                  <a:pt x="2198" y="448"/>
                </a:lnTo>
                <a:lnTo>
                  <a:pt x="1779" y="835"/>
                </a:lnTo>
                <a:lnTo>
                  <a:pt x="0" y="1089"/>
                </a:lnTo>
                <a:lnTo>
                  <a:pt x="71" y="976"/>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39" name="Freeform 71"/>
          <p:cNvSpPr>
            <a:spLocks noChangeAspect="1"/>
          </p:cNvSpPr>
          <p:nvPr/>
        </p:nvSpPr>
        <p:spPr bwMode="auto">
          <a:xfrm>
            <a:off x="5540375" y="3911600"/>
            <a:ext cx="1206500" cy="496888"/>
          </a:xfrm>
          <a:custGeom>
            <a:avLst/>
            <a:gdLst>
              <a:gd name="T0" fmla="*/ 14891248 w 2540"/>
              <a:gd name="T1" fmla="*/ 143814774 h 977"/>
              <a:gd name="T2" fmla="*/ 46253122 w 2540"/>
              <a:gd name="T3" fmla="*/ 93893531 h 977"/>
              <a:gd name="T4" fmla="*/ 447639947 w 2540"/>
              <a:gd name="T5" fmla="*/ 28193945 h 977"/>
              <a:gd name="T6" fmla="*/ 573087517 w 2540"/>
              <a:gd name="T7" fmla="*/ 0 h 977"/>
              <a:gd name="T8" fmla="*/ 549622526 w 2540"/>
              <a:gd name="T9" fmla="*/ 57681222 h 977"/>
              <a:gd name="T10" fmla="*/ 526157535 w 2540"/>
              <a:gd name="T11" fmla="*/ 57681222 h 977"/>
              <a:gd name="T12" fmla="*/ 439517450 w 2540"/>
              <a:gd name="T13" fmla="*/ 136830880 h 977"/>
              <a:gd name="T14" fmla="*/ 423723706 w 2540"/>
              <a:gd name="T15" fmla="*/ 173301535 h 977"/>
              <a:gd name="T16" fmla="*/ 344754986 w 2540"/>
              <a:gd name="T17" fmla="*/ 187269323 h 977"/>
              <a:gd name="T18" fmla="*/ 140790005 w 2540"/>
              <a:gd name="T19" fmla="*/ 223739977 h 977"/>
              <a:gd name="T20" fmla="*/ 0 w 2540"/>
              <a:gd name="T21" fmla="*/ 252710015 h 977"/>
              <a:gd name="T22" fmla="*/ 0 w 2540"/>
              <a:gd name="T23" fmla="*/ 216238852 h 977"/>
              <a:gd name="T24" fmla="*/ 14891248 w 2540"/>
              <a:gd name="T25" fmla="*/ 143814774 h 9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40"/>
              <a:gd name="T40" fmla="*/ 0 h 977"/>
              <a:gd name="T41" fmla="*/ 2540 w 2540"/>
              <a:gd name="T42" fmla="*/ 977 h 9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40" h="977">
                <a:moveTo>
                  <a:pt x="66" y="556"/>
                </a:moveTo>
                <a:lnTo>
                  <a:pt x="205" y="363"/>
                </a:lnTo>
                <a:lnTo>
                  <a:pt x="1984" y="109"/>
                </a:lnTo>
                <a:lnTo>
                  <a:pt x="2540" y="0"/>
                </a:lnTo>
                <a:lnTo>
                  <a:pt x="2436" y="223"/>
                </a:lnTo>
                <a:lnTo>
                  <a:pt x="2332" y="223"/>
                </a:lnTo>
                <a:lnTo>
                  <a:pt x="1948" y="529"/>
                </a:lnTo>
                <a:lnTo>
                  <a:pt x="1878" y="670"/>
                </a:lnTo>
                <a:lnTo>
                  <a:pt x="1528" y="724"/>
                </a:lnTo>
                <a:lnTo>
                  <a:pt x="624" y="865"/>
                </a:lnTo>
                <a:lnTo>
                  <a:pt x="0" y="977"/>
                </a:lnTo>
                <a:lnTo>
                  <a:pt x="0" y="836"/>
                </a:lnTo>
                <a:lnTo>
                  <a:pt x="66" y="556"/>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0" name="Freeform 72"/>
          <p:cNvSpPr>
            <a:spLocks noChangeAspect="1"/>
          </p:cNvSpPr>
          <p:nvPr/>
        </p:nvSpPr>
        <p:spPr bwMode="auto">
          <a:xfrm>
            <a:off x="5837238" y="4278313"/>
            <a:ext cx="595312" cy="979487"/>
          </a:xfrm>
          <a:custGeom>
            <a:avLst/>
            <a:gdLst>
              <a:gd name="T0" fmla="*/ 258948870 w 1254"/>
              <a:gd name="T1" fmla="*/ 222844453 h 1932"/>
              <a:gd name="T2" fmla="*/ 282612750 w 1254"/>
              <a:gd name="T3" fmla="*/ 273993801 h 1932"/>
              <a:gd name="T4" fmla="*/ 258948870 w 1254"/>
              <a:gd name="T5" fmla="*/ 316917324 h 1932"/>
              <a:gd name="T6" fmla="*/ 267513004 w 1254"/>
              <a:gd name="T7" fmla="*/ 395568792 h 1932"/>
              <a:gd name="T8" fmla="*/ 78202823 w 1254"/>
              <a:gd name="T9" fmla="*/ 417673152 h 1932"/>
              <a:gd name="T10" fmla="*/ 94655076 w 1254"/>
              <a:gd name="T11" fmla="*/ 446717570 h 1932"/>
              <a:gd name="T12" fmla="*/ 110205341 w 1254"/>
              <a:gd name="T13" fmla="*/ 460854221 h 1932"/>
              <a:gd name="T14" fmla="*/ 70315179 w 1254"/>
              <a:gd name="T15" fmla="*/ 496581152 h 1932"/>
              <a:gd name="T16" fmla="*/ 63103552 w 1254"/>
              <a:gd name="T17" fmla="*/ 446717570 h 1932"/>
              <a:gd name="T18" fmla="*/ 31101012 w 1254"/>
              <a:gd name="T19" fmla="*/ 482701541 h 1932"/>
              <a:gd name="T20" fmla="*/ 16001266 w 1254"/>
              <a:gd name="T21" fmla="*/ 352644763 h 1932"/>
              <a:gd name="T22" fmla="*/ 16001266 w 1254"/>
              <a:gd name="T23" fmla="*/ 50634715 h 1932"/>
              <a:gd name="T24" fmla="*/ 0 w 1254"/>
              <a:gd name="T25" fmla="*/ 36241026 h 1932"/>
              <a:gd name="T26" fmla="*/ 203733406 w 1254"/>
              <a:gd name="T27" fmla="*/ 0 h 1932"/>
              <a:gd name="T28" fmla="*/ 258948870 w 1254"/>
              <a:gd name="T29" fmla="*/ 222844453 h 19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54"/>
              <a:gd name="T46" fmla="*/ 0 h 1932"/>
              <a:gd name="T47" fmla="*/ 1254 w 1254"/>
              <a:gd name="T48" fmla="*/ 1932 h 19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54" h="1932">
                <a:moveTo>
                  <a:pt x="1149" y="867"/>
                </a:moveTo>
                <a:lnTo>
                  <a:pt x="1254" y="1066"/>
                </a:lnTo>
                <a:lnTo>
                  <a:pt x="1149" y="1233"/>
                </a:lnTo>
                <a:lnTo>
                  <a:pt x="1187" y="1539"/>
                </a:lnTo>
                <a:lnTo>
                  <a:pt x="347" y="1625"/>
                </a:lnTo>
                <a:lnTo>
                  <a:pt x="420" y="1738"/>
                </a:lnTo>
                <a:lnTo>
                  <a:pt x="489" y="1793"/>
                </a:lnTo>
                <a:lnTo>
                  <a:pt x="312" y="1932"/>
                </a:lnTo>
                <a:lnTo>
                  <a:pt x="280" y="1738"/>
                </a:lnTo>
                <a:lnTo>
                  <a:pt x="138" y="1878"/>
                </a:lnTo>
                <a:lnTo>
                  <a:pt x="71" y="1372"/>
                </a:lnTo>
                <a:lnTo>
                  <a:pt x="71" y="197"/>
                </a:lnTo>
                <a:lnTo>
                  <a:pt x="0" y="141"/>
                </a:lnTo>
                <a:lnTo>
                  <a:pt x="904" y="0"/>
                </a:lnTo>
                <a:lnTo>
                  <a:pt x="1149" y="867"/>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1" name="Freeform 73"/>
          <p:cNvSpPr>
            <a:spLocks noChangeAspect="1"/>
          </p:cNvSpPr>
          <p:nvPr/>
        </p:nvSpPr>
        <p:spPr bwMode="auto">
          <a:xfrm>
            <a:off x="6000750" y="5016500"/>
            <a:ext cx="1279525" cy="979488"/>
          </a:xfrm>
          <a:custGeom>
            <a:avLst/>
            <a:gdLst>
              <a:gd name="T0" fmla="*/ 0 w 2685"/>
              <a:gd name="T1" fmla="*/ 43102557 h 1928"/>
              <a:gd name="T2" fmla="*/ 190760250 w 2685"/>
              <a:gd name="T3" fmla="*/ 20906077 h 1928"/>
              <a:gd name="T4" fmla="*/ 205975870 w 2685"/>
              <a:gd name="T5" fmla="*/ 35875787 h 1928"/>
              <a:gd name="T6" fmla="*/ 379703909 w 2685"/>
              <a:gd name="T7" fmla="*/ 28132847 h 1928"/>
              <a:gd name="T8" fmla="*/ 396281973 w 2685"/>
              <a:gd name="T9" fmla="*/ 43102557 h 1928"/>
              <a:gd name="T10" fmla="*/ 404230274 w 2685"/>
              <a:gd name="T11" fmla="*/ 0 h 1928"/>
              <a:gd name="T12" fmla="*/ 435569333 w 2685"/>
              <a:gd name="T13" fmla="*/ 0 h 1928"/>
              <a:gd name="T14" fmla="*/ 570237384 w 2685"/>
              <a:gd name="T15" fmla="*/ 252677422 h 1928"/>
              <a:gd name="T16" fmla="*/ 601349606 w 2685"/>
              <a:gd name="T17" fmla="*/ 309975486 h 1928"/>
              <a:gd name="T18" fmla="*/ 609752056 w 2685"/>
              <a:gd name="T19" fmla="*/ 404439155 h 1928"/>
              <a:gd name="T20" fmla="*/ 585679839 w 2685"/>
              <a:gd name="T21" fmla="*/ 483416959 h 1928"/>
              <a:gd name="T22" fmla="*/ 545938331 w 2685"/>
              <a:gd name="T23" fmla="*/ 497612419 h 1928"/>
              <a:gd name="T24" fmla="*/ 522774410 w 2685"/>
              <a:gd name="T25" fmla="*/ 447025535 h 1928"/>
              <a:gd name="T26" fmla="*/ 483486931 w 2685"/>
              <a:gd name="T27" fmla="*/ 440573007 h 1928"/>
              <a:gd name="T28" fmla="*/ 458733254 w 2685"/>
              <a:gd name="T29" fmla="*/ 331913878 h 1928"/>
              <a:gd name="T30" fmla="*/ 435569333 w 2685"/>
              <a:gd name="T31" fmla="*/ 331913878 h 1928"/>
              <a:gd name="T32" fmla="*/ 412405888 w 2685"/>
              <a:gd name="T33" fmla="*/ 303006797 h 1928"/>
              <a:gd name="T34" fmla="*/ 412405888 w 2685"/>
              <a:gd name="T35" fmla="*/ 259904192 h 1928"/>
              <a:gd name="T36" fmla="*/ 388106359 w 2685"/>
              <a:gd name="T37" fmla="*/ 252677422 h 1928"/>
              <a:gd name="T38" fmla="*/ 396281973 w 2685"/>
              <a:gd name="T39" fmla="*/ 201316295 h 1928"/>
              <a:gd name="T40" fmla="*/ 379703909 w 2685"/>
              <a:gd name="T41" fmla="*/ 151245572 h 1928"/>
              <a:gd name="T42" fmla="*/ 332695083 w 2685"/>
              <a:gd name="T43" fmla="*/ 108401079 h 1928"/>
              <a:gd name="T44" fmla="*/ 277511120 w 2685"/>
              <a:gd name="T45" fmla="*/ 72267227 h 1928"/>
              <a:gd name="T46" fmla="*/ 198481716 w 2685"/>
              <a:gd name="T47" fmla="*/ 136533950 h 1928"/>
              <a:gd name="T48" fmla="*/ 158967044 w 2685"/>
              <a:gd name="T49" fmla="*/ 86462687 h 1928"/>
              <a:gd name="T50" fmla="*/ 118544046 w 2685"/>
              <a:gd name="T51" fmla="*/ 78977836 h 1928"/>
              <a:gd name="T52" fmla="*/ 79256210 w 2685"/>
              <a:gd name="T53" fmla="*/ 100400066 h 1928"/>
              <a:gd name="T54" fmla="*/ 32247369 w 2685"/>
              <a:gd name="T55" fmla="*/ 86462687 h 1928"/>
              <a:gd name="T56" fmla="*/ 16578071 w 2685"/>
              <a:gd name="T57" fmla="*/ 72267227 h 1928"/>
              <a:gd name="T58" fmla="*/ 0 w 2685"/>
              <a:gd name="T59" fmla="*/ 43102557 h 192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685"/>
              <a:gd name="T91" fmla="*/ 0 h 1928"/>
              <a:gd name="T92" fmla="*/ 2685 w 2685"/>
              <a:gd name="T93" fmla="*/ 1928 h 192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685" h="1928">
                <a:moveTo>
                  <a:pt x="0" y="167"/>
                </a:moveTo>
                <a:lnTo>
                  <a:pt x="840" y="81"/>
                </a:lnTo>
                <a:lnTo>
                  <a:pt x="907" y="139"/>
                </a:lnTo>
                <a:lnTo>
                  <a:pt x="1672" y="109"/>
                </a:lnTo>
                <a:lnTo>
                  <a:pt x="1745" y="167"/>
                </a:lnTo>
                <a:lnTo>
                  <a:pt x="1780" y="0"/>
                </a:lnTo>
                <a:lnTo>
                  <a:pt x="1918" y="0"/>
                </a:lnTo>
                <a:lnTo>
                  <a:pt x="2511" y="979"/>
                </a:lnTo>
                <a:lnTo>
                  <a:pt x="2648" y="1201"/>
                </a:lnTo>
                <a:lnTo>
                  <a:pt x="2685" y="1567"/>
                </a:lnTo>
                <a:lnTo>
                  <a:pt x="2579" y="1873"/>
                </a:lnTo>
                <a:lnTo>
                  <a:pt x="2404" y="1928"/>
                </a:lnTo>
                <a:lnTo>
                  <a:pt x="2302" y="1732"/>
                </a:lnTo>
                <a:lnTo>
                  <a:pt x="2129" y="1707"/>
                </a:lnTo>
                <a:lnTo>
                  <a:pt x="2020" y="1286"/>
                </a:lnTo>
                <a:lnTo>
                  <a:pt x="1918" y="1286"/>
                </a:lnTo>
                <a:lnTo>
                  <a:pt x="1816" y="1174"/>
                </a:lnTo>
                <a:lnTo>
                  <a:pt x="1816" y="1007"/>
                </a:lnTo>
                <a:lnTo>
                  <a:pt x="1709" y="979"/>
                </a:lnTo>
                <a:lnTo>
                  <a:pt x="1745" y="780"/>
                </a:lnTo>
                <a:lnTo>
                  <a:pt x="1672" y="586"/>
                </a:lnTo>
                <a:lnTo>
                  <a:pt x="1465" y="420"/>
                </a:lnTo>
                <a:lnTo>
                  <a:pt x="1222" y="280"/>
                </a:lnTo>
                <a:lnTo>
                  <a:pt x="874" y="529"/>
                </a:lnTo>
                <a:lnTo>
                  <a:pt x="700" y="335"/>
                </a:lnTo>
                <a:lnTo>
                  <a:pt x="522" y="306"/>
                </a:lnTo>
                <a:lnTo>
                  <a:pt x="349" y="389"/>
                </a:lnTo>
                <a:lnTo>
                  <a:pt x="142" y="335"/>
                </a:lnTo>
                <a:lnTo>
                  <a:pt x="73" y="280"/>
                </a:lnTo>
                <a:lnTo>
                  <a:pt x="0" y="167"/>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2" name="Freeform 74"/>
          <p:cNvSpPr>
            <a:spLocks noChangeAspect="1"/>
          </p:cNvSpPr>
          <p:nvPr/>
        </p:nvSpPr>
        <p:spPr bwMode="auto">
          <a:xfrm>
            <a:off x="6200775" y="2906713"/>
            <a:ext cx="566738" cy="708025"/>
          </a:xfrm>
          <a:custGeom>
            <a:avLst/>
            <a:gdLst>
              <a:gd name="T0" fmla="*/ 79330903 w 1187"/>
              <a:gd name="T1" fmla="*/ 57877489 h 1396"/>
              <a:gd name="T2" fmla="*/ 118996340 w 1187"/>
              <a:gd name="T3" fmla="*/ 71768180 h 1396"/>
              <a:gd name="T4" fmla="*/ 126975102 w 1187"/>
              <a:gd name="T5" fmla="*/ 85915995 h 1396"/>
              <a:gd name="T6" fmla="*/ 206077753 w 1187"/>
              <a:gd name="T7" fmla="*/ 42700603 h 1396"/>
              <a:gd name="T8" fmla="*/ 214512453 w 1187"/>
              <a:gd name="T9" fmla="*/ 13890679 h 1396"/>
              <a:gd name="T10" fmla="*/ 253950204 w 1187"/>
              <a:gd name="T11" fmla="*/ 0 h 1396"/>
              <a:gd name="T12" fmla="*/ 269223476 w 1187"/>
              <a:gd name="T13" fmla="*/ 120385034 h 1396"/>
              <a:gd name="T14" fmla="*/ 270591382 w 1187"/>
              <a:gd name="T15" fmla="*/ 237425716 h 1396"/>
              <a:gd name="T16" fmla="*/ 238220903 w 1187"/>
              <a:gd name="T17" fmla="*/ 272923889 h 1396"/>
              <a:gd name="T18" fmla="*/ 198327244 w 1187"/>
              <a:gd name="T19" fmla="*/ 337232418 h 1396"/>
              <a:gd name="T20" fmla="*/ 174619271 w 1187"/>
              <a:gd name="T21" fmla="*/ 359096993 h 1396"/>
              <a:gd name="T22" fmla="*/ 158661807 w 1187"/>
              <a:gd name="T23" fmla="*/ 345206318 h 1396"/>
              <a:gd name="T24" fmla="*/ 111017608 w 1187"/>
              <a:gd name="T25" fmla="*/ 352151656 h 1396"/>
              <a:gd name="T26" fmla="*/ 55850661 w 1187"/>
              <a:gd name="T27" fmla="*/ 323084602 h 1396"/>
              <a:gd name="T28" fmla="*/ 31230744 w 1187"/>
              <a:gd name="T29" fmla="*/ 337232418 h 1396"/>
              <a:gd name="T30" fmla="*/ 0 w 1187"/>
              <a:gd name="T31" fmla="*/ 78713010 h 1396"/>
              <a:gd name="T32" fmla="*/ 79330903 w 1187"/>
              <a:gd name="T33" fmla="*/ 57877489 h 139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87"/>
              <a:gd name="T52" fmla="*/ 0 h 1396"/>
              <a:gd name="T53" fmla="*/ 1187 w 1187"/>
              <a:gd name="T54" fmla="*/ 1396 h 139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87" h="1396">
                <a:moveTo>
                  <a:pt x="348" y="225"/>
                </a:moveTo>
                <a:lnTo>
                  <a:pt x="522" y="279"/>
                </a:lnTo>
                <a:lnTo>
                  <a:pt x="557" y="334"/>
                </a:lnTo>
                <a:lnTo>
                  <a:pt x="904" y="166"/>
                </a:lnTo>
                <a:lnTo>
                  <a:pt x="941" y="54"/>
                </a:lnTo>
                <a:lnTo>
                  <a:pt x="1114" y="0"/>
                </a:lnTo>
                <a:lnTo>
                  <a:pt x="1181" y="468"/>
                </a:lnTo>
                <a:lnTo>
                  <a:pt x="1187" y="923"/>
                </a:lnTo>
                <a:lnTo>
                  <a:pt x="1045" y="1061"/>
                </a:lnTo>
                <a:lnTo>
                  <a:pt x="870" y="1311"/>
                </a:lnTo>
                <a:lnTo>
                  <a:pt x="766" y="1396"/>
                </a:lnTo>
                <a:lnTo>
                  <a:pt x="696" y="1342"/>
                </a:lnTo>
                <a:lnTo>
                  <a:pt x="487" y="1369"/>
                </a:lnTo>
                <a:lnTo>
                  <a:pt x="245" y="1256"/>
                </a:lnTo>
                <a:lnTo>
                  <a:pt x="137" y="1311"/>
                </a:lnTo>
                <a:lnTo>
                  <a:pt x="0" y="306"/>
                </a:lnTo>
                <a:lnTo>
                  <a:pt x="348" y="225"/>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3" name="Freeform 75"/>
          <p:cNvSpPr>
            <a:spLocks noChangeAspect="1"/>
          </p:cNvSpPr>
          <p:nvPr/>
        </p:nvSpPr>
        <p:spPr bwMode="auto">
          <a:xfrm>
            <a:off x="6267450" y="4237038"/>
            <a:ext cx="714375" cy="866775"/>
          </a:xfrm>
          <a:custGeom>
            <a:avLst/>
            <a:gdLst>
              <a:gd name="T0" fmla="*/ 0 w 1500"/>
              <a:gd name="T1" fmla="*/ 20909298 h 1706"/>
              <a:gd name="T2" fmla="*/ 79385164 w 1500"/>
              <a:gd name="T3" fmla="*/ 6969765 h 1706"/>
              <a:gd name="T4" fmla="*/ 158996547 w 1500"/>
              <a:gd name="T5" fmla="*/ 0 h 1706"/>
              <a:gd name="T6" fmla="*/ 150831243 w 1500"/>
              <a:gd name="T7" fmla="*/ 43109104 h 1706"/>
              <a:gd name="T8" fmla="*/ 190297115 w 1500"/>
              <a:gd name="T9" fmla="*/ 49820765 h 1706"/>
              <a:gd name="T10" fmla="*/ 198462419 w 1500"/>
              <a:gd name="T11" fmla="*/ 86218716 h 1706"/>
              <a:gd name="T12" fmla="*/ 229535816 w 1500"/>
              <a:gd name="T13" fmla="*/ 122099939 h 1706"/>
              <a:gd name="T14" fmla="*/ 261289834 w 1500"/>
              <a:gd name="T15" fmla="*/ 165209567 h 1706"/>
              <a:gd name="T16" fmla="*/ 292363231 w 1500"/>
              <a:gd name="T17" fmla="*/ 194637230 h 1706"/>
              <a:gd name="T18" fmla="*/ 292363231 w 1500"/>
              <a:gd name="T19" fmla="*/ 216837537 h 1706"/>
              <a:gd name="T20" fmla="*/ 316859142 w 1500"/>
              <a:gd name="T21" fmla="*/ 230518453 h 1706"/>
              <a:gd name="T22" fmla="*/ 316859142 w 1500"/>
              <a:gd name="T23" fmla="*/ 252718760 h 1706"/>
              <a:gd name="T24" fmla="*/ 331829104 w 1500"/>
              <a:gd name="T25" fmla="*/ 259430421 h 1706"/>
              <a:gd name="T26" fmla="*/ 340221102 w 1500"/>
              <a:gd name="T27" fmla="*/ 252718760 h 1706"/>
              <a:gd name="T28" fmla="*/ 308693839 w 1500"/>
              <a:gd name="T29" fmla="*/ 397277138 h 1706"/>
              <a:gd name="T30" fmla="*/ 277393746 w 1500"/>
              <a:gd name="T31" fmla="*/ 397277138 h 1706"/>
              <a:gd name="T32" fmla="*/ 269455138 w 1500"/>
              <a:gd name="T33" fmla="*/ 440386226 h 1706"/>
              <a:gd name="T34" fmla="*/ 252897835 w 1500"/>
              <a:gd name="T35" fmla="*/ 425414293 h 1706"/>
              <a:gd name="T36" fmla="*/ 79385164 w 1500"/>
              <a:gd name="T37" fmla="*/ 433158361 h 1706"/>
              <a:gd name="T38" fmla="*/ 64188508 w 1500"/>
              <a:gd name="T39" fmla="*/ 418186428 h 1706"/>
              <a:gd name="T40" fmla="*/ 55569323 w 1500"/>
              <a:gd name="T41" fmla="*/ 339195609 h 1706"/>
              <a:gd name="T42" fmla="*/ 79385164 w 1500"/>
              <a:gd name="T43" fmla="*/ 296086013 h 1706"/>
              <a:gd name="T44" fmla="*/ 55569323 w 1500"/>
              <a:gd name="T45" fmla="*/ 244716589 h 1706"/>
              <a:gd name="T46" fmla="*/ 0 w 1500"/>
              <a:gd name="T47" fmla="*/ 20909298 h 170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00"/>
              <a:gd name="T73" fmla="*/ 0 h 1706"/>
              <a:gd name="T74" fmla="*/ 1500 w 1500"/>
              <a:gd name="T75" fmla="*/ 1706 h 170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00" h="1706">
                <a:moveTo>
                  <a:pt x="0" y="81"/>
                </a:moveTo>
                <a:lnTo>
                  <a:pt x="350" y="27"/>
                </a:lnTo>
                <a:lnTo>
                  <a:pt x="701" y="0"/>
                </a:lnTo>
                <a:lnTo>
                  <a:pt x="665" y="167"/>
                </a:lnTo>
                <a:lnTo>
                  <a:pt x="839" y="193"/>
                </a:lnTo>
                <a:lnTo>
                  <a:pt x="875" y="334"/>
                </a:lnTo>
                <a:lnTo>
                  <a:pt x="1012" y="473"/>
                </a:lnTo>
                <a:lnTo>
                  <a:pt x="1152" y="640"/>
                </a:lnTo>
                <a:lnTo>
                  <a:pt x="1289" y="754"/>
                </a:lnTo>
                <a:lnTo>
                  <a:pt x="1289" y="840"/>
                </a:lnTo>
                <a:lnTo>
                  <a:pt x="1397" y="893"/>
                </a:lnTo>
                <a:lnTo>
                  <a:pt x="1397" y="979"/>
                </a:lnTo>
                <a:lnTo>
                  <a:pt x="1463" y="1005"/>
                </a:lnTo>
                <a:lnTo>
                  <a:pt x="1500" y="979"/>
                </a:lnTo>
                <a:lnTo>
                  <a:pt x="1361" y="1539"/>
                </a:lnTo>
                <a:lnTo>
                  <a:pt x="1223" y="1539"/>
                </a:lnTo>
                <a:lnTo>
                  <a:pt x="1188" y="1706"/>
                </a:lnTo>
                <a:lnTo>
                  <a:pt x="1115" y="1648"/>
                </a:lnTo>
                <a:lnTo>
                  <a:pt x="350" y="1678"/>
                </a:lnTo>
                <a:lnTo>
                  <a:pt x="283" y="1620"/>
                </a:lnTo>
                <a:lnTo>
                  <a:pt x="245" y="1314"/>
                </a:lnTo>
                <a:lnTo>
                  <a:pt x="350" y="1147"/>
                </a:lnTo>
                <a:lnTo>
                  <a:pt x="245" y="948"/>
                </a:lnTo>
                <a:lnTo>
                  <a:pt x="0" y="81"/>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4" name="Freeform 76"/>
          <p:cNvSpPr>
            <a:spLocks noChangeAspect="1"/>
          </p:cNvSpPr>
          <p:nvPr/>
        </p:nvSpPr>
        <p:spPr bwMode="auto">
          <a:xfrm>
            <a:off x="6584950" y="4151313"/>
            <a:ext cx="677863" cy="596900"/>
          </a:xfrm>
          <a:custGeom>
            <a:avLst/>
            <a:gdLst>
              <a:gd name="T0" fmla="*/ 188682163 w 1426"/>
              <a:gd name="T1" fmla="*/ 296268984 h 1176"/>
              <a:gd name="T2" fmla="*/ 180321538 w 1426"/>
              <a:gd name="T3" fmla="*/ 302967357 h 1176"/>
              <a:gd name="T4" fmla="*/ 165407607 w 1426"/>
              <a:gd name="T5" fmla="*/ 296268984 h 1176"/>
              <a:gd name="T6" fmla="*/ 165407607 w 1426"/>
              <a:gd name="T7" fmla="*/ 274113141 h 1176"/>
              <a:gd name="T8" fmla="*/ 141003121 w 1426"/>
              <a:gd name="T9" fmla="*/ 260458996 h 1176"/>
              <a:gd name="T10" fmla="*/ 141003121 w 1426"/>
              <a:gd name="T11" fmla="*/ 238303153 h 1176"/>
              <a:gd name="T12" fmla="*/ 110045774 w 1426"/>
              <a:gd name="T13" fmla="*/ 208934264 h 1176"/>
              <a:gd name="T14" fmla="*/ 78410593 w 1426"/>
              <a:gd name="T15" fmla="*/ 165910786 h 1176"/>
              <a:gd name="T16" fmla="*/ 47453261 w 1426"/>
              <a:gd name="T17" fmla="*/ 130100830 h 1176"/>
              <a:gd name="T18" fmla="*/ 39318432 w 1426"/>
              <a:gd name="T19" fmla="*/ 93775724 h 1176"/>
              <a:gd name="T20" fmla="*/ 8134832 w 1426"/>
              <a:gd name="T21" fmla="*/ 87077351 h 1176"/>
              <a:gd name="T22" fmla="*/ 0 w 1426"/>
              <a:gd name="T23" fmla="*/ 87077351 h 1176"/>
              <a:gd name="T24" fmla="*/ 8134832 w 1426"/>
              <a:gd name="T25" fmla="*/ 44053857 h 1176"/>
              <a:gd name="T26" fmla="*/ 31409399 w 1426"/>
              <a:gd name="T27" fmla="*/ 35552096 h 1176"/>
              <a:gd name="T28" fmla="*/ 39318432 w 1426"/>
              <a:gd name="T29" fmla="*/ 21640669 h 1176"/>
              <a:gd name="T30" fmla="*/ 141003121 w 1426"/>
              <a:gd name="T31" fmla="*/ 0 h 1176"/>
              <a:gd name="T32" fmla="*/ 141003121 w 1426"/>
              <a:gd name="T33" fmla="*/ 14684448 h 1176"/>
              <a:gd name="T34" fmla="*/ 165407607 w 1426"/>
              <a:gd name="T35" fmla="*/ 29111560 h 1176"/>
              <a:gd name="T36" fmla="*/ 244044441 w 1426"/>
              <a:gd name="T37" fmla="*/ 14684448 h 1176"/>
              <a:gd name="T38" fmla="*/ 322228793 w 1426"/>
              <a:gd name="T39" fmla="*/ 80121642 h 1176"/>
              <a:gd name="T40" fmla="*/ 235683342 w 1426"/>
              <a:gd name="T41" fmla="*/ 245001526 h 1176"/>
              <a:gd name="T42" fmla="*/ 196365400 w 1426"/>
              <a:gd name="T43" fmla="*/ 260458996 h 1176"/>
              <a:gd name="T44" fmla="*/ 188682163 w 1426"/>
              <a:gd name="T45" fmla="*/ 296268984 h 117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26"/>
              <a:gd name="T70" fmla="*/ 0 h 1176"/>
              <a:gd name="T71" fmla="*/ 1426 w 1426"/>
              <a:gd name="T72" fmla="*/ 1176 h 117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26" h="1176">
                <a:moveTo>
                  <a:pt x="835" y="1150"/>
                </a:moveTo>
                <a:lnTo>
                  <a:pt x="798" y="1176"/>
                </a:lnTo>
                <a:lnTo>
                  <a:pt x="732" y="1150"/>
                </a:lnTo>
                <a:lnTo>
                  <a:pt x="732" y="1064"/>
                </a:lnTo>
                <a:lnTo>
                  <a:pt x="624" y="1011"/>
                </a:lnTo>
                <a:lnTo>
                  <a:pt x="624" y="925"/>
                </a:lnTo>
                <a:lnTo>
                  <a:pt x="487" y="811"/>
                </a:lnTo>
                <a:lnTo>
                  <a:pt x="347" y="644"/>
                </a:lnTo>
                <a:lnTo>
                  <a:pt x="210" y="505"/>
                </a:lnTo>
                <a:lnTo>
                  <a:pt x="174" y="364"/>
                </a:lnTo>
                <a:lnTo>
                  <a:pt x="36" y="338"/>
                </a:lnTo>
                <a:lnTo>
                  <a:pt x="0" y="338"/>
                </a:lnTo>
                <a:lnTo>
                  <a:pt x="36" y="171"/>
                </a:lnTo>
                <a:lnTo>
                  <a:pt x="139" y="138"/>
                </a:lnTo>
                <a:lnTo>
                  <a:pt x="174" y="84"/>
                </a:lnTo>
                <a:lnTo>
                  <a:pt x="624" y="0"/>
                </a:lnTo>
                <a:lnTo>
                  <a:pt x="624" y="57"/>
                </a:lnTo>
                <a:lnTo>
                  <a:pt x="732" y="113"/>
                </a:lnTo>
                <a:lnTo>
                  <a:pt x="1080" y="57"/>
                </a:lnTo>
                <a:lnTo>
                  <a:pt x="1426" y="311"/>
                </a:lnTo>
                <a:lnTo>
                  <a:pt x="1043" y="951"/>
                </a:lnTo>
                <a:lnTo>
                  <a:pt x="869" y="1011"/>
                </a:lnTo>
                <a:lnTo>
                  <a:pt x="835" y="1150"/>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5" name="Freeform 77"/>
          <p:cNvSpPr>
            <a:spLocks noChangeAspect="1"/>
          </p:cNvSpPr>
          <p:nvPr/>
        </p:nvSpPr>
        <p:spPr bwMode="auto">
          <a:xfrm>
            <a:off x="6432550" y="3729038"/>
            <a:ext cx="1230313" cy="579437"/>
          </a:xfrm>
          <a:custGeom>
            <a:avLst/>
            <a:gdLst>
              <a:gd name="T0" fmla="*/ 538749378 w 2581"/>
              <a:gd name="T1" fmla="*/ 0 h 1142"/>
              <a:gd name="T2" fmla="*/ 561926064 w 2581"/>
              <a:gd name="T3" fmla="*/ 49171465 h 1142"/>
              <a:gd name="T4" fmla="*/ 530569540 w 2581"/>
              <a:gd name="T5" fmla="*/ 78519800 h 1142"/>
              <a:gd name="T6" fmla="*/ 586466533 w 2581"/>
              <a:gd name="T7" fmla="*/ 78519800 h 1142"/>
              <a:gd name="T8" fmla="*/ 561926064 w 2581"/>
              <a:gd name="T9" fmla="*/ 120483300 h 1142"/>
              <a:gd name="T10" fmla="*/ 499212420 w 2581"/>
              <a:gd name="T11" fmla="*/ 120483300 h 1142"/>
              <a:gd name="T12" fmla="*/ 514436286 w 2581"/>
              <a:gd name="T13" fmla="*/ 149831651 h 1142"/>
              <a:gd name="T14" fmla="*/ 538749378 w 2581"/>
              <a:gd name="T15" fmla="*/ 156782355 h 1142"/>
              <a:gd name="T16" fmla="*/ 491032104 w 2581"/>
              <a:gd name="T17" fmla="*/ 199775344 h 1142"/>
              <a:gd name="T18" fmla="*/ 459902480 w 2581"/>
              <a:gd name="T19" fmla="*/ 264908196 h 1142"/>
              <a:gd name="T20" fmla="*/ 395597796 w 2581"/>
              <a:gd name="T21" fmla="*/ 293999333 h 1142"/>
              <a:gd name="T22" fmla="*/ 316978394 w 2581"/>
              <a:gd name="T23" fmla="*/ 228608665 h 1142"/>
              <a:gd name="T24" fmla="*/ 237904179 w 2581"/>
              <a:gd name="T25" fmla="*/ 243025579 h 1142"/>
              <a:gd name="T26" fmla="*/ 213363710 w 2581"/>
              <a:gd name="T27" fmla="*/ 228608665 h 1142"/>
              <a:gd name="T28" fmla="*/ 213363710 w 2581"/>
              <a:gd name="T29" fmla="*/ 213934505 h 1142"/>
              <a:gd name="T30" fmla="*/ 111112839 w 2581"/>
              <a:gd name="T31" fmla="*/ 235559877 h 1142"/>
              <a:gd name="T32" fmla="*/ 103159901 w 2581"/>
              <a:gd name="T33" fmla="*/ 249461792 h 1142"/>
              <a:gd name="T34" fmla="*/ 79755838 w 2581"/>
              <a:gd name="T35" fmla="*/ 257957492 h 1142"/>
              <a:gd name="T36" fmla="*/ 0 w 2581"/>
              <a:gd name="T37" fmla="*/ 264908196 h 1142"/>
              <a:gd name="T38" fmla="*/ 15905884 w 2581"/>
              <a:gd name="T39" fmla="*/ 228608665 h 1142"/>
              <a:gd name="T40" fmla="*/ 103159901 w 2581"/>
              <a:gd name="T41" fmla="*/ 149831651 h 1142"/>
              <a:gd name="T42" fmla="*/ 126791369 w 2581"/>
              <a:gd name="T43" fmla="*/ 149831651 h 1142"/>
              <a:gd name="T44" fmla="*/ 150422808 w 2581"/>
              <a:gd name="T45" fmla="*/ 92421716 h 1142"/>
              <a:gd name="T46" fmla="*/ 538749378 w 2581"/>
              <a:gd name="T47" fmla="*/ 0 h 11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81"/>
              <a:gd name="T73" fmla="*/ 0 h 1142"/>
              <a:gd name="T74" fmla="*/ 2581 w 2581"/>
              <a:gd name="T75" fmla="*/ 1142 h 11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81" h="1142">
                <a:moveTo>
                  <a:pt x="2371" y="0"/>
                </a:moveTo>
                <a:lnTo>
                  <a:pt x="2473" y="191"/>
                </a:lnTo>
                <a:lnTo>
                  <a:pt x="2335" y="305"/>
                </a:lnTo>
                <a:lnTo>
                  <a:pt x="2581" y="305"/>
                </a:lnTo>
                <a:lnTo>
                  <a:pt x="2473" y="468"/>
                </a:lnTo>
                <a:lnTo>
                  <a:pt x="2197" y="468"/>
                </a:lnTo>
                <a:lnTo>
                  <a:pt x="2264" y="582"/>
                </a:lnTo>
                <a:lnTo>
                  <a:pt x="2371" y="609"/>
                </a:lnTo>
                <a:lnTo>
                  <a:pt x="2161" y="776"/>
                </a:lnTo>
                <a:lnTo>
                  <a:pt x="2024" y="1029"/>
                </a:lnTo>
                <a:lnTo>
                  <a:pt x="1741" y="1142"/>
                </a:lnTo>
                <a:lnTo>
                  <a:pt x="1395" y="888"/>
                </a:lnTo>
                <a:lnTo>
                  <a:pt x="1047" y="944"/>
                </a:lnTo>
                <a:lnTo>
                  <a:pt x="939" y="888"/>
                </a:lnTo>
                <a:lnTo>
                  <a:pt x="939" y="831"/>
                </a:lnTo>
                <a:lnTo>
                  <a:pt x="489" y="915"/>
                </a:lnTo>
                <a:lnTo>
                  <a:pt x="454" y="969"/>
                </a:lnTo>
                <a:lnTo>
                  <a:pt x="351" y="1002"/>
                </a:lnTo>
                <a:lnTo>
                  <a:pt x="0" y="1029"/>
                </a:lnTo>
                <a:lnTo>
                  <a:pt x="70" y="888"/>
                </a:lnTo>
                <a:lnTo>
                  <a:pt x="454" y="582"/>
                </a:lnTo>
                <a:lnTo>
                  <a:pt x="558" y="582"/>
                </a:lnTo>
                <a:lnTo>
                  <a:pt x="662" y="359"/>
                </a:lnTo>
                <a:lnTo>
                  <a:pt x="2371" y="0"/>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6" name="Freeform 78"/>
          <p:cNvSpPr>
            <a:spLocks noChangeAspect="1"/>
          </p:cNvSpPr>
          <p:nvPr/>
        </p:nvSpPr>
        <p:spPr bwMode="auto">
          <a:xfrm>
            <a:off x="6484938" y="3330575"/>
            <a:ext cx="1077912" cy="636588"/>
          </a:xfrm>
          <a:custGeom>
            <a:avLst/>
            <a:gdLst>
              <a:gd name="T0" fmla="*/ 0 w 2265"/>
              <a:gd name="T1" fmla="*/ 322646722 h 1256"/>
              <a:gd name="T2" fmla="*/ 94895269 w 2265"/>
              <a:gd name="T3" fmla="*/ 223232534 h 1256"/>
              <a:gd name="T4" fmla="*/ 125922970 w 2265"/>
              <a:gd name="T5" fmla="*/ 251489732 h 1256"/>
              <a:gd name="T6" fmla="*/ 213117685 w 2265"/>
              <a:gd name="T7" fmla="*/ 202424832 h 1256"/>
              <a:gd name="T8" fmla="*/ 204964581 w 2265"/>
              <a:gd name="T9" fmla="*/ 180075838 h 1256"/>
              <a:gd name="T10" fmla="*/ 228065677 w 2265"/>
              <a:gd name="T11" fmla="*/ 122277084 h 1256"/>
              <a:gd name="T12" fmla="*/ 260225572 w 2265"/>
              <a:gd name="T13" fmla="*/ 72441285 h 1256"/>
              <a:gd name="T14" fmla="*/ 267699568 w 2265"/>
              <a:gd name="T15" fmla="*/ 65762166 h 1256"/>
              <a:gd name="T16" fmla="*/ 308012983 w 2265"/>
              <a:gd name="T17" fmla="*/ 7192531 h 1256"/>
              <a:gd name="T18" fmla="*/ 339267183 w 2265"/>
              <a:gd name="T19" fmla="*/ 22605969 h 1256"/>
              <a:gd name="T20" fmla="*/ 354667755 w 2265"/>
              <a:gd name="T21" fmla="*/ 0 h 1256"/>
              <a:gd name="T22" fmla="*/ 401775582 w 2265"/>
              <a:gd name="T23" fmla="*/ 36220643 h 1256"/>
              <a:gd name="T24" fmla="*/ 393622478 w 2265"/>
              <a:gd name="T25" fmla="*/ 72441285 h 1256"/>
              <a:gd name="T26" fmla="*/ 481043721 w 2265"/>
              <a:gd name="T27" fmla="*/ 108148486 h 1256"/>
              <a:gd name="T28" fmla="*/ 488744245 w 2265"/>
              <a:gd name="T29" fmla="*/ 165947239 h 1256"/>
              <a:gd name="T30" fmla="*/ 440956834 w 2265"/>
              <a:gd name="T31" fmla="*/ 158240776 h 1256"/>
              <a:gd name="T32" fmla="*/ 481043721 w 2265"/>
              <a:gd name="T33" fmla="*/ 187268874 h 1256"/>
              <a:gd name="T34" fmla="*/ 504824520 w 2265"/>
              <a:gd name="T35" fmla="*/ 180075838 h 1256"/>
              <a:gd name="T36" fmla="*/ 512977624 w 2265"/>
              <a:gd name="T37" fmla="*/ 202424832 h 1256"/>
              <a:gd name="T38" fmla="*/ 125922970 w 2265"/>
              <a:gd name="T39" fmla="*/ 294646491 h 1256"/>
              <a:gd name="T40" fmla="*/ 0 w 2265"/>
              <a:gd name="T41" fmla="*/ 322646722 h 12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265"/>
              <a:gd name="T64" fmla="*/ 0 h 1256"/>
              <a:gd name="T65" fmla="*/ 2265 w 2265"/>
              <a:gd name="T66" fmla="*/ 1256 h 12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265" h="1256">
                <a:moveTo>
                  <a:pt x="0" y="1256"/>
                </a:moveTo>
                <a:lnTo>
                  <a:pt x="419" y="869"/>
                </a:lnTo>
                <a:lnTo>
                  <a:pt x="556" y="979"/>
                </a:lnTo>
                <a:lnTo>
                  <a:pt x="941" y="788"/>
                </a:lnTo>
                <a:lnTo>
                  <a:pt x="905" y="701"/>
                </a:lnTo>
                <a:lnTo>
                  <a:pt x="1007" y="476"/>
                </a:lnTo>
                <a:lnTo>
                  <a:pt x="1149" y="282"/>
                </a:lnTo>
                <a:lnTo>
                  <a:pt x="1182" y="256"/>
                </a:lnTo>
                <a:lnTo>
                  <a:pt x="1360" y="28"/>
                </a:lnTo>
                <a:lnTo>
                  <a:pt x="1498" y="88"/>
                </a:lnTo>
                <a:lnTo>
                  <a:pt x="1566" y="0"/>
                </a:lnTo>
                <a:lnTo>
                  <a:pt x="1774" y="141"/>
                </a:lnTo>
                <a:lnTo>
                  <a:pt x="1738" y="282"/>
                </a:lnTo>
                <a:lnTo>
                  <a:pt x="2124" y="421"/>
                </a:lnTo>
                <a:lnTo>
                  <a:pt x="2158" y="646"/>
                </a:lnTo>
                <a:lnTo>
                  <a:pt x="1947" y="616"/>
                </a:lnTo>
                <a:lnTo>
                  <a:pt x="2124" y="729"/>
                </a:lnTo>
                <a:lnTo>
                  <a:pt x="2229" y="701"/>
                </a:lnTo>
                <a:lnTo>
                  <a:pt x="2265" y="788"/>
                </a:lnTo>
                <a:lnTo>
                  <a:pt x="556" y="1147"/>
                </a:lnTo>
                <a:lnTo>
                  <a:pt x="0" y="1256"/>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7" name="Freeform 79"/>
          <p:cNvSpPr>
            <a:spLocks noChangeAspect="1"/>
          </p:cNvSpPr>
          <p:nvPr/>
        </p:nvSpPr>
        <p:spPr bwMode="auto">
          <a:xfrm>
            <a:off x="6567488" y="3143250"/>
            <a:ext cx="647700" cy="682625"/>
          </a:xfrm>
          <a:custGeom>
            <a:avLst/>
            <a:gdLst>
              <a:gd name="T0" fmla="*/ 55714092 w 1361"/>
              <a:gd name="T1" fmla="*/ 317901415 h 1346"/>
              <a:gd name="T2" fmla="*/ 23554197 w 1361"/>
              <a:gd name="T3" fmla="*/ 310185626 h 1346"/>
              <a:gd name="T4" fmla="*/ 16306718 w 1361"/>
              <a:gd name="T5" fmla="*/ 288580502 h 1346"/>
              <a:gd name="T6" fmla="*/ 8153121 w 1361"/>
              <a:gd name="T7" fmla="*/ 274691674 h 1346"/>
              <a:gd name="T8" fmla="*/ 0 w 1361"/>
              <a:gd name="T9" fmla="*/ 238683409 h 1346"/>
              <a:gd name="T10" fmla="*/ 23554197 w 1361"/>
              <a:gd name="T11" fmla="*/ 216821159 h 1346"/>
              <a:gd name="T12" fmla="*/ 63188115 w 1361"/>
              <a:gd name="T13" fmla="*/ 152520545 h 1346"/>
              <a:gd name="T14" fmla="*/ 95348479 w 1361"/>
              <a:gd name="T15" fmla="*/ 117027069 h 1346"/>
              <a:gd name="T16" fmla="*/ 93989785 w 1361"/>
              <a:gd name="T17" fmla="*/ 0 h 1346"/>
              <a:gd name="T18" fmla="*/ 118449612 w 1361"/>
              <a:gd name="T19" fmla="*/ 101594982 h 1346"/>
              <a:gd name="T20" fmla="*/ 181637727 w 1361"/>
              <a:gd name="T21" fmla="*/ 94392936 h 1346"/>
              <a:gd name="T22" fmla="*/ 188885207 w 1361"/>
              <a:gd name="T23" fmla="*/ 144547630 h 1346"/>
              <a:gd name="T24" fmla="*/ 236446167 w 1361"/>
              <a:gd name="T25" fmla="*/ 94392936 h 1346"/>
              <a:gd name="T26" fmla="*/ 308240486 w 1361"/>
              <a:gd name="T27" fmla="*/ 81018867 h 1346"/>
              <a:gd name="T28" fmla="*/ 300087369 w 1361"/>
              <a:gd name="T29" fmla="*/ 117027069 h 1346"/>
              <a:gd name="T30" fmla="*/ 268832643 w 1361"/>
              <a:gd name="T31" fmla="*/ 101594982 h 1346"/>
              <a:gd name="T32" fmla="*/ 228519102 w 1361"/>
              <a:gd name="T33" fmla="*/ 160236842 h 1346"/>
              <a:gd name="T34" fmla="*/ 221045095 w 1361"/>
              <a:gd name="T35" fmla="*/ 166924130 h 1346"/>
              <a:gd name="T36" fmla="*/ 188885207 w 1361"/>
              <a:gd name="T37" fmla="*/ 216821159 h 1346"/>
              <a:gd name="T38" fmla="*/ 165784074 w 1361"/>
              <a:gd name="T39" fmla="*/ 274691674 h 1346"/>
              <a:gd name="T40" fmla="*/ 173937191 w 1361"/>
              <a:gd name="T41" fmla="*/ 297068175 h 1346"/>
              <a:gd name="T42" fmla="*/ 86742305 w 1361"/>
              <a:gd name="T43" fmla="*/ 346193828 h 1346"/>
              <a:gd name="T44" fmla="*/ 55714092 w 1361"/>
              <a:gd name="T45" fmla="*/ 317901415 h 13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61"/>
              <a:gd name="T70" fmla="*/ 0 h 1346"/>
              <a:gd name="T71" fmla="*/ 1361 w 1361"/>
              <a:gd name="T72" fmla="*/ 1346 h 134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61" h="1346">
                <a:moveTo>
                  <a:pt x="246" y="1236"/>
                </a:moveTo>
                <a:lnTo>
                  <a:pt x="104" y="1206"/>
                </a:lnTo>
                <a:lnTo>
                  <a:pt x="72" y="1122"/>
                </a:lnTo>
                <a:lnTo>
                  <a:pt x="36" y="1068"/>
                </a:lnTo>
                <a:lnTo>
                  <a:pt x="0" y="928"/>
                </a:lnTo>
                <a:lnTo>
                  <a:pt x="104" y="843"/>
                </a:lnTo>
                <a:lnTo>
                  <a:pt x="279" y="593"/>
                </a:lnTo>
                <a:lnTo>
                  <a:pt x="421" y="455"/>
                </a:lnTo>
                <a:lnTo>
                  <a:pt x="415" y="0"/>
                </a:lnTo>
                <a:lnTo>
                  <a:pt x="523" y="395"/>
                </a:lnTo>
                <a:lnTo>
                  <a:pt x="802" y="367"/>
                </a:lnTo>
                <a:lnTo>
                  <a:pt x="834" y="562"/>
                </a:lnTo>
                <a:lnTo>
                  <a:pt x="1044" y="367"/>
                </a:lnTo>
                <a:lnTo>
                  <a:pt x="1361" y="315"/>
                </a:lnTo>
                <a:lnTo>
                  <a:pt x="1325" y="455"/>
                </a:lnTo>
                <a:lnTo>
                  <a:pt x="1187" y="395"/>
                </a:lnTo>
                <a:lnTo>
                  <a:pt x="1009" y="623"/>
                </a:lnTo>
                <a:lnTo>
                  <a:pt x="976" y="649"/>
                </a:lnTo>
                <a:lnTo>
                  <a:pt x="834" y="843"/>
                </a:lnTo>
                <a:lnTo>
                  <a:pt x="732" y="1068"/>
                </a:lnTo>
                <a:lnTo>
                  <a:pt x="768" y="1155"/>
                </a:lnTo>
                <a:lnTo>
                  <a:pt x="383" y="1346"/>
                </a:lnTo>
                <a:lnTo>
                  <a:pt x="246" y="1236"/>
                </a:lnTo>
                <a:close/>
              </a:path>
            </a:pathLst>
          </a:custGeom>
          <a:gradFill rotWithShape="0">
            <a:gsLst>
              <a:gs pos="0">
                <a:srgbClr val="99FFCC"/>
              </a:gs>
              <a:gs pos="100000">
                <a:srgbClr val="82D8AD"/>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8" name="Freeform 80"/>
          <p:cNvSpPr>
            <a:spLocks noChangeAspect="1"/>
          </p:cNvSpPr>
          <p:nvPr/>
        </p:nvSpPr>
        <p:spPr bwMode="auto">
          <a:xfrm>
            <a:off x="6948488" y="3178175"/>
            <a:ext cx="663575" cy="376238"/>
          </a:xfrm>
          <a:custGeom>
            <a:avLst/>
            <a:gdLst>
              <a:gd name="T0" fmla="*/ 0 w 1392"/>
              <a:gd name="T1" fmla="*/ 77856900 h 741"/>
              <a:gd name="T2" fmla="*/ 253609624 w 1392"/>
              <a:gd name="T3" fmla="*/ 0 h 741"/>
              <a:gd name="T4" fmla="*/ 268835137 w 1392"/>
              <a:gd name="T5" fmla="*/ 20881972 h 741"/>
              <a:gd name="T6" fmla="*/ 276788977 w 1392"/>
              <a:gd name="T7" fmla="*/ 38154903 h 741"/>
              <a:gd name="T8" fmla="*/ 284970205 w 1392"/>
              <a:gd name="T9" fmla="*/ 129675163 h 741"/>
              <a:gd name="T10" fmla="*/ 316330310 w 1392"/>
              <a:gd name="T11" fmla="*/ 129675163 h 741"/>
              <a:gd name="T12" fmla="*/ 308149559 w 1392"/>
              <a:gd name="T13" fmla="*/ 191032433 h 741"/>
              <a:gd name="T14" fmla="*/ 272471451 w 1392"/>
              <a:gd name="T15" fmla="*/ 183040552 h 741"/>
              <a:gd name="T16" fmla="*/ 253609624 w 1392"/>
              <a:gd name="T17" fmla="*/ 129675163 h 741"/>
              <a:gd name="T18" fmla="*/ 241338198 w 1392"/>
              <a:gd name="T19" fmla="*/ 107504039 h 741"/>
              <a:gd name="T20" fmla="*/ 237247584 w 1392"/>
              <a:gd name="T21" fmla="*/ 46662652 h 741"/>
              <a:gd name="T22" fmla="*/ 245428812 w 1392"/>
              <a:gd name="T23" fmla="*/ 25006879 h 741"/>
              <a:gd name="T24" fmla="*/ 225430519 w 1392"/>
              <a:gd name="T25" fmla="*/ 67802565 h 741"/>
              <a:gd name="T26" fmla="*/ 233157446 w 1392"/>
              <a:gd name="T27" fmla="*/ 125808189 h 741"/>
              <a:gd name="T28" fmla="*/ 257700238 w 1392"/>
              <a:gd name="T29" fmla="*/ 172212923 h 741"/>
              <a:gd name="T30" fmla="*/ 173390907 w 1392"/>
              <a:gd name="T31" fmla="*/ 150557159 h 741"/>
              <a:gd name="T32" fmla="*/ 181571659 w 1392"/>
              <a:gd name="T33" fmla="*/ 114206760 h 741"/>
              <a:gd name="T34" fmla="*/ 134303874 w 1392"/>
              <a:gd name="T35" fmla="*/ 77856900 h 741"/>
              <a:gd name="T36" fmla="*/ 118850942 w 1392"/>
              <a:gd name="T37" fmla="*/ 100543384 h 741"/>
              <a:gd name="T38" fmla="*/ 127032201 w 1392"/>
              <a:gd name="T39" fmla="*/ 64450935 h 741"/>
              <a:gd name="T40" fmla="*/ 54994250 w 1392"/>
              <a:gd name="T41" fmla="*/ 77856900 h 741"/>
              <a:gd name="T42" fmla="*/ 7272152 w 1392"/>
              <a:gd name="T43" fmla="*/ 128128577 h 741"/>
              <a:gd name="T44" fmla="*/ 0 w 1392"/>
              <a:gd name="T45" fmla="*/ 77856900 h 74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2"/>
              <a:gd name="T70" fmla="*/ 0 h 741"/>
              <a:gd name="T71" fmla="*/ 1392 w 1392"/>
              <a:gd name="T72" fmla="*/ 741 h 74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2" h="741">
                <a:moveTo>
                  <a:pt x="0" y="302"/>
                </a:moveTo>
                <a:lnTo>
                  <a:pt x="1116" y="0"/>
                </a:lnTo>
                <a:lnTo>
                  <a:pt x="1183" y="81"/>
                </a:lnTo>
                <a:lnTo>
                  <a:pt x="1218" y="148"/>
                </a:lnTo>
                <a:lnTo>
                  <a:pt x="1254" y="503"/>
                </a:lnTo>
                <a:lnTo>
                  <a:pt x="1392" y="503"/>
                </a:lnTo>
                <a:lnTo>
                  <a:pt x="1356" y="741"/>
                </a:lnTo>
                <a:lnTo>
                  <a:pt x="1199" y="710"/>
                </a:lnTo>
                <a:lnTo>
                  <a:pt x="1116" y="503"/>
                </a:lnTo>
                <a:lnTo>
                  <a:pt x="1062" y="417"/>
                </a:lnTo>
                <a:lnTo>
                  <a:pt x="1044" y="181"/>
                </a:lnTo>
                <a:lnTo>
                  <a:pt x="1080" y="97"/>
                </a:lnTo>
                <a:lnTo>
                  <a:pt x="992" y="263"/>
                </a:lnTo>
                <a:lnTo>
                  <a:pt x="1026" y="488"/>
                </a:lnTo>
                <a:lnTo>
                  <a:pt x="1134" y="668"/>
                </a:lnTo>
                <a:lnTo>
                  <a:pt x="763" y="584"/>
                </a:lnTo>
                <a:lnTo>
                  <a:pt x="799" y="443"/>
                </a:lnTo>
                <a:lnTo>
                  <a:pt x="591" y="302"/>
                </a:lnTo>
                <a:lnTo>
                  <a:pt x="523" y="390"/>
                </a:lnTo>
                <a:lnTo>
                  <a:pt x="559" y="250"/>
                </a:lnTo>
                <a:lnTo>
                  <a:pt x="242" y="302"/>
                </a:lnTo>
                <a:lnTo>
                  <a:pt x="32" y="497"/>
                </a:lnTo>
                <a:lnTo>
                  <a:pt x="0" y="302"/>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49" name="Freeform 81"/>
          <p:cNvSpPr>
            <a:spLocks noChangeAspect="1"/>
          </p:cNvSpPr>
          <p:nvPr/>
        </p:nvSpPr>
        <p:spPr bwMode="auto">
          <a:xfrm>
            <a:off x="7529513" y="3246438"/>
            <a:ext cx="82550" cy="187325"/>
          </a:xfrm>
          <a:custGeom>
            <a:avLst/>
            <a:gdLst>
              <a:gd name="T0" fmla="*/ 8102710 w 174"/>
              <a:gd name="T1" fmla="*/ 0 h 367"/>
              <a:gd name="T2" fmla="*/ 35337570 w 174"/>
              <a:gd name="T3" fmla="*/ 66174719 h 367"/>
              <a:gd name="T4" fmla="*/ 39163809 w 174"/>
              <a:gd name="T5" fmla="*/ 95614866 h 367"/>
              <a:gd name="T6" fmla="*/ 8102710 w 174"/>
              <a:gd name="T7" fmla="*/ 95614866 h 367"/>
              <a:gd name="T8" fmla="*/ 0 w 174"/>
              <a:gd name="T9" fmla="*/ 3126337 h 367"/>
              <a:gd name="T10" fmla="*/ 8102710 w 174"/>
              <a:gd name="T11" fmla="*/ 0 h 367"/>
              <a:gd name="T12" fmla="*/ 0 60000 65536"/>
              <a:gd name="T13" fmla="*/ 0 60000 65536"/>
              <a:gd name="T14" fmla="*/ 0 60000 65536"/>
              <a:gd name="T15" fmla="*/ 0 60000 65536"/>
              <a:gd name="T16" fmla="*/ 0 60000 65536"/>
              <a:gd name="T17" fmla="*/ 0 60000 65536"/>
              <a:gd name="T18" fmla="*/ 0 w 174"/>
              <a:gd name="T19" fmla="*/ 0 h 367"/>
              <a:gd name="T20" fmla="*/ 174 w 174"/>
              <a:gd name="T21" fmla="*/ 367 h 367"/>
            </a:gdLst>
            <a:ahLst/>
            <a:cxnLst>
              <a:cxn ang="T12">
                <a:pos x="T0" y="T1"/>
              </a:cxn>
              <a:cxn ang="T13">
                <a:pos x="T2" y="T3"/>
              </a:cxn>
              <a:cxn ang="T14">
                <a:pos x="T4" y="T5"/>
              </a:cxn>
              <a:cxn ang="T15">
                <a:pos x="T6" y="T7"/>
              </a:cxn>
              <a:cxn ang="T16">
                <a:pos x="T8" y="T9"/>
              </a:cxn>
              <a:cxn ang="T17">
                <a:pos x="T10" y="T11"/>
              </a:cxn>
            </a:cxnLst>
            <a:rect l="T18" t="T19" r="T20" b="T21"/>
            <a:pathLst>
              <a:path w="174" h="367">
                <a:moveTo>
                  <a:pt x="36" y="0"/>
                </a:moveTo>
                <a:lnTo>
                  <a:pt x="157" y="254"/>
                </a:lnTo>
                <a:lnTo>
                  <a:pt x="174" y="367"/>
                </a:lnTo>
                <a:lnTo>
                  <a:pt x="36" y="367"/>
                </a:lnTo>
                <a:lnTo>
                  <a:pt x="0" y="12"/>
                </a:lnTo>
                <a:lnTo>
                  <a:pt x="36" y="0"/>
                </a:lnTo>
                <a:close/>
              </a:path>
            </a:pathLst>
          </a:custGeom>
          <a:solidFill>
            <a:srgbClr val="FFDDFF"/>
          </a:solidFill>
          <a:ln w="1588">
            <a:solidFill>
              <a:srgbClr val="000000"/>
            </a:solidFill>
            <a:round/>
            <a:headEnd/>
            <a:tailEnd/>
          </a:ln>
        </p:spPr>
        <p:txBody>
          <a:bodyPr/>
          <a:lstStyle/>
          <a:p>
            <a:pPr eaLnBrk="0" hangingPunct="0"/>
            <a:endParaRPr lang="en-US" sz="3200">
              <a:latin typeface="Tahoma" pitchFamily="34" charset="0"/>
            </a:endParaRPr>
          </a:p>
        </p:txBody>
      </p:sp>
      <p:sp>
        <p:nvSpPr>
          <p:cNvPr id="3150" name="Freeform 82"/>
          <p:cNvSpPr>
            <a:spLocks noChangeAspect="1"/>
          </p:cNvSpPr>
          <p:nvPr/>
        </p:nvSpPr>
        <p:spPr bwMode="auto">
          <a:xfrm>
            <a:off x="6732588" y="2762250"/>
            <a:ext cx="842962" cy="582613"/>
          </a:xfrm>
          <a:custGeom>
            <a:avLst/>
            <a:gdLst>
              <a:gd name="T0" fmla="*/ 0 w 1775"/>
              <a:gd name="T1" fmla="*/ 73404163 h 1148"/>
              <a:gd name="T2" fmla="*/ 39469147 w 1775"/>
              <a:gd name="T3" fmla="*/ 29876674 h 1148"/>
              <a:gd name="T4" fmla="*/ 47588650 w 1775"/>
              <a:gd name="T5" fmla="*/ 65935235 h 1148"/>
              <a:gd name="T6" fmla="*/ 321616866 w 1775"/>
              <a:gd name="T7" fmla="*/ 0 h 1148"/>
              <a:gd name="T8" fmla="*/ 337855396 w 1775"/>
              <a:gd name="T9" fmla="*/ 1030230 h 1148"/>
              <a:gd name="T10" fmla="*/ 361537160 w 1775"/>
              <a:gd name="T11" fmla="*/ 7984537 h 1148"/>
              <a:gd name="T12" fmla="*/ 361537160 w 1775"/>
              <a:gd name="T13" fmla="*/ 36830987 h 1148"/>
              <a:gd name="T14" fmla="*/ 385218450 w 1775"/>
              <a:gd name="T15" fmla="*/ 36830987 h 1148"/>
              <a:gd name="T16" fmla="*/ 361537160 w 1775"/>
              <a:gd name="T17" fmla="*/ 87312267 h 1148"/>
              <a:gd name="T18" fmla="*/ 377098947 w 1775"/>
              <a:gd name="T19" fmla="*/ 116159210 h 1148"/>
              <a:gd name="T20" fmla="*/ 400329549 w 1775"/>
              <a:gd name="T21" fmla="*/ 138051373 h 1148"/>
              <a:gd name="T22" fmla="*/ 377098947 w 1775"/>
              <a:gd name="T23" fmla="*/ 181063724 h 1148"/>
              <a:gd name="T24" fmla="*/ 354094402 w 1775"/>
              <a:gd name="T25" fmla="*/ 210683086 h 1148"/>
              <a:gd name="T26" fmla="*/ 102394002 w 1775"/>
              <a:gd name="T27" fmla="*/ 288466012 h 1148"/>
              <a:gd name="T28" fmla="*/ 39469147 w 1775"/>
              <a:gd name="T29" fmla="*/ 295677621 h 1148"/>
              <a:gd name="T30" fmla="*/ 15111103 w 1775"/>
              <a:gd name="T31" fmla="*/ 193941597 h 1148"/>
              <a:gd name="T32" fmla="*/ 0 w 1775"/>
              <a:gd name="T33" fmla="*/ 73404163 h 11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75"/>
              <a:gd name="T52" fmla="*/ 0 h 1148"/>
              <a:gd name="T53" fmla="*/ 1775 w 1775"/>
              <a:gd name="T54" fmla="*/ 1148 h 11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75" h="1148">
                <a:moveTo>
                  <a:pt x="0" y="285"/>
                </a:moveTo>
                <a:lnTo>
                  <a:pt x="175" y="116"/>
                </a:lnTo>
                <a:lnTo>
                  <a:pt x="211" y="256"/>
                </a:lnTo>
                <a:lnTo>
                  <a:pt x="1426" y="0"/>
                </a:lnTo>
                <a:lnTo>
                  <a:pt x="1498" y="4"/>
                </a:lnTo>
                <a:lnTo>
                  <a:pt x="1603" y="31"/>
                </a:lnTo>
                <a:lnTo>
                  <a:pt x="1603" y="143"/>
                </a:lnTo>
                <a:lnTo>
                  <a:pt x="1708" y="143"/>
                </a:lnTo>
                <a:lnTo>
                  <a:pt x="1603" y="339"/>
                </a:lnTo>
                <a:lnTo>
                  <a:pt x="1672" y="451"/>
                </a:lnTo>
                <a:lnTo>
                  <a:pt x="1775" y="536"/>
                </a:lnTo>
                <a:lnTo>
                  <a:pt x="1672" y="703"/>
                </a:lnTo>
                <a:lnTo>
                  <a:pt x="1570" y="818"/>
                </a:lnTo>
                <a:lnTo>
                  <a:pt x="454" y="1120"/>
                </a:lnTo>
                <a:lnTo>
                  <a:pt x="175" y="1148"/>
                </a:lnTo>
                <a:lnTo>
                  <a:pt x="67" y="753"/>
                </a:lnTo>
                <a:lnTo>
                  <a:pt x="0" y="285"/>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51" name="Freeform 83"/>
          <p:cNvSpPr>
            <a:spLocks noChangeAspect="1"/>
          </p:cNvSpPr>
          <p:nvPr/>
        </p:nvSpPr>
        <p:spPr bwMode="auto">
          <a:xfrm>
            <a:off x="6815138" y="2152650"/>
            <a:ext cx="1044575" cy="795338"/>
          </a:xfrm>
          <a:custGeom>
            <a:avLst/>
            <a:gdLst>
              <a:gd name="T0" fmla="*/ 38761633 w 2194"/>
              <a:gd name="T1" fmla="*/ 280293442 h 1572"/>
              <a:gd name="T2" fmla="*/ 38761633 w 2194"/>
              <a:gd name="T3" fmla="*/ 244712639 h 1572"/>
              <a:gd name="T4" fmla="*/ 78883499 w 2194"/>
              <a:gd name="T5" fmla="*/ 215275529 h 1572"/>
              <a:gd name="T6" fmla="*/ 134418805 w 2194"/>
              <a:gd name="T7" fmla="*/ 230377840 h 1572"/>
              <a:gd name="T8" fmla="*/ 165700337 w 2194"/>
              <a:gd name="T9" fmla="*/ 208619888 h 1572"/>
              <a:gd name="T10" fmla="*/ 212849023 w 2194"/>
              <a:gd name="T11" fmla="*/ 165872002 h 1572"/>
              <a:gd name="T12" fmla="*/ 189954558 w 2194"/>
              <a:gd name="T13" fmla="*/ 116212942 h 1572"/>
              <a:gd name="T14" fmla="*/ 205141834 w 2194"/>
              <a:gd name="T15" fmla="*/ 108021773 h 1572"/>
              <a:gd name="T16" fmla="*/ 244357181 w 2194"/>
              <a:gd name="T17" fmla="*/ 44539942 h 1572"/>
              <a:gd name="T18" fmla="*/ 370615545 w 2194"/>
              <a:gd name="T19" fmla="*/ 0 h 1572"/>
              <a:gd name="T20" fmla="*/ 386709325 w 2194"/>
              <a:gd name="T21" fmla="*/ 122868078 h 1572"/>
              <a:gd name="T22" fmla="*/ 410510770 w 2194"/>
              <a:gd name="T23" fmla="*/ 144114050 h 1572"/>
              <a:gd name="T24" fmla="*/ 418444109 w 2194"/>
              <a:gd name="T25" fmla="*/ 194029589 h 1572"/>
              <a:gd name="T26" fmla="*/ 426604550 w 2194"/>
              <a:gd name="T27" fmla="*/ 258791433 h 1572"/>
              <a:gd name="T28" fmla="*/ 434538365 w 2194"/>
              <a:gd name="T29" fmla="*/ 327392919 h 1572"/>
              <a:gd name="T30" fmla="*/ 418444109 w 2194"/>
              <a:gd name="T31" fmla="*/ 366812731 h 1572"/>
              <a:gd name="T32" fmla="*/ 466046046 w 2194"/>
              <a:gd name="T33" fmla="*/ 344543274 h 1572"/>
              <a:gd name="T34" fmla="*/ 482140302 w 2194"/>
              <a:gd name="T35" fmla="*/ 322785323 h 1572"/>
              <a:gd name="T36" fmla="*/ 497327578 w 2194"/>
              <a:gd name="T37" fmla="*/ 330720486 h 1572"/>
              <a:gd name="T38" fmla="*/ 418444109 w 2194"/>
              <a:gd name="T39" fmla="*/ 402393471 h 1572"/>
              <a:gd name="T40" fmla="*/ 418444109 w 2194"/>
              <a:gd name="T41" fmla="*/ 366812731 h 1572"/>
              <a:gd name="T42" fmla="*/ 355654895 w 2194"/>
              <a:gd name="T43" fmla="*/ 344543274 h 1572"/>
              <a:gd name="T44" fmla="*/ 323693485 w 2194"/>
              <a:gd name="T45" fmla="*/ 344543274 h 1572"/>
              <a:gd name="T46" fmla="*/ 323693485 w 2194"/>
              <a:gd name="T47" fmla="*/ 315873676 h 1572"/>
              <a:gd name="T48" fmla="*/ 299892517 w 2194"/>
              <a:gd name="T49" fmla="*/ 308962535 h 1572"/>
              <a:gd name="T50" fmla="*/ 283572111 w 2194"/>
              <a:gd name="T51" fmla="*/ 307938512 h 1572"/>
              <a:gd name="T52" fmla="*/ 8160445 w 2194"/>
              <a:gd name="T53" fmla="*/ 373468373 h 1572"/>
              <a:gd name="T54" fmla="*/ 0 w 2194"/>
              <a:gd name="T55" fmla="*/ 337631627 h 1572"/>
              <a:gd name="T56" fmla="*/ 38761633 w 2194"/>
              <a:gd name="T57" fmla="*/ 280293442 h 157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94"/>
              <a:gd name="T88" fmla="*/ 0 h 1572"/>
              <a:gd name="T89" fmla="*/ 2194 w 2194"/>
              <a:gd name="T90" fmla="*/ 1572 h 157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94" h="1572">
                <a:moveTo>
                  <a:pt x="171" y="1095"/>
                </a:moveTo>
                <a:lnTo>
                  <a:pt x="171" y="956"/>
                </a:lnTo>
                <a:lnTo>
                  <a:pt x="348" y="841"/>
                </a:lnTo>
                <a:lnTo>
                  <a:pt x="593" y="900"/>
                </a:lnTo>
                <a:lnTo>
                  <a:pt x="731" y="815"/>
                </a:lnTo>
                <a:lnTo>
                  <a:pt x="939" y="648"/>
                </a:lnTo>
                <a:lnTo>
                  <a:pt x="838" y="454"/>
                </a:lnTo>
                <a:lnTo>
                  <a:pt x="905" y="422"/>
                </a:lnTo>
                <a:lnTo>
                  <a:pt x="1078" y="174"/>
                </a:lnTo>
                <a:lnTo>
                  <a:pt x="1635" y="0"/>
                </a:lnTo>
                <a:lnTo>
                  <a:pt x="1706" y="480"/>
                </a:lnTo>
                <a:lnTo>
                  <a:pt x="1811" y="563"/>
                </a:lnTo>
                <a:lnTo>
                  <a:pt x="1846" y="758"/>
                </a:lnTo>
                <a:lnTo>
                  <a:pt x="1882" y="1011"/>
                </a:lnTo>
                <a:lnTo>
                  <a:pt x="1917" y="1279"/>
                </a:lnTo>
                <a:lnTo>
                  <a:pt x="1846" y="1433"/>
                </a:lnTo>
                <a:lnTo>
                  <a:pt x="2056" y="1346"/>
                </a:lnTo>
                <a:lnTo>
                  <a:pt x="2127" y="1261"/>
                </a:lnTo>
                <a:lnTo>
                  <a:pt x="2194" y="1292"/>
                </a:lnTo>
                <a:lnTo>
                  <a:pt x="1846" y="1572"/>
                </a:lnTo>
                <a:lnTo>
                  <a:pt x="1846" y="1433"/>
                </a:lnTo>
                <a:lnTo>
                  <a:pt x="1569" y="1346"/>
                </a:lnTo>
                <a:lnTo>
                  <a:pt x="1428" y="1346"/>
                </a:lnTo>
                <a:lnTo>
                  <a:pt x="1428" y="1234"/>
                </a:lnTo>
                <a:lnTo>
                  <a:pt x="1323" y="1207"/>
                </a:lnTo>
                <a:lnTo>
                  <a:pt x="1251" y="1203"/>
                </a:lnTo>
                <a:lnTo>
                  <a:pt x="36" y="1459"/>
                </a:lnTo>
                <a:lnTo>
                  <a:pt x="0" y="1319"/>
                </a:lnTo>
                <a:lnTo>
                  <a:pt x="171" y="1095"/>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52" name="Freeform 84"/>
          <p:cNvSpPr>
            <a:spLocks noChangeAspect="1"/>
          </p:cNvSpPr>
          <p:nvPr/>
        </p:nvSpPr>
        <p:spPr bwMode="auto">
          <a:xfrm>
            <a:off x="7478713" y="2835275"/>
            <a:ext cx="215900" cy="439738"/>
          </a:xfrm>
          <a:custGeom>
            <a:avLst/>
            <a:gdLst>
              <a:gd name="T0" fmla="*/ 15354271 w 451"/>
              <a:gd name="T1" fmla="*/ 194927841 h 866"/>
              <a:gd name="T2" fmla="*/ 0 w 451"/>
              <a:gd name="T3" fmla="*/ 174042831 h 866"/>
              <a:gd name="T4" fmla="*/ 23375126 w 451"/>
              <a:gd name="T5" fmla="*/ 144390991 h 866"/>
              <a:gd name="T6" fmla="*/ 46979076 w 451"/>
              <a:gd name="T7" fmla="*/ 101331684 h 866"/>
              <a:gd name="T8" fmla="*/ 23375126 w 451"/>
              <a:gd name="T9" fmla="*/ 79414864 h 866"/>
              <a:gd name="T10" fmla="*/ 7562723 w 451"/>
              <a:gd name="T11" fmla="*/ 50536866 h 866"/>
              <a:gd name="T12" fmla="*/ 31625287 w 451"/>
              <a:gd name="T13" fmla="*/ 0 h 866"/>
              <a:gd name="T14" fmla="*/ 39874963 w 451"/>
              <a:gd name="T15" fmla="*/ 0 h 866"/>
              <a:gd name="T16" fmla="*/ 103354348 w 451"/>
              <a:gd name="T17" fmla="*/ 22432225 h 866"/>
              <a:gd name="T18" fmla="*/ 103354348 w 451"/>
              <a:gd name="T19" fmla="*/ 29135943 h 866"/>
              <a:gd name="T20" fmla="*/ 103354348 w 451"/>
              <a:gd name="T21" fmla="*/ 22432225 h 866"/>
              <a:gd name="T22" fmla="*/ 91208420 w 451"/>
              <a:gd name="T23" fmla="*/ 68843383 h 866"/>
              <a:gd name="T24" fmla="*/ 103354348 w 451"/>
              <a:gd name="T25" fmla="*/ 115512977 h 866"/>
              <a:gd name="T26" fmla="*/ 79749926 w 451"/>
              <a:gd name="T27" fmla="*/ 223290426 h 866"/>
              <a:gd name="T28" fmla="*/ 31625287 w 451"/>
              <a:gd name="T29" fmla="*/ 209109134 h 866"/>
              <a:gd name="T30" fmla="*/ 15354271 w 451"/>
              <a:gd name="T31" fmla="*/ 194927841 h 8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1"/>
              <a:gd name="T49" fmla="*/ 0 h 866"/>
              <a:gd name="T50" fmla="*/ 451 w 451"/>
              <a:gd name="T51" fmla="*/ 866 h 8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1" h="866">
                <a:moveTo>
                  <a:pt x="67" y="756"/>
                </a:moveTo>
                <a:lnTo>
                  <a:pt x="0" y="675"/>
                </a:lnTo>
                <a:lnTo>
                  <a:pt x="102" y="560"/>
                </a:lnTo>
                <a:lnTo>
                  <a:pt x="205" y="393"/>
                </a:lnTo>
                <a:lnTo>
                  <a:pt x="102" y="308"/>
                </a:lnTo>
                <a:lnTo>
                  <a:pt x="33" y="196"/>
                </a:lnTo>
                <a:lnTo>
                  <a:pt x="138" y="0"/>
                </a:lnTo>
                <a:lnTo>
                  <a:pt x="174" y="0"/>
                </a:lnTo>
                <a:lnTo>
                  <a:pt x="451" y="87"/>
                </a:lnTo>
                <a:lnTo>
                  <a:pt x="451" y="113"/>
                </a:lnTo>
                <a:lnTo>
                  <a:pt x="451" y="87"/>
                </a:lnTo>
                <a:lnTo>
                  <a:pt x="398" y="267"/>
                </a:lnTo>
                <a:lnTo>
                  <a:pt x="451" y="448"/>
                </a:lnTo>
                <a:lnTo>
                  <a:pt x="348" y="866"/>
                </a:lnTo>
                <a:lnTo>
                  <a:pt x="138" y="811"/>
                </a:lnTo>
                <a:lnTo>
                  <a:pt x="67" y="756"/>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53" name="Freeform 85"/>
          <p:cNvSpPr>
            <a:spLocks noChangeAspect="1"/>
          </p:cNvSpPr>
          <p:nvPr/>
        </p:nvSpPr>
        <p:spPr bwMode="auto">
          <a:xfrm>
            <a:off x="7594600" y="2097088"/>
            <a:ext cx="182563" cy="439737"/>
          </a:xfrm>
          <a:custGeom>
            <a:avLst/>
            <a:gdLst>
              <a:gd name="T0" fmla="*/ 0 w 384"/>
              <a:gd name="T1" fmla="*/ 27652594 h 865"/>
              <a:gd name="T2" fmla="*/ 78658034 w 384"/>
              <a:gd name="T3" fmla="*/ 0 h 865"/>
              <a:gd name="T4" fmla="*/ 86794921 w 384"/>
              <a:gd name="T5" fmla="*/ 27652594 h 865"/>
              <a:gd name="T6" fmla="*/ 78658034 w 384"/>
              <a:gd name="T7" fmla="*/ 72620670 h 865"/>
              <a:gd name="T8" fmla="*/ 78658034 w 384"/>
              <a:gd name="T9" fmla="*/ 187366609 h 865"/>
              <a:gd name="T10" fmla="*/ 86794921 w 384"/>
              <a:gd name="T11" fmla="*/ 217086721 h 865"/>
              <a:gd name="T12" fmla="*/ 47692206 w 384"/>
              <a:gd name="T13" fmla="*/ 223547549 h 865"/>
              <a:gd name="T14" fmla="*/ 39781146 w 384"/>
              <a:gd name="T15" fmla="*/ 173152686 h 865"/>
              <a:gd name="T16" fmla="*/ 16047956 w 384"/>
              <a:gd name="T17" fmla="*/ 151702169 h 865"/>
              <a:gd name="T18" fmla="*/ 0 w 384"/>
              <a:gd name="T19" fmla="*/ 27652594 h 8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4"/>
              <a:gd name="T31" fmla="*/ 0 h 865"/>
              <a:gd name="T32" fmla="*/ 384 w 384"/>
              <a:gd name="T33" fmla="*/ 865 h 8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4" h="865">
                <a:moveTo>
                  <a:pt x="0" y="107"/>
                </a:moveTo>
                <a:lnTo>
                  <a:pt x="348" y="0"/>
                </a:lnTo>
                <a:lnTo>
                  <a:pt x="384" y="107"/>
                </a:lnTo>
                <a:lnTo>
                  <a:pt x="348" y="281"/>
                </a:lnTo>
                <a:lnTo>
                  <a:pt x="348" y="725"/>
                </a:lnTo>
                <a:lnTo>
                  <a:pt x="384" y="840"/>
                </a:lnTo>
                <a:lnTo>
                  <a:pt x="211" y="865"/>
                </a:lnTo>
                <a:lnTo>
                  <a:pt x="176" y="670"/>
                </a:lnTo>
                <a:lnTo>
                  <a:pt x="71" y="587"/>
                </a:lnTo>
                <a:lnTo>
                  <a:pt x="0" y="107"/>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54" name="Freeform 86"/>
          <p:cNvSpPr>
            <a:spLocks noChangeAspect="1"/>
          </p:cNvSpPr>
          <p:nvPr/>
        </p:nvSpPr>
        <p:spPr bwMode="auto">
          <a:xfrm>
            <a:off x="7712075" y="2635250"/>
            <a:ext cx="200025" cy="165100"/>
          </a:xfrm>
          <a:custGeom>
            <a:avLst/>
            <a:gdLst>
              <a:gd name="T0" fmla="*/ 0 w 418"/>
              <a:gd name="T1" fmla="*/ 14369832 h 323"/>
              <a:gd name="T2" fmla="*/ 87932047 w 418"/>
              <a:gd name="T3" fmla="*/ 0 h 323"/>
              <a:gd name="T4" fmla="*/ 95717707 w 418"/>
              <a:gd name="T5" fmla="*/ 51209110 h 323"/>
              <a:gd name="T6" fmla="*/ 8014879 w 418"/>
              <a:gd name="T7" fmla="*/ 84390124 h 323"/>
              <a:gd name="T8" fmla="*/ 0 w 418"/>
              <a:gd name="T9" fmla="*/ 14369832 h 323"/>
              <a:gd name="T10" fmla="*/ 0 60000 65536"/>
              <a:gd name="T11" fmla="*/ 0 60000 65536"/>
              <a:gd name="T12" fmla="*/ 0 60000 65536"/>
              <a:gd name="T13" fmla="*/ 0 60000 65536"/>
              <a:gd name="T14" fmla="*/ 0 60000 65536"/>
              <a:gd name="T15" fmla="*/ 0 w 418"/>
              <a:gd name="T16" fmla="*/ 0 h 323"/>
              <a:gd name="T17" fmla="*/ 418 w 418"/>
              <a:gd name="T18" fmla="*/ 323 h 323"/>
            </a:gdLst>
            <a:ahLst/>
            <a:cxnLst>
              <a:cxn ang="T10">
                <a:pos x="T0" y="T1"/>
              </a:cxn>
              <a:cxn ang="T11">
                <a:pos x="T2" y="T3"/>
              </a:cxn>
              <a:cxn ang="T12">
                <a:pos x="T4" y="T5"/>
              </a:cxn>
              <a:cxn ang="T13">
                <a:pos x="T6" y="T7"/>
              </a:cxn>
              <a:cxn ang="T14">
                <a:pos x="T8" y="T9"/>
              </a:cxn>
            </a:cxnLst>
            <a:rect l="T15" t="T16" r="T17" b="T18"/>
            <a:pathLst>
              <a:path w="418" h="323">
                <a:moveTo>
                  <a:pt x="0" y="55"/>
                </a:moveTo>
                <a:lnTo>
                  <a:pt x="384" y="0"/>
                </a:lnTo>
                <a:lnTo>
                  <a:pt x="418" y="196"/>
                </a:lnTo>
                <a:lnTo>
                  <a:pt x="35" y="323"/>
                </a:lnTo>
                <a:lnTo>
                  <a:pt x="0" y="55"/>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55" name="Freeform 87"/>
          <p:cNvSpPr>
            <a:spLocks noChangeAspect="1"/>
          </p:cNvSpPr>
          <p:nvPr/>
        </p:nvSpPr>
        <p:spPr bwMode="auto">
          <a:xfrm>
            <a:off x="7694613" y="2492375"/>
            <a:ext cx="400050" cy="171450"/>
          </a:xfrm>
          <a:custGeom>
            <a:avLst/>
            <a:gdLst>
              <a:gd name="T0" fmla="*/ 39426411 w 838"/>
              <a:gd name="T1" fmla="*/ 15270750 h 337"/>
              <a:gd name="T2" fmla="*/ 126711325 w 838"/>
              <a:gd name="T3" fmla="*/ 0 h 337"/>
              <a:gd name="T4" fmla="*/ 158161070 w 838"/>
              <a:gd name="T5" fmla="*/ 43224733 h 337"/>
              <a:gd name="T6" fmla="*/ 174797989 w 838"/>
              <a:gd name="T7" fmla="*/ 36494941 h 337"/>
              <a:gd name="T8" fmla="*/ 190978527 w 838"/>
              <a:gd name="T9" fmla="*/ 15270750 h 337"/>
              <a:gd name="T10" fmla="*/ 190978527 w 838"/>
              <a:gd name="T11" fmla="*/ 51507240 h 337"/>
              <a:gd name="T12" fmla="*/ 174797989 w 838"/>
              <a:gd name="T13" fmla="*/ 72990391 h 337"/>
              <a:gd name="T14" fmla="*/ 142891863 w 838"/>
              <a:gd name="T15" fmla="*/ 72990391 h 337"/>
              <a:gd name="T16" fmla="*/ 118734644 w 838"/>
              <a:gd name="T17" fmla="*/ 51507240 h 337"/>
              <a:gd name="T18" fmla="*/ 95716977 w 838"/>
              <a:gd name="T19" fmla="*/ 72990391 h 337"/>
              <a:gd name="T20" fmla="*/ 8204368 w 838"/>
              <a:gd name="T21" fmla="*/ 87225824 h 337"/>
              <a:gd name="T22" fmla="*/ 0 w 838"/>
              <a:gd name="T23" fmla="*/ 21741590 h 337"/>
              <a:gd name="T24" fmla="*/ 39426411 w 838"/>
              <a:gd name="T25" fmla="*/ 15270750 h 3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38"/>
              <a:gd name="T40" fmla="*/ 0 h 337"/>
              <a:gd name="T41" fmla="*/ 838 w 838"/>
              <a:gd name="T42" fmla="*/ 337 h 33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38" h="337">
                <a:moveTo>
                  <a:pt x="173" y="59"/>
                </a:moveTo>
                <a:lnTo>
                  <a:pt x="556" y="0"/>
                </a:lnTo>
                <a:lnTo>
                  <a:pt x="694" y="167"/>
                </a:lnTo>
                <a:lnTo>
                  <a:pt x="767" y="141"/>
                </a:lnTo>
                <a:lnTo>
                  <a:pt x="838" y="59"/>
                </a:lnTo>
                <a:lnTo>
                  <a:pt x="838" y="199"/>
                </a:lnTo>
                <a:lnTo>
                  <a:pt x="767" y="282"/>
                </a:lnTo>
                <a:lnTo>
                  <a:pt x="627" y="282"/>
                </a:lnTo>
                <a:lnTo>
                  <a:pt x="521" y="199"/>
                </a:lnTo>
                <a:lnTo>
                  <a:pt x="420" y="282"/>
                </a:lnTo>
                <a:lnTo>
                  <a:pt x="36" y="337"/>
                </a:lnTo>
                <a:lnTo>
                  <a:pt x="0" y="84"/>
                </a:lnTo>
                <a:lnTo>
                  <a:pt x="173" y="59"/>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56" name="Freeform 88"/>
          <p:cNvSpPr>
            <a:spLocks noChangeAspect="1"/>
          </p:cNvSpPr>
          <p:nvPr/>
        </p:nvSpPr>
        <p:spPr bwMode="auto">
          <a:xfrm>
            <a:off x="7893050" y="2592388"/>
            <a:ext cx="100013" cy="142875"/>
          </a:xfrm>
          <a:custGeom>
            <a:avLst/>
            <a:gdLst>
              <a:gd name="T0" fmla="*/ 48321741 w 207"/>
              <a:gd name="T1" fmla="*/ 21766160 h 279"/>
              <a:gd name="T2" fmla="*/ 7936782 w 207"/>
              <a:gd name="T3" fmla="*/ 73165827 h 279"/>
              <a:gd name="T4" fmla="*/ 0 w 207"/>
              <a:gd name="T5" fmla="*/ 21766160 h 279"/>
              <a:gd name="T6" fmla="*/ 23577461 w 207"/>
              <a:gd name="T7" fmla="*/ 0 h 279"/>
              <a:gd name="T8" fmla="*/ 48321741 w 207"/>
              <a:gd name="T9" fmla="*/ 21766160 h 279"/>
              <a:gd name="T10" fmla="*/ 0 60000 65536"/>
              <a:gd name="T11" fmla="*/ 0 60000 65536"/>
              <a:gd name="T12" fmla="*/ 0 60000 65536"/>
              <a:gd name="T13" fmla="*/ 0 60000 65536"/>
              <a:gd name="T14" fmla="*/ 0 60000 65536"/>
              <a:gd name="T15" fmla="*/ 0 w 207"/>
              <a:gd name="T16" fmla="*/ 0 h 279"/>
              <a:gd name="T17" fmla="*/ 207 w 207"/>
              <a:gd name="T18" fmla="*/ 279 h 279"/>
            </a:gdLst>
            <a:ahLst/>
            <a:cxnLst>
              <a:cxn ang="T10">
                <a:pos x="T0" y="T1"/>
              </a:cxn>
              <a:cxn ang="T11">
                <a:pos x="T2" y="T3"/>
              </a:cxn>
              <a:cxn ang="T12">
                <a:pos x="T4" y="T5"/>
              </a:cxn>
              <a:cxn ang="T13">
                <a:pos x="T6" y="T7"/>
              </a:cxn>
              <a:cxn ang="T14">
                <a:pos x="T8" y="T9"/>
              </a:cxn>
            </a:cxnLst>
            <a:rect l="T15" t="T16" r="T17" b="T18"/>
            <a:pathLst>
              <a:path w="207" h="279">
                <a:moveTo>
                  <a:pt x="207" y="83"/>
                </a:moveTo>
                <a:lnTo>
                  <a:pt x="34" y="279"/>
                </a:lnTo>
                <a:lnTo>
                  <a:pt x="0" y="83"/>
                </a:lnTo>
                <a:lnTo>
                  <a:pt x="101" y="0"/>
                </a:lnTo>
                <a:lnTo>
                  <a:pt x="207" y="83"/>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57" name="Freeform 89"/>
          <p:cNvSpPr>
            <a:spLocks noChangeAspect="1"/>
          </p:cNvSpPr>
          <p:nvPr/>
        </p:nvSpPr>
        <p:spPr bwMode="auto">
          <a:xfrm>
            <a:off x="7756525" y="2012950"/>
            <a:ext cx="198438" cy="509588"/>
          </a:xfrm>
          <a:custGeom>
            <a:avLst/>
            <a:gdLst>
              <a:gd name="T0" fmla="*/ 0 w 419"/>
              <a:gd name="T1" fmla="*/ 4618712 h 1006"/>
              <a:gd name="T2" fmla="*/ 34092979 w 419"/>
              <a:gd name="T3" fmla="*/ 0 h 1006"/>
              <a:gd name="T4" fmla="*/ 87924140 w 419"/>
              <a:gd name="T5" fmla="*/ 170889800 h 1006"/>
              <a:gd name="T6" fmla="*/ 93980050 w 419"/>
              <a:gd name="T7" fmla="*/ 240426257 h 1006"/>
              <a:gd name="T8" fmla="*/ 9868858 w 419"/>
              <a:gd name="T9" fmla="*/ 258131144 h 1006"/>
              <a:gd name="T10" fmla="*/ 1794467 w 419"/>
              <a:gd name="T11" fmla="*/ 228623169 h 1006"/>
              <a:gd name="T12" fmla="*/ 1794467 w 419"/>
              <a:gd name="T13" fmla="*/ 114696308 h 1006"/>
              <a:gd name="T14" fmla="*/ 9868858 w 419"/>
              <a:gd name="T15" fmla="*/ 70049622 h 1006"/>
              <a:gd name="T16" fmla="*/ 1794467 w 419"/>
              <a:gd name="T17" fmla="*/ 42594167 h 1006"/>
              <a:gd name="T18" fmla="*/ 0 w 419"/>
              <a:gd name="T19" fmla="*/ 4618712 h 10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9"/>
              <a:gd name="T31" fmla="*/ 0 h 1006"/>
              <a:gd name="T32" fmla="*/ 419 w 419"/>
              <a:gd name="T33" fmla="*/ 1006 h 10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9" h="1006">
                <a:moveTo>
                  <a:pt x="0" y="18"/>
                </a:moveTo>
                <a:lnTo>
                  <a:pt x="152" y="0"/>
                </a:lnTo>
                <a:lnTo>
                  <a:pt x="392" y="666"/>
                </a:lnTo>
                <a:lnTo>
                  <a:pt x="419" y="937"/>
                </a:lnTo>
                <a:lnTo>
                  <a:pt x="44" y="1006"/>
                </a:lnTo>
                <a:lnTo>
                  <a:pt x="8" y="891"/>
                </a:lnTo>
                <a:lnTo>
                  <a:pt x="8" y="447"/>
                </a:lnTo>
                <a:lnTo>
                  <a:pt x="44" y="273"/>
                </a:lnTo>
                <a:lnTo>
                  <a:pt x="8" y="166"/>
                </a:lnTo>
                <a:lnTo>
                  <a:pt x="0" y="18"/>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sp>
        <p:nvSpPr>
          <p:cNvPr id="3158" name="Freeform 90"/>
          <p:cNvSpPr>
            <a:spLocks noChangeAspect="1"/>
          </p:cNvSpPr>
          <p:nvPr/>
        </p:nvSpPr>
        <p:spPr bwMode="auto">
          <a:xfrm>
            <a:off x="7827963" y="1528763"/>
            <a:ext cx="407987" cy="820737"/>
          </a:xfrm>
          <a:custGeom>
            <a:avLst/>
            <a:gdLst>
              <a:gd name="T0" fmla="*/ 59657241 w 855"/>
              <a:gd name="T1" fmla="*/ 15143610 h 1620"/>
              <a:gd name="T2" fmla="*/ 91307017 w 855"/>
              <a:gd name="T3" fmla="*/ 0 h 1620"/>
              <a:gd name="T4" fmla="*/ 115443139 w 855"/>
              <a:gd name="T5" fmla="*/ 7187021 h 1620"/>
              <a:gd name="T6" fmla="*/ 147093408 w 855"/>
              <a:gd name="T7" fmla="*/ 150666559 h 1620"/>
              <a:gd name="T8" fmla="*/ 194682334 w 855"/>
              <a:gd name="T9" fmla="*/ 186856997 h 1620"/>
              <a:gd name="T10" fmla="*/ 194682334 w 855"/>
              <a:gd name="T11" fmla="*/ 201743743 h 1620"/>
              <a:gd name="T12" fmla="*/ 194682334 w 855"/>
              <a:gd name="T13" fmla="*/ 237677827 h 1620"/>
              <a:gd name="T14" fmla="*/ 139351678 w 855"/>
              <a:gd name="T15" fmla="*/ 273355621 h 1620"/>
              <a:gd name="T16" fmla="*/ 123868188 w 855"/>
              <a:gd name="T17" fmla="*/ 302615900 h 1620"/>
              <a:gd name="T18" fmla="*/ 59657241 w 855"/>
              <a:gd name="T19" fmla="*/ 352153442 h 1620"/>
              <a:gd name="T20" fmla="*/ 54647830 w 855"/>
              <a:gd name="T21" fmla="*/ 415808164 h 1620"/>
              <a:gd name="T22" fmla="*/ 0 w 855"/>
              <a:gd name="T23" fmla="*/ 244864847 h 1620"/>
              <a:gd name="T24" fmla="*/ 20037651 w 855"/>
              <a:gd name="T25" fmla="*/ 137062594 h 1620"/>
              <a:gd name="T26" fmla="*/ 12523531 w 855"/>
              <a:gd name="T27" fmla="*/ 51077706 h 1620"/>
              <a:gd name="T28" fmla="*/ 36659664 w 855"/>
              <a:gd name="T29" fmla="*/ 7187021 h 1620"/>
              <a:gd name="T30" fmla="*/ 59657241 w 855"/>
              <a:gd name="T31" fmla="*/ 15143610 h 16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55"/>
              <a:gd name="T49" fmla="*/ 0 h 1620"/>
              <a:gd name="T50" fmla="*/ 855 w 855"/>
              <a:gd name="T51" fmla="*/ 1620 h 16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55" h="1620">
                <a:moveTo>
                  <a:pt x="262" y="59"/>
                </a:moveTo>
                <a:lnTo>
                  <a:pt x="401" y="0"/>
                </a:lnTo>
                <a:lnTo>
                  <a:pt x="507" y="28"/>
                </a:lnTo>
                <a:lnTo>
                  <a:pt x="646" y="587"/>
                </a:lnTo>
                <a:lnTo>
                  <a:pt x="855" y="728"/>
                </a:lnTo>
                <a:lnTo>
                  <a:pt x="855" y="786"/>
                </a:lnTo>
                <a:lnTo>
                  <a:pt x="855" y="926"/>
                </a:lnTo>
                <a:lnTo>
                  <a:pt x="612" y="1065"/>
                </a:lnTo>
                <a:lnTo>
                  <a:pt x="544" y="1179"/>
                </a:lnTo>
                <a:lnTo>
                  <a:pt x="262" y="1372"/>
                </a:lnTo>
                <a:lnTo>
                  <a:pt x="240" y="1620"/>
                </a:lnTo>
                <a:lnTo>
                  <a:pt x="0" y="954"/>
                </a:lnTo>
                <a:lnTo>
                  <a:pt x="88" y="534"/>
                </a:lnTo>
                <a:lnTo>
                  <a:pt x="55" y="199"/>
                </a:lnTo>
                <a:lnTo>
                  <a:pt x="161" y="28"/>
                </a:lnTo>
                <a:lnTo>
                  <a:pt x="262" y="59"/>
                </a:lnTo>
                <a:close/>
              </a:path>
            </a:pathLst>
          </a:custGeom>
          <a:gradFill rotWithShape="0">
            <a:gsLst>
              <a:gs pos="0">
                <a:srgbClr val="FFDDFF"/>
              </a:gs>
              <a:gs pos="100000">
                <a:srgbClr val="DCBFDC"/>
              </a:gs>
            </a:gsLst>
            <a:path path="rect">
              <a:fillToRect l="50000" t="50000" r="50000" b="50000"/>
            </a:path>
          </a:gradFill>
          <a:ln w="1588">
            <a:solidFill>
              <a:srgbClr val="000000"/>
            </a:solidFill>
            <a:round/>
            <a:headEnd/>
            <a:tailEnd/>
          </a:ln>
        </p:spPr>
        <p:txBody>
          <a:bodyPr/>
          <a:lstStyle/>
          <a:p>
            <a:pPr eaLnBrk="0" hangingPunct="0"/>
            <a:endParaRPr lang="en-US" sz="3200">
              <a:latin typeface="Tahoma" pitchFamily="34" charset="0"/>
            </a:endParaRPr>
          </a:p>
        </p:txBody>
      </p:sp>
      <p:grpSp>
        <p:nvGrpSpPr>
          <p:cNvPr id="2" name="Group 91"/>
          <p:cNvGrpSpPr>
            <a:grpSpLocks noChangeAspect="1"/>
          </p:cNvGrpSpPr>
          <p:nvPr/>
        </p:nvGrpSpPr>
        <p:grpSpPr bwMode="auto">
          <a:xfrm>
            <a:off x="381000" y="1477963"/>
            <a:ext cx="754063" cy="511175"/>
            <a:chOff x="419" y="82"/>
            <a:chExt cx="755" cy="756"/>
          </a:xfrm>
        </p:grpSpPr>
        <p:sp>
          <p:nvSpPr>
            <p:cNvPr id="10332" name="Freeform 92"/>
            <p:cNvSpPr>
              <a:spLocks noChangeAspect="1"/>
            </p:cNvSpPr>
            <p:nvPr/>
          </p:nvSpPr>
          <p:spPr bwMode="auto">
            <a:xfrm>
              <a:off x="419" y="82"/>
              <a:ext cx="750" cy="751"/>
            </a:xfrm>
            <a:custGeom>
              <a:avLst/>
              <a:gdLst/>
              <a:ahLst/>
              <a:cxnLst>
                <a:cxn ang="0">
                  <a:pos x="648" y="491"/>
                </a:cxn>
                <a:cxn ang="0">
                  <a:pos x="689" y="533"/>
                </a:cxn>
                <a:cxn ang="0">
                  <a:pos x="724" y="579"/>
                </a:cxn>
                <a:cxn ang="0">
                  <a:pos x="746" y="610"/>
                </a:cxn>
                <a:cxn ang="0">
                  <a:pos x="744" y="720"/>
                </a:cxn>
                <a:cxn ang="0">
                  <a:pos x="706" y="716"/>
                </a:cxn>
                <a:cxn ang="0">
                  <a:pos x="707" y="644"/>
                </a:cxn>
                <a:cxn ang="0">
                  <a:pos x="687" y="600"/>
                </a:cxn>
                <a:cxn ang="0">
                  <a:pos x="647" y="560"/>
                </a:cxn>
                <a:cxn ang="0">
                  <a:pos x="612" y="523"/>
                </a:cxn>
                <a:cxn ang="0">
                  <a:pos x="588" y="490"/>
                </a:cxn>
                <a:cxn ang="0">
                  <a:pos x="552" y="483"/>
                </a:cxn>
                <a:cxn ang="0">
                  <a:pos x="518" y="462"/>
                </a:cxn>
                <a:cxn ang="0">
                  <a:pos x="494" y="477"/>
                </a:cxn>
                <a:cxn ang="0">
                  <a:pos x="474" y="485"/>
                </a:cxn>
                <a:cxn ang="0">
                  <a:pos x="436" y="487"/>
                </a:cxn>
                <a:cxn ang="0">
                  <a:pos x="434" y="466"/>
                </a:cxn>
                <a:cxn ang="0">
                  <a:pos x="398" y="493"/>
                </a:cxn>
                <a:cxn ang="0">
                  <a:pos x="374" y="527"/>
                </a:cxn>
                <a:cxn ang="0">
                  <a:pos x="370" y="551"/>
                </a:cxn>
                <a:cxn ang="0">
                  <a:pos x="309" y="554"/>
                </a:cxn>
                <a:cxn ang="0">
                  <a:pos x="269" y="579"/>
                </a:cxn>
                <a:cxn ang="0">
                  <a:pos x="226" y="587"/>
                </a:cxn>
                <a:cxn ang="0">
                  <a:pos x="195" y="599"/>
                </a:cxn>
                <a:cxn ang="0">
                  <a:pos x="156" y="607"/>
                </a:cxn>
                <a:cxn ang="0">
                  <a:pos x="126" y="611"/>
                </a:cxn>
                <a:cxn ang="0">
                  <a:pos x="85" y="615"/>
                </a:cxn>
                <a:cxn ang="0">
                  <a:pos x="47" y="622"/>
                </a:cxn>
                <a:cxn ang="0">
                  <a:pos x="8" y="635"/>
                </a:cxn>
                <a:cxn ang="0">
                  <a:pos x="18" y="620"/>
                </a:cxn>
                <a:cxn ang="0">
                  <a:pos x="48" y="614"/>
                </a:cxn>
                <a:cxn ang="0">
                  <a:pos x="83" y="605"/>
                </a:cxn>
                <a:cxn ang="0">
                  <a:pos x="125" y="595"/>
                </a:cxn>
                <a:cxn ang="0">
                  <a:pos x="150" y="596"/>
                </a:cxn>
                <a:cxn ang="0">
                  <a:pos x="186" y="583"/>
                </a:cxn>
                <a:cxn ang="0">
                  <a:pos x="212" y="565"/>
                </a:cxn>
                <a:cxn ang="0">
                  <a:pos x="246" y="538"/>
                </a:cxn>
                <a:cxn ang="0">
                  <a:pos x="278" y="515"/>
                </a:cxn>
                <a:cxn ang="0">
                  <a:pos x="292" y="501"/>
                </a:cxn>
                <a:cxn ang="0">
                  <a:pos x="248" y="472"/>
                </a:cxn>
                <a:cxn ang="0">
                  <a:pos x="220" y="450"/>
                </a:cxn>
                <a:cxn ang="0">
                  <a:pos x="220" y="408"/>
                </a:cxn>
                <a:cxn ang="0">
                  <a:pos x="230" y="381"/>
                </a:cxn>
                <a:cxn ang="0">
                  <a:pos x="259" y="340"/>
                </a:cxn>
                <a:cxn ang="0">
                  <a:pos x="290" y="301"/>
                </a:cxn>
                <a:cxn ang="0">
                  <a:pos x="246" y="290"/>
                </a:cxn>
                <a:cxn ang="0">
                  <a:pos x="220" y="260"/>
                </a:cxn>
                <a:cxn ang="0">
                  <a:pos x="247" y="228"/>
                </a:cxn>
                <a:cxn ang="0">
                  <a:pos x="276" y="208"/>
                </a:cxn>
                <a:cxn ang="0">
                  <a:pos x="275" y="159"/>
                </a:cxn>
                <a:cxn ang="0">
                  <a:pos x="246" y="133"/>
                </a:cxn>
                <a:cxn ang="0">
                  <a:pos x="264" y="78"/>
                </a:cxn>
                <a:cxn ang="0">
                  <a:pos x="295" y="69"/>
                </a:cxn>
                <a:cxn ang="0">
                  <a:pos x="329" y="38"/>
                </a:cxn>
                <a:cxn ang="0">
                  <a:pos x="358" y="8"/>
                </a:cxn>
                <a:cxn ang="0">
                  <a:pos x="398" y="5"/>
                </a:cxn>
                <a:cxn ang="0">
                  <a:pos x="437" y="8"/>
                </a:cxn>
                <a:cxn ang="0">
                  <a:pos x="488" y="27"/>
                </a:cxn>
                <a:cxn ang="0">
                  <a:pos x="518" y="38"/>
                </a:cxn>
                <a:cxn ang="0">
                  <a:pos x="557" y="55"/>
                </a:cxn>
                <a:cxn ang="0">
                  <a:pos x="602" y="77"/>
                </a:cxn>
              </a:cxnLst>
              <a:rect l="0" t="0" r="r" b="b"/>
              <a:pathLst>
                <a:path w="751" h="751">
                  <a:moveTo>
                    <a:pt x="636" y="90"/>
                  </a:moveTo>
                  <a:lnTo>
                    <a:pt x="617" y="469"/>
                  </a:lnTo>
                  <a:lnTo>
                    <a:pt x="618" y="470"/>
                  </a:lnTo>
                  <a:lnTo>
                    <a:pt x="622" y="473"/>
                  </a:lnTo>
                  <a:lnTo>
                    <a:pt x="626" y="475"/>
                  </a:lnTo>
                  <a:lnTo>
                    <a:pt x="630" y="477"/>
                  </a:lnTo>
                  <a:lnTo>
                    <a:pt x="632" y="477"/>
                  </a:lnTo>
                  <a:lnTo>
                    <a:pt x="635" y="478"/>
                  </a:lnTo>
                  <a:lnTo>
                    <a:pt x="638" y="480"/>
                  </a:lnTo>
                  <a:lnTo>
                    <a:pt x="642" y="483"/>
                  </a:lnTo>
                  <a:lnTo>
                    <a:pt x="645" y="487"/>
                  </a:lnTo>
                  <a:lnTo>
                    <a:pt x="648" y="491"/>
                  </a:lnTo>
                  <a:lnTo>
                    <a:pt x="650" y="497"/>
                  </a:lnTo>
                  <a:lnTo>
                    <a:pt x="652" y="503"/>
                  </a:lnTo>
                  <a:lnTo>
                    <a:pt x="654" y="510"/>
                  </a:lnTo>
                  <a:lnTo>
                    <a:pt x="657" y="515"/>
                  </a:lnTo>
                  <a:lnTo>
                    <a:pt x="662" y="520"/>
                  </a:lnTo>
                  <a:lnTo>
                    <a:pt x="666" y="523"/>
                  </a:lnTo>
                  <a:lnTo>
                    <a:pt x="672" y="527"/>
                  </a:lnTo>
                  <a:lnTo>
                    <a:pt x="676" y="529"/>
                  </a:lnTo>
                  <a:lnTo>
                    <a:pt x="680" y="529"/>
                  </a:lnTo>
                  <a:lnTo>
                    <a:pt x="683" y="530"/>
                  </a:lnTo>
                  <a:lnTo>
                    <a:pt x="686" y="531"/>
                  </a:lnTo>
                  <a:lnTo>
                    <a:pt x="689" y="533"/>
                  </a:lnTo>
                  <a:lnTo>
                    <a:pt x="692" y="536"/>
                  </a:lnTo>
                  <a:lnTo>
                    <a:pt x="696" y="539"/>
                  </a:lnTo>
                  <a:lnTo>
                    <a:pt x="700" y="544"/>
                  </a:lnTo>
                  <a:lnTo>
                    <a:pt x="704" y="549"/>
                  </a:lnTo>
                  <a:lnTo>
                    <a:pt x="706" y="554"/>
                  </a:lnTo>
                  <a:lnTo>
                    <a:pt x="707" y="559"/>
                  </a:lnTo>
                  <a:lnTo>
                    <a:pt x="708" y="564"/>
                  </a:lnTo>
                  <a:lnTo>
                    <a:pt x="710" y="568"/>
                  </a:lnTo>
                  <a:lnTo>
                    <a:pt x="713" y="572"/>
                  </a:lnTo>
                  <a:lnTo>
                    <a:pt x="716" y="575"/>
                  </a:lnTo>
                  <a:lnTo>
                    <a:pt x="720" y="577"/>
                  </a:lnTo>
                  <a:lnTo>
                    <a:pt x="724" y="579"/>
                  </a:lnTo>
                  <a:lnTo>
                    <a:pt x="727" y="579"/>
                  </a:lnTo>
                  <a:lnTo>
                    <a:pt x="730" y="579"/>
                  </a:lnTo>
                  <a:lnTo>
                    <a:pt x="733" y="579"/>
                  </a:lnTo>
                  <a:lnTo>
                    <a:pt x="736" y="579"/>
                  </a:lnTo>
                  <a:lnTo>
                    <a:pt x="740" y="581"/>
                  </a:lnTo>
                  <a:lnTo>
                    <a:pt x="744" y="583"/>
                  </a:lnTo>
                  <a:lnTo>
                    <a:pt x="747" y="586"/>
                  </a:lnTo>
                  <a:lnTo>
                    <a:pt x="749" y="589"/>
                  </a:lnTo>
                  <a:lnTo>
                    <a:pt x="750" y="592"/>
                  </a:lnTo>
                  <a:lnTo>
                    <a:pt x="750" y="595"/>
                  </a:lnTo>
                  <a:lnTo>
                    <a:pt x="748" y="602"/>
                  </a:lnTo>
                  <a:lnTo>
                    <a:pt x="746" y="610"/>
                  </a:lnTo>
                  <a:lnTo>
                    <a:pt x="744" y="619"/>
                  </a:lnTo>
                  <a:lnTo>
                    <a:pt x="743" y="628"/>
                  </a:lnTo>
                  <a:lnTo>
                    <a:pt x="744" y="636"/>
                  </a:lnTo>
                  <a:lnTo>
                    <a:pt x="745" y="642"/>
                  </a:lnTo>
                  <a:lnTo>
                    <a:pt x="746" y="646"/>
                  </a:lnTo>
                  <a:lnTo>
                    <a:pt x="744" y="652"/>
                  </a:lnTo>
                  <a:lnTo>
                    <a:pt x="742" y="664"/>
                  </a:lnTo>
                  <a:lnTo>
                    <a:pt x="740" y="680"/>
                  </a:lnTo>
                  <a:lnTo>
                    <a:pt x="740" y="696"/>
                  </a:lnTo>
                  <a:lnTo>
                    <a:pt x="742" y="708"/>
                  </a:lnTo>
                  <a:lnTo>
                    <a:pt x="743" y="712"/>
                  </a:lnTo>
                  <a:lnTo>
                    <a:pt x="744" y="720"/>
                  </a:lnTo>
                  <a:lnTo>
                    <a:pt x="744" y="728"/>
                  </a:lnTo>
                  <a:lnTo>
                    <a:pt x="744" y="736"/>
                  </a:lnTo>
                  <a:lnTo>
                    <a:pt x="742" y="742"/>
                  </a:lnTo>
                  <a:lnTo>
                    <a:pt x="739" y="748"/>
                  </a:lnTo>
                  <a:lnTo>
                    <a:pt x="734" y="750"/>
                  </a:lnTo>
                  <a:lnTo>
                    <a:pt x="728" y="748"/>
                  </a:lnTo>
                  <a:lnTo>
                    <a:pt x="721" y="743"/>
                  </a:lnTo>
                  <a:lnTo>
                    <a:pt x="716" y="738"/>
                  </a:lnTo>
                  <a:lnTo>
                    <a:pt x="712" y="734"/>
                  </a:lnTo>
                  <a:lnTo>
                    <a:pt x="709" y="728"/>
                  </a:lnTo>
                  <a:lnTo>
                    <a:pt x="708" y="722"/>
                  </a:lnTo>
                  <a:lnTo>
                    <a:pt x="706" y="716"/>
                  </a:lnTo>
                  <a:lnTo>
                    <a:pt x="706" y="710"/>
                  </a:lnTo>
                  <a:lnTo>
                    <a:pt x="706" y="703"/>
                  </a:lnTo>
                  <a:lnTo>
                    <a:pt x="704" y="691"/>
                  </a:lnTo>
                  <a:lnTo>
                    <a:pt x="702" y="684"/>
                  </a:lnTo>
                  <a:lnTo>
                    <a:pt x="700" y="678"/>
                  </a:lnTo>
                  <a:lnTo>
                    <a:pt x="698" y="672"/>
                  </a:lnTo>
                  <a:lnTo>
                    <a:pt x="698" y="666"/>
                  </a:lnTo>
                  <a:lnTo>
                    <a:pt x="699" y="661"/>
                  </a:lnTo>
                  <a:lnTo>
                    <a:pt x="701" y="656"/>
                  </a:lnTo>
                  <a:lnTo>
                    <a:pt x="704" y="652"/>
                  </a:lnTo>
                  <a:lnTo>
                    <a:pt x="706" y="648"/>
                  </a:lnTo>
                  <a:lnTo>
                    <a:pt x="707" y="644"/>
                  </a:lnTo>
                  <a:lnTo>
                    <a:pt x="706" y="641"/>
                  </a:lnTo>
                  <a:lnTo>
                    <a:pt x="704" y="638"/>
                  </a:lnTo>
                  <a:lnTo>
                    <a:pt x="702" y="636"/>
                  </a:lnTo>
                  <a:lnTo>
                    <a:pt x="700" y="634"/>
                  </a:lnTo>
                  <a:lnTo>
                    <a:pt x="699" y="633"/>
                  </a:lnTo>
                  <a:lnTo>
                    <a:pt x="701" y="628"/>
                  </a:lnTo>
                  <a:lnTo>
                    <a:pt x="702" y="623"/>
                  </a:lnTo>
                  <a:lnTo>
                    <a:pt x="699" y="618"/>
                  </a:lnTo>
                  <a:lnTo>
                    <a:pt x="694" y="614"/>
                  </a:lnTo>
                  <a:lnTo>
                    <a:pt x="690" y="609"/>
                  </a:lnTo>
                  <a:lnTo>
                    <a:pt x="688" y="604"/>
                  </a:lnTo>
                  <a:lnTo>
                    <a:pt x="687" y="600"/>
                  </a:lnTo>
                  <a:lnTo>
                    <a:pt x="684" y="597"/>
                  </a:lnTo>
                  <a:lnTo>
                    <a:pt x="678" y="593"/>
                  </a:lnTo>
                  <a:lnTo>
                    <a:pt x="672" y="590"/>
                  </a:lnTo>
                  <a:lnTo>
                    <a:pt x="669" y="587"/>
                  </a:lnTo>
                  <a:lnTo>
                    <a:pt x="667" y="585"/>
                  </a:lnTo>
                  <a:lnTo>
                    <a:pt x="665" y="580"/>
                  </a:lnTo>
                  <a:lnTo>
                    <a:pt x="664" y="575"/>
                  </a:lnTo>
                  <a:lnTo>
                    <a:pt x="663" y="571"/>
                  </a:lnTo>
                  <a:lnTo>
                    <a:pt x="661" y="569"/>
                  </a:lnTo>
                  <a:lnTo>
                    <a:pt x="656" y="565"/>
                  </a:lnTo>
                  <a:lnTo>
                    <a:pt x="652" y="563"/>
                  </a:lnTo>
                  <a:lnTo>
                    <a:pt x="647" y="560"/>
                  </a:lnTo>
                  <a:lnTo>
                    <a:pt x="643" y="556"/>
                  </a:lnTo>
                  <a:lnTo>
                    <a:pt x="638" y="552"/>
                  </a:lnTo>
                  <a:lnTo>
                    <a:pt x="635" y="548"/>
                  </a:lnTo>
                  <a:lnTo>
                    <a:pt x="632" y="545"/>
                  </a:lnTo>
                  <a:lnTo>
                    <a:pt x="630" y="542"/>
                  </a:lnTo>
                  <a:lnTo>
                    <a:pt x="629" y="541"/>
                  </a:lnTo>
                  <a:lnTo>
                    <a:pt x="628" y="539"/>
                  </a:lnTo>
                  <a:lnTo>
                    <a:pt x="626" y="537"/>
                  </a:lnTo>
                  <a:lnTo>
                    <a:pt x="623" y="534"/>
                  </a:lnTo>
                  <a:lnTo>
                    <a:pt x="619" y="530"/>
                  </a:lnTo>
                  <a:lnTo>
                    <a:pt x="616" y="527"/>
                  </a:lnTo>
                  <a:lnTo>
                    <a:pt x="612" y="523"/>
                  </a:lnTo>
                  <a:lnTo>
                    <a:pt x="608" y="521"/>
                  </a:lnTo>
                  <a:lnTo>
                    <a:pt x="606" y="519"/>
                  </a:lnTo>
                  <a:lnTo>
                    <a:pt x="603" y="517"/>
                  </a:lnTo>
                  <a:lnTo>
                    <a:pt x="601" y="515"/>
                  </a:lnTo>
                  <a:lnTo>
                    <a:pt x="600" y="511"/>
                  </a:lnTo>
                  <a:lnTo>
                    <a:pt x="599" y="506"/>
                  </a:lnTo>
                  <a:lnTo>
                    <a:pt x="599" y="501"/>
                  </a:lnTo>
                  <a:lnTo>
                    <a:pt x="599" y="497"/>
                  </a:lnTo>
                  <a:lnTo>
                    <a:pt x="598" y="494"/>
                  </a:lnTo>
                  <a:lnTo>
                    <a:pt x="594" y="492"/>
                  </a:lnTo>
                  <a:lnTo>
                    <a:pt x="591" y="491"/>
                  </a:lnTo>
                  <a:lnTo>
                    <a:pt x="588" y="490"/>
                  </a:lnTo>
                  <a:lnTo>
                    <a:pt x="584" y="489"/>
                  </a:lnTo>
                  <a:lnTo>
                    <a:pt x="580" y="488"/>
                  </a:lnTo>
                  <a:lnTo>
                    <a:pt x="577" y="487"/>
                  </a:lnTo>
                  <a:lnTo>
                    <a:pt x="574" y="487"/>
                  </a:lnTo>
                  <a:lnTo>
                    <a:pt x="572" y="487"/>
                  </a:lnTo>
                  <a:lnTo>
                    <a:pt x="570" y="488"/>
                  </a:lnTo>
                  <a:lnTo>
                    <a:pt x="569" y="488"/>
                  </a:lnTo>
                  <a:lnTo>
                    <a:pt x="566" y="488"/>
                  </a:lnTo>
                  <a:lnTo>
                    <a:pt x="562" y="487"/>
                  </a:lnTo>
                  <a:lnTo>
                    <a:pt x="559" y="486"/>
                  </a:lnTo>
                  <a:lnTo>
                    <a:pt x="555" y="485"/>
                  </a:lnTo>
                  <a:lnTo>
                    <a:pt x="552" y="483"/>
                  </a:lnTo>
                  <a:lnTo>
                    <a:pt x="548" y="481"/>
                  </a:lnTo>
                  <a:lnTo>
                    <a:pt x="546" y="480"/>
                  </a:lnTo>
                  <a:lnTo>
                    <a:pt x="543" y="477"/>
                  </a:lnTo>
                  <a:lnTo>
                    <a:pt x="538" y="476"/>
                  </a:lnTo>
                  <a:lnTo>
                    <a:pt x="534" y="474"/>
                  </a:lnTo>
                  <a:lnTo>
                    <a:pt x="532" y="471"/>
                  </a:lnTo>
                  <a:lnTo>
                    <a:pt x="530" y="469"/>
                  </a:lnTo>
                  <a:lnTo>
                    <a:pt x="528" y="467"/>
                  </a:lnTo>
                  <a:lnTo>
                    <a:pt x="526" y="465"/>
                  </a:lnTo>
                  <a:lnTo>
                    <a:pt x="524" y="463"/>
                  </a:lnTo>
                  <a:lnTo>
                    <a:pt x="521" y="462"/>
                  </a:lnTo>
                  <a:lnTo>
                    <a:pt x="518" y="462"/>
                  </a:lnTo>
                  <a:lnTo>
                    <a:pt x="515" y="463"/>
                  </a:lnTo>
                  <a:lnTo>
                    <a:pt x="512" y="467"/>
                  </a:lnTo>
                  <a:lnTo>
                    <a:pt x="507" y="473"/>
                  </a:lnTo>
                  <a:lnTo>
                    <a:pt x="504" y="475"/>
                  </a:lnTo>
                  <a:lnTo>
                    <a:pt x="503" y="474"/>
                  </a:lnTo>
                  <a:lnTo>
                    <a:pt x="502" y="471"/>
                  </a:lnTo>
                  <a:lnTo>
                    <a:pt x="500" y="469"/>
                  </a:lnTo>
                  <a:lnTo>
                    <a:pt x="498" y="467"/>
                  </a:lnTo>
                  <a:lnTo>
                    <a:pt x="496" y="467"/>
                  </a:lnTo>
                  <a:lnTo>
                    <a:pt x="494" y="469"/>
                  </a:lnTo>
                  <a:lnTo>
                    <a:pt x="494" y="473"/>
                  </a:lnTo>
                  <a:lnTo>
                    <a:pt x="494" y="477"/>
                  </a:lnTo>
                  <a:lnTo>
                    <a:pt x="494" y="480"/>
                  </a:lnTo>
                  <a:lnTo>
                    <a:pt x="493" y="483"/>
                  </a:lnTo>
                  <a:lnTo>
                    <a:pt x="491" y="484"/>
                  </a:lnTo>
                  <a:lnTo>
                    <a:pt x="489" y="484"/>
                  </a:lnTo>
                  <a:lnTo>
                    <a:pt x="486" y="484"/>
                  </a:lnTo>
                  <a:lnTo>
                    <a:pt x="484" y="483"/>
                  </a:lnTo>
                  <a:lnTo>
                    <a:pt x="482" y="482"/>
                  </a:lnTo>
                  <a:lnTo>
                    <a:pt x="480" y="481"/>
                  </a:lnTo>
                  <a:lnTo>
                    <a:pt x="479" y="481"/>
                  </a:lnTo>
                  <a:lnTo>
                    <a:pt x="477" y="483"/>
                  </a:lnTo>
                  <a:lnTo>
                    <a:pt x="476" y="485"/>
                  </a:lnTo>
                  <a:lnTo>
                    <a:pt x="474" y="485"/>
                  </a:lnTo>
                  <a:lnTo>
                    <a:pt x="471" y="487"/>
                  </a:lnTo>
                  <a:lnTo>
                    <a:pt x="468" y="490"/>
                  </a:lnTo>
                  <a:lnTo>
                    <a:pt x="465" y="494"/>
                  </a:lnTo>
                  <a:lnTo>
                    <a:pt x="462" y="495"/>
                  </a:lnTo>
                  <a:lnTo>
                    <a:pt x="460" y="495"/>
                  </a:lnTo>
                  <a:lnTo>
                    <a:pt x="456" y="493"/>
                  </a:lnTo>
                  <a:lnTo>
                    <a:pt x="451" y="491"/>
                  </a:lnTo>
                  <a:lnTo>
                    <a:pt x="447" y="489"/>
                  </a:lnTo>
                  <a:lnTo>
                    <a:pt x="444" y="487"/>
                  </a:lnTo>
                  <a:lnTo>
                    <a:pt x="441" y="487"/>
                  </a:lnTo>
                  <a:lnTo>
                    <a:pt x="439" y="488"/>
                  </a:lnTo>
                  <a:lnTo>
                    <a:pt x="436" y="487"/>
                  </a:lnTo>
                  <a:lnTo>
                    <a:pt x="434" y="485"/>
                  </a:lnTo>
                  <a:lnTo>
                    <a:pt x="436" y="481"/>
                  </a:lnTo>
                  <a:lnTo>
                    <a:pt x="438" y="477"/>
                  </a:lnTo>
                  <a:lnTo>
                    <a:pt x="441" y="475"/>
                  </a:lnTo>
                  <a:lnTo>
                    <a:pt x="443" y="473"/>
                  </a:lnTo>
                  <a:lnTo>
                    <a:pt x="444" y="471"/>
                  </a:lnTo>
                  <a:lnTo>
                    <a:pt x="445" y="469"/>
                  </a:lnTo>
                  <a:lnTo>
                    <a:pt x="444" y="467"/>
                  </a:lnTo>
                  <a:lnTo>
                    <a:pt x="443" y="466"/>
                  </a:lnTo>
                  <a:lnTo>
                    <a:pt x="440" y="465"/>
                  </a:lnTo>
                  <a:lnTo>
                    <a:pt x="437" y="465"/>
                  </a:lnTo>
                  <a:lnTo>
                    <a:pt x="434" y="466"/>
                  </a:lnTo>
                  <a:lnTo>
                    <a:pt x="430" y="467"/>
                  </a:lnTo>
                  <a:lnTo>
                    <a:pt x="428" y="469"/>
                  </a:lnTo>
                  <a:lnTo>
                    <a:pt x="427" y="472"/>
                  </a:lnTo>
                  <a:lnTo>
                    <a:pt x="425" y="475"/>
                  </a:lnTo>
                  <a:lnTo>
                    <a:pt x="424" y="478"/>
                  </a:lnTo>
                  <a:lnTo>
                    <a:pt x="423" y="480"/>
                  </a:lnTo>
                  <a:lnTo>
                    <a:pt x="421" y="482"/>
                  </a:lnTo>
                  <a:lnTo>
                    <a:pt x="416" y="485"/>
                  </a:lnTo>
                  <a:lnTo>
                    <a:pt x="411" y="487"/>
                  </a:lnTo>
                  <a:lnTo>
                    <a:pt x="406" y="489"/>
                  </a:lnTo>
                  <a:lnTo>
                    <a:pt x="401" y="490"/>
                  </a:lnTo>
                  <a:lnTo>
                    <a:pt x="398" y="493"/>
                  </a:lnTo>
                  <a:lnTo>
                    <a:pt x="395" y="497"/>
                  </a:lnTo>
                  <a:lnTo>
                    <a:pt x="394" y="500"/>
                  </a:lnTo>
                  <a:lnTo>
                    <a:pt x="394" y="503"/>
                  </a:lnTo>
                  <a:lnTo>
                    <a:pt x="396" y="507"/>
                  </a:lnTo>
                  <a:lnTo>
                    <a:pt x="395" y="509"/>
                  </a:lnTo>
                  <a:lnTo>
                    <a:pt x="390" y="511"/>
                  </a:lnTo>
                  <a:lnTo>
                    <a:pt x="383" y="511"/>
                  </a:lnTo>
                  <a:lnTo>
                    <a:pt x="378" y="512"/>
                  </a:lnTo>
                  <a:lnTo>
                    <a:pt x="375" y="514"/>
                  </a:lnTo>
                  <a:lnTo>
                    <a:pt x="374" y="517"/>
                  </a:lnTo>
                  <a:lnTo>
                    <a:pt x="374" y="521"/>
                  </a:lnTo>
                  <a:lnTo>
                    <a:pt x="374" y="527"/>
                  </a:lnTo>
                  <a:lnTo>
                    <a:pt x="374" y="532"/>
                  </a:lnTo>
                  <a:lnTo>
                    <a:pt x="377" y="534"/>
                  </a:lnTo>
                  <a:lnTo>
                    <a:pt x="381" y="535"/>
                  </a:lnTo>
                  <a:lnTo>
                    <a:pt x="384" y="536"/>
                  </a:lnTo>
                  <a:lnTo>
                    <a:pt x="385" y="539"/>
                  </a:lnTo>
                  <a:lnTo>
                    <a:pt x="385" y="542"/>
                  </a:lnTo>
                  <a:lnTo>
                    <a:pt x="384" y="544"/>
                  </a:lnTo>
                  <a:lnTo>
                    <a:pt x="382" y="546"/>
                  </a:lnTo>
                  <a:lnTo>
                    <a:pt x="379" y="547"/>
                  </a:lnTo>
                  <a:lnTo>
                    <a:pt x="376" y="549"/>
                  </a:lnTo>
                  <a:lnTo>
                    <a:pt x="373" y="550"/>
                  </a:lnTo>
                  <a:lnTo>
                    <a:pt x="370" y="551"/>
                  </a:lnTo>
                  <a:lnTo>
                    <a:pt x="366" y="551"/>
                  </a:lnTo>
                  <a:lnTo>
                    <a:pt x="364" y="551"/>
                  </a:lnTo>
                  <a:lnTo>
                    <a:pt x="360" y="550"/>
                  </a:lnTo>
                  <a:lnTo>
                    <a:pt x="354" y="549"/>
                  </a:lnTo>
                  <a:lnTo>
                    <a:pt x="346" y="549"/>
                  </a:lnTo>
                  <a:lnTo>
                    <a:pt x="338" y="548"/>
                  </a:lnTo>
                  <a:lnTo>
                    <a:pt x="330" y="548"/>
                  </a:lnTo>
                  <a:lnTo>
                    <a:pt x="322" y="549"/>
                  </a:lnTo>
                  <a:lnTo>
                    <a:pt x="318" y="549"/>
                  </a:lnTo>
                  <a:lnTo>
                    <a:pt x="315" y="550"/>
                  </a:lnTo>
                  <a:lnTo>
                    <a:pt x="313" y="552"/>
                  </a:lnTo>
                  <a:lnTo>
                    <a:pt x="309" y="554"/>
                  </a:lnTo>
                  <a:lnTo>
                    <a:pt x="304" y="556"/>
                  </a:lnTo>
                  <a:lnTo>
                    <a:pt x="299" y="559"/>
                  </a:lnTo>
                  <a:lnTo>
                    <a:pt x="294" y="560"/>
                  </a:lnTo>
                  <a:lnTo>
                    <a:pt x="291" y="561"/>
                  </a:lnTo>
                  <a:lnTo>
                    <a:pt x="288" y="561"/>
                  </a:lnTo>
                  <a:lnTo>
                    <a:pt x="286" y="563"/>
                  </a:lnTo>
                  <a:lnTo>
                    <a:pt x="284" y="565"/>
                  </a:lnTo>
                  <a:lnTo>
                    <a:pt x="282" y="567"/>
                  </a:lnTo>
                  <a:lnTo>
                    <a:pt x="280" y="570"/>
                  </a:lnTo>
                  <a:lnTo>
                    <a:pt x="277" y="573"/>
                  </a:lnTo>
                  <a:lnTo>
                    <a:pt x="274" y="576"/>
                  </a:lnTo>
                  <a:lnTo>
                    <a:pt x="269" y="579"/>
                  </a:lnTo>
                  <a:lnTo>
                    <a:pt x="264" y="581"/>
                  </a:lnTo>
                  <a:lnTo>
                    <a:pt x="261" y="582"/>
                  </a:lnTo>
                  <a:lnTo>
                    <a:pt x="258" y="583"/>
                  </a:lnTo>
                  <a:lnTo>
                    <a:pt x="254" y="583"/>
                  </a:lnTo>
                  <a:lnTo>
                    <a:pt x="252" y="583"/>
                  </a:lnTo>
                  <a:lnTo>
                    <a:pt x="251" y="583"/>
                  </a:lnTo>
                  <a:lnTo>
                    <a:pt x="250" y="583"/>
                  </a:lnTo>
                  <a:lnTo>
                    <a:pt x="246" y="583"/>
                  </a:lnTo>
                  <a:lnTo>
                    <a:pt x="242" y="584"/>
                  </a:lnTo>
                  <a:lnTo>
                    <a:pt x="237" y="585"/>
                  </a:lnTo>
                  <a:lnTo>
                    <a:pt x="232" y="585"/>
                  </a:lnTo>
                  <a:lnTo>
                    <a:pt x="226" y="587"/>
                  </a:lnTo>
                  <a:lnTo>
                    <a:pt x="223" y="589"/>
                  </a:lnTo>
                  <a:lnTo>
                    <a:pt x="221" y="590"/>
                  </a:lnTo>
                  <a:lnTo>
                    <a:pt x="220" y="593"/>
                  </a:lnTo>
                  <a:lnTo>
                    <a:pt x="218" y="595"/>
                  </a:lnTo>
                  <a:lnTo>
                    <a:pt x="216" y="597"/>
                  </a:lnTo>
                  <a:lnTo>
                    <a:pt x="213" y="598"/>
                  </a:lnTo>
                  <a:lnTo>
                    <a:pt x="210" y="598"/>
                  </a:lnTo>
                  <a:lnTo>
                    <a:pt x="207" y="598"/>
                  </a:lnTo>
                  <a:lnTo>
                    <a:pt x="204" y="598"/>
                  </a:lnTo>
                  <a:lnTo>
                    <a:pt x="202" y="598"/>
                  </a:lnTo>
                  <a:lnTo>
                    <a:pt x="200" y="599"/>
                  </a:lnTo>
                  <a:lnTo>
                    <a:pt x="195" y="599"/>
                  </a:lnTo>
                  <a:lnTo>
                    <a:pt x="191" y="600"/>
                  </a:lnTo>
                  <a:lnTo>
                    <a:pt x="189" y="600"/>
                  </a:lnTo>
                  <a:lnTo>
                    <a:pt x="183" y="600"/>
                  </a:lnTo>
                  <a:lnTo>
                    <a:pt x="182" y="600"/>
                  </a:lnTo>
                  <a:lnTo>
                    <a:pt x="179" y="601"/>
                  </a:lnTo>
                  <a:lnTo>
                    <a:pt x="176" y="601"/>
                  </a:lnTo>
                  <a:lnTo>
                    <a:pt x="171" y="602"/>
                  </a:lnTo>
                  <a:lnTo>
                    <a:pt x="166" y="603"/>
                  </a:lnTo>
                  <a:lnTo>
                    <a:pt x="162" y="604"/>
                  </a:lnTo>
                  <a:lnTo>
                    <a:pt x="159" y="605"/>
                  </a:lnTo>
                  <a:lnTo>
                    <a:pt x="158" y="606"/>
                  </a:lnTo>
                  <a:lnTo>
                    <a:pt x="156" y="607"/>
                  </a:lnTo>
                  <a:lnTo>
                    <a:pt x="154" y="607"/>
                  </a:lnTo>
                  <a:lnTo>
                    <a:pt x="152" y="607"/>
                  </a:lnTo>
                  <a:lnTo>
                    <a:pt x="148" y="607"/>
                  </a:lnTo>
                  <a:lnTo>
                    <a:pt x="144" y="607"/>
                  </a:lnTo>
                  <a:lnTo>
                    <a:pt x="140" y="606"/>
                  </a:lnTo>
                  <a:lnTo>
                    <a:pt x="136" y="606"/>
                  </a:lnTo>
                  <a:lnTo>
                    <a:pt x="135" y="607"/>
                  </a:lnTo>
                  <a:lnTo>
                    <a:pt x="134" y="609"/>
                  </a:lnTo>
                  <a:lnTo>
                    <a:pt x="133" y="610"/>
                  </a:lnTo>
                  <a:lnTo>
                    <a:pt x="131" y="611"/>
                  </a:lnTo>
                  <a:lnTo>
                    <a:pt x="128" y="612"/>
                  </a:lnTo>
                  <a:lnTo>
                    <a:pt x="126" y="611"/>
                  </a:lnTo>
                  <a:lnTo>
                    <a:pt x="123" y="610"/>
                  </a:lnTo>
                  <a:lnTo>
                    <a:pt x="120" y="610"/>
                  </a:lnTo>
                  <a:lnTo>
                    <a:pt x="117" y="612"/>
                  </a:lnTo>
                  <a:lnTo>
                    <a:pt x="112" y="614"/>
                  </a:lnTo>
                  <a:lnTo>
                    <a:pt x="106" y="616"/>
                  </a:lnTo>
                  <a:lnTo>
                    <a:pt x="100" y="618"/>
                  </a:lnTo>
                  <a:lnTo>
                    <a:pt x="98" y="618"/>
                  </a:lnTo>
                  <a:lnTo>
                    <a:pt x="97" y="618"/>
                  </a:lnTo>
                  <a:lnTo>
                    <a:pt x="95" y="616"/>
                  </a:lnTo>
                  <a:lnTo>
                    <a:pt x="92" y="615"/>
                  </a:lnTo>
                  <a:lnTo>
                    <a:pt x="88" y="615"/>
                  </a:lnTo>
                  <a:lnTo>
                    <a:pt x="85" y="615"/>
                  </a:lnTo>
                  <a:lnTo>
                    <a:pt x="83" y="615"/>
                  </a:lnTo>
                  <a:lnTo>
                    <a:pt x="80" y="615"/>
                  </a:lnTo>
                  <a:lnTo>
                    <a:pt x="78" y="616"/>
                  </a:lnTo>
                  <a:lnTo>
                    <a:pt x="76" y="618"/>
                  </a:lnTo>
                  <a:lnTo>
                    <a:pt x="73" y="618"/>
                  </a:lnTo>
                  <a:lnTo>
                    <a:pt x="70" y="618"/>
                  </a:lnTo>
                  <a:lnTo>
                    <a:pt x="67" y="618"/>
                  </a:lnTo>
                  <a:lnTo>
                    <a:pt x="64" y="618"/>
                  </a:lnTo>
                  <a:lnTo>
                    <a:pt x="61" y="619"/>
                  </a:lnTo>
                  <a:lnTo>
                    <a:pt x="56" y="620"/>
                  </a:lnTo>
                  <a:lnTo>
                    <a:pt x="52" y="621"/>
                  </a:lnTo>
                  <a:lnTo>
                    <a:pt x="47" y="622"/>
                  </a:lnTo>
                  <a:lnTo>
                    <a:pt x="42" y="624"/>
                  </a:lnTo>
                  <a:lnTo>
                    <a:pt x="38" y="625"/>
                  </a:lnTo>
                  <a:lnTo>
                    <a:pt x="35" y="626"/>
                  </a:lnTo>
                  <a:lnTo>
                    <a:pt x="30" y="626"/>
                  </a:lnTo>
                  <a:lnTo>
                    <a:pt x="25" y="626"/>
                  </a:lnTo>
                  <a:lnTo>
                    <a:pt x="20" y="626"/>
                  </a:lnTo>
                  <a:lnTo>
                    <a:pt x="16" y="626"/>
                  </a:lnTo>
                  <a:lnTo>
                    <a:pt x="13" y="626"/>
                  </a:lnTo>
                  <a:lnTo>
                    <a:pt x="10" y="628"/>
                  </a:lnTo>
                  <a:lnTo>
                    <a:pt x="9" y="630"/>
                  </a:lnTo>
                  <a:lnTo>
                    <a:pt x="9" y="633"/>
                  </a:lnTo>
                  <a:lnTo>
                    <a:pt x="8" y="635"/>
                  </a:lnTo>
                  <a:lnTo>
                    <a:pt x="4" y="635"/>
                  </a:lnTo>
                  <a:lnTo>
                    <a:pt x="1" y="634"/>
                  </a:lnTo>
                  <a:lnTo>
                    <a:pt x="0" y="633"/>
                  </a:lnTo>
                  <a:lnTo>
                    <a:pt x="0" y="631"/>
                  </a:lnTo>
                  <a:lnTo>
                    <a:pt x="1" y="626"/>
                  </a:lnTo>
                  <a:lnTo>
                    <a:pt x="2" y="622"/>
                  </a:lnTo>
                  <a:lnTo>
                    <a:pt x="4" y="620"/>
                  </a:lnTo>
                  <a:lnTo>
                    <a:pt x="6" y="621"/>
                  </a:lnTo>
                  <a:lnTo>
                    <a:pt x="8" y="621"/>
                  </a:lnTo>
                  <a:lnTo>
                    <a:pt x="11" y="621"/>
                  </a:lnTo>
                  <a:lnTo>
                    <a:pt x="14" y="621"/>
                  </a:lnTo>
                  <a:lnTo>
                    <a:pt x="18" y="620"/>
                  </a:lnTo>
                  <a:lnTo>
                    <a:pt x="22" y="618"/>
                  </a:lnTo>
                  <a:lnTo>
                    <a:pt x="25" y="617"/>
                  </a:lnTo>
                  <a:lnTo>
                    <a:pt x="26" y="616"/>
                  </a:lnTo>
                  <a:lnTo>
                    <a:pt x="26" y="617"/>
                  </a:lnTo>
                  <a:lnTo>
                    <a:pt x="27" y="618"/>
                  </a:lnTo>
                  <a:lnTo>
                    <a:pt x="29" y="618"/>
                  </a:lnTo>
                  <a:lnTo>
                    <a:pt x="33" y="618"/>
                  </a:lnTo>
                  <a:lnTo>
                    <a:pt x="37" y="618"/>
                  </a:lnTo>
                  <a:lnTo>
                    <a:pt x="40" y="618"/>
                  </a:lnTo>
                  <a:lnTo>
                    <a:pt x="42" y="617"/>
                  </a:lnTo>
                  <a:lnTo>
                    <a:pt x="45" y="616"/>
                  </a:lnTo>
                  <a:lnTo>
                    <a:pt x="48" y="614"/>
                  </a:lnTo>
                  <a:lnTo>
                    <a:pt x="52" y="613"/>
                  </a:lnTo>
                  <a:lnTo>
                    <a:pt x="55" y="612"/>
                  </a:lnTo>
                  <a:lnTo>
                    <a:pt x="59" y="612"/>
                  </a:lnTo>
                  <a:lnTo>
                    <a:pt x="62" y="612"/>
                  </a:lnTo>
                  <a:lnTo>
                    <a:pt x="65" y="614"/>
                  </a:lnTo>
                  <a:lnTo>
                    <a:pt x="68" y="614"/>
                  </a:lnTo>
                  <a:lnTo>
                    <a:pt x="70" y="612"/>
                  </a:lnTo>
                  <a:lnTo>
                    <a:pt x="72" y="610"/>
                  </a:lnTo>
                  <a:lnTo>
                    <a:pt x="74" y="609"/>
                  </a:lnTo>
                  <a:lnTo>
                    <a:pt x="76" y="608"/>
                  </a:lnTo>
                  <a:lnTo>
                    <a:pt x="79" y="606"/>
                  </a:lnTo>
                  <a:lnTo>
                    <a:pt x="83" y="605"/>
                  </a:lnTo>
                  <a:lnTo>
                    <a:pt x="87" y="604"/>
                  </a:lnTo>
                  <a:lnTo>
                    <a:pt x="90" y="603"/>
                  </a:lnTo>
                  <a:lnTo>
                    <a:pt x="94" y="603"/>
                  </a:lnTo>
                  <a:lnTo>
                    <a:pt x="98" y="604"/>
                  </a:lnTo>
                  <a:lnTo>
                    <a:pt x="102" y="604"/>
                  </a:lnTo>
                  <a:lnTo>
                    <a:pt x="106" y="605"/>
                  </a:lnTo>
                  <a:lnTo>
                    <a:pt x="112" y="603"/>
                  </a:lnTo>
                  <a:lnTo>
                    <a:pt x="116" y="602"/>
                  </a:lnTo>
                  <a:lnTo>
                    <a:pt x="118" y="601"/>
                  </a:lnTo>
                  <a:lnTo>
                    <a:pt x="120" y="599"/>
                  </a:lnTo>
                  <a:lnTo>
                    <a:pt x="122" y="597"/>
                  </a:lnTo>
                  <a:lnTo>
                    <a:pt x="125" y="595"/>
                  </a:lnTo>
                  <a:lnTo>
                    <a:pt x="126" y="594"/>
                  </a:lnTo>
                  <a:lnTo>
                    <a:pt x="127" y="593"/>
                  </a:lnTo>
                  <a:lnTo>
                    <a:pt x="129" y="593"/>
                  </a:lnTo>
                  <a:lnTo>
                    <a:pt x="132" y="591"/>
                  </a:lnTo>
                  <a:lnTo>
                    <a:pt x="135" y="590"/>
                  </a:lnTo>
                  <a:lnTo>
                    <a:pt x="138" y="589"/>
                  </a:lnTo>
                  <a:lnTo>
                    <a:pt x="142" y="590"/>
                  </a:lnTo>
                  <a:lnTo>
                    <a:pt x="144" y="591"/>
                  </a:lnTo>
                  <a:lnTo>
                    <a:pt x="148" y="591"/>
                  </a:lnTo>
                  <a:lnTo>
                    <a:pt x="150" y="591"/>
                  </a:lnTo>
                  <a:lnTo>
                    <a:pt x="150" y="593"/>
                  </a:lnTo>
                  <a:lnTo>
                    <a:pt x="150" y="596"/>
                  </a:lnTo>
                  <a:lnTo>
                    <a:pt x="154" y="599"/>
                  </a:lnTo>
                  <a:lnTo>
                    <a:pt x="160" y="599"/>
                  </a:lnTo>
                  <a:lnTo>
                    <a:pt x="165" y="595"/>
                  </a:lnTo>
                  <a:lnTo>
                    <a:pt x="168" y="589"/>
                  </a:lnTo>
                  <a:lnTo>
                    <a:pt x="170" y="586"/>
                  </a:lnTo>
                  <a:lnTo>
                    <a:pt x="172" y="585"/>
                  </a:lnTo>
                  <a:lnTo>
                    <a:pt x="174" y="585"/>
                  </a:lnTo>
                  <a:lnTo>
                    <a:pt x="178" y="585"/>
                  </a:lnTo>
                  <a:lnTo>
                    <a:pt x="181" y="584"/>
                  </a:lnTo>
                  <a:lnTo>
                    <a:pt x="184" y="583"/>
                  </a:lnTo>
                  <a:lnTo>
                    <a:pt x="185" y="583"/>
                  </a:lnTo>
                  <a:lnTo>
                    <a:pt x="186" y="583"/>
                  </a:lnTo>
                  <a:lnTo>
                    <a:pt x="187" y="580"/>
                  </a:lnTo>
                  <a:lnTo>
                    <a:pt x="188" y="577"/>
                  </a:lnTo>
                  <a:lnTo>
                    <a:pt x="190" y="575"/>
                  </a:lnTo>
                  <a:lnTo>
                    <a:pt x="192" y="574"/>
                  </a:lnTo>
                  <a:lnTo>
                    <a:pt x="194" y="573"/>
                  </a:lnTo>
                  <a:lnTo>
                    <a:pt x="198" y="571"/>
                  </a:lnTo>
                  <a:lnTo>
                    <a:pt x="201" y="569"/>
                  </a:lnTo>
                  <a:lnTo>
                    <a:pt x="205" y="567"/>
                  </a:lnTo>
                  <a:lnTo>
                    <a:pt x="208" y="566"/>
                  </a:lnTo>
                  <a:lnTo>
                    <a:pt x="210" y="565"/>
                  </a:lnTo>
                  <a:lnTo>
                    <a:pt x="211" y="565"/>
                  </a:lnTo>
                  <a:lnTo>
                    <a:pt x="212" y="565"/>
                  </a:lnTo>
                  <a:lnTo>
                    <a:pt x="214" y="564"/>
                  </a:lnTo>
                  <a:lnTo>
                    <a:pt x="218" y="564"/>
                  </a:lnTo>
                  <a:lnTo>
                    <a:pt x="221" y="563"/>
                  </a:lnTo>
                  <a:lnTo>
                    <a:pt x="223" y="563"/>
                  </a:lnTo>
                  <a:lnTo>
                    <a:pt x="226" y="561"/>
                  </a:lnTo>
                  <a:lnTo>
                    <a:pt x="229" y="558"/>
                  </a:lnTo>
                  <a:lnTo>
                    <a:pt x="232" y="555"/>
                  </a:lnTo>
                  <a:lnTo>
                    <a:pt x="236" y="551"/>
                  </a:lnTo>
                  <a:lnTo>
                    <a:pt x="239" y="547"/>
                  </a:lnTo>
                  <a:lnTo>
                    <a:pt x="242" y="545"/>
                  </a:lnTo>
                  <a:lnTo>
                    <a:pt x="244" y="542"/>
                  </a:lnTo>
                  <a:lnTo>
                    <a:pt x="246" y="538"/>
                  </a:lnTo>
                  <a:lnTo>
                    <a:pt x="245" y="534"/>
                  </a:lnTo>
                  <a:lnTo>
                    <a:pt x="246" y="531"/>
                  </a:lnTo>
                  <a:lnTo>
                    <a:pt x="256" y="531"/>
                  </a:lnTo>
                  <a:lnTo>
                    <a:pt x="262" y="532"/>
                  </a:lnTo>
                  <a:lnTo>
                    <a:pt x="267" y="531"/>
                  </a:lnTo>
                  <a:lnTo>
                    <a:pt x="271" y="530"/>
                  </a:lnTo>
                  <a:lnTo>
                    <a:pt x="274" y="528"/>
                  </a:lnTo>
                  <a:lnTo>
                    <a:pt x="276" y="525"/>
                  </a:lnTo>
                  <a:lnTo>
                    <a:pt x="278" y="523"/>
                  </a:lnTo>
                  <a:lnTo>
                    <a:pt x="278" y="521"/>
                  </a:lnTo>
                  <a:lnTo>
                    <a:pt x="278" y="518"/>
                  </a:lnTo>
                  <a:lnTo>
                    <a:pt x="278" y="515"/>
                  </a:lnTo>
                  <a:lnTo>
                    <a:pt x="278" y="512"/>
                  </a:lnTo>
                  <a:lnTo>
                    <a:pt x="278" y="511"/>
                  </a:lnTo>
                  <a:lnTo>
                    <a:pt x="283" y="509"/>
                  </a:lnTo>
                  <a:lnTo>
                    <a:pt x="288" y="506"/>
                  </a:lnTo>
                  <a:lnTo>
                    <a:pt x="293" y="504"/>
                  </a:lnTo>
                  <a:lnTo>
                    <a:pt x="296" y="502"/>
                  </a:lnTo>
                  <a:lnTo>
                    <a:pt x="300" y="501"/>
                  </a:lnTo>
                  <a:lnTo>
                    <a:pt x="301" y="501"/>
                  </a:lnTo>
                  <a:lnTo>
                    <a:pt x="300" y="501"/>
                  </a:lnTo>
                  <a:lnTo>
                    <a:pt x="299" y="501"/>
                  </a:lnTo>
                  <a:lnTo>
                    <a:pt x="296" y="501"/>
                  </a:lnTo>
                  <a:lnTo>
                    <a:pt x="292" y="501"/>
                  </a:lnTo>
                  <a:lnTo>
                    <a:pt x="287" y="501"/>
                  </a:lnTo>
                  <a:lnTo>
                    <a:pt x="280" y="501"/>
                  </a:lnTo>
                  <a:lnTo>
                    <a:pt x="272" y="501"/>
                  </a:lnTo>
                  <a:lnTo>
                    <a:pt x="267" y="501"/>
                  </a:lnTo>
                  <a:lnTo>
                    <a:pt x="262" y="501"/>
                  </a:lnTo>
                  <a:lnTo>
                    <a:pt x="260" y="501"/>
                  </a:lnTo>
                  <a:lnTo>
                    <a:pt x="258" y="500"/>
                  </a:lnTo>
                  <a:lnTo>
                    <a:pt x="256" y="498"/>
                  </a:lnTo>
                  <a:lnTo>
                    <a:pt x="256" y="496"/>
                  </a:lnTo>
                  <a:lnTo>
                    <a:pt x="256" y="492"/>
                  </a:lnTo>
                  <a:lnTo>
                    <a:pt x="253" y="482"/>
                  </a:lnTo>
                  <a:lnTo>
                    <a:pt x="248" y="472"/>
                  </a:lnTo>
                  <a:lnTo>
                    <a:pt x="243" y="465"/>
                  </a:lnTo>
                  <a:lnTo>
                    <a:pt x="239" y="463"/>
                  </a:lnTo>
                  <a:lnTo>
                    <a:pt x="236" y="463"/>
                  </a:lnTo>
                  <a:lnTo>
                    <a:pt x="232" y="462"/>
                  </a:lnTo>
                  <a:lnTo>
                    <a:pt x="228" y="463"/>
                  </a:lnTo>
                  <a:lnTo>
                    <a:pt x="226" y="464"/>
                  </a:lnTo>
                  <a:lnTo>
                    <a:pt x="222" y="467"/>
                  </a:lnTo>
                  <a:lnTo>
                    <a:pt x="218" y="467"/>
                  </a:lnTo>
                  <a:lnTo>
                    <a:pt x="214" y="466"/>
                  </a:lnTo>
                  <a:lnTo>
                    <a:pt x="214" y="461"/>
                  </a:lnTo>
                  <a:lnTo>
                    <a:pt x="217" y="454"/>
                  </a:lnTo>
                  <a:lnTo>
                    <a:pt x="220" y="450"/>
                  </a:lnTo>
                  <a:lnTo>
                    <a:pt x="222" y="447"/>
                  </a:lnTo>
                  <a:lnTo>
                    <a:pt x="226" y="445"/>
                  </a:lnTo>
                  <a:lnTo>
                    <a:pt x="228" y="442"/>
                  </a:lnTo>
                  <a:lnTo>
                    <a:pt x="226" y="436"/>
                  </a:lnTo>
                  <a:lnTo>
                    <a:pt x="223" y="430"/>
                  </a:lnTo>
                  <a:lnTo>
                    <a:pt x="220" y="426"/>
                  </a:lnTo>
                  <a:lnTo>
                    <a:pt x="218" y="423"/>
                  </a:lnTo>
                  <a:lnTo>
                    <a:pt x="215" y="419"/>
                  </a:lnTo>
                  <a:lnTo>
                    <a:pt x="214" y="415"/>
                  </a:lnTo>
                  <a:lnTo>
                    <a:pt x="215" y="412"/>
                  </a:lnTo>
                  <a:lnTo>
                    <a:pt x="218" y="409"/>
                  </a:lnTo>
                  <a:lnTo>
                    <a:pt x="220" y="408"/>
                  </a:lnTo>
                  <a:lnTo>
                    <a:pt x="220" y="407"/>
                  </a:lnTo>
                  <a:lnTo>
                    <a:pt x="221" y="406"/>
                  </a:lnTo>
                  <a:lnTo>
                    <a:pt x="221" y="403"/>
                  </a:lnTo>
                  <a:lnTo>
                    <a:pt x="220" y="401"/>
                  </a:lnTo>
                  <a:lnTo>
                    <a:pt x="220" y="399"/>
                  </a:lnTo>
                  <a:lnTo>
                    <a:pt x="219" y="395"/>
                  </a:lnTo>
                  <a:lnTo>
                    <a:pt x="220" y="393"/>
                  </a:lnTo>
                  <a:lnTo>
                    <a:pt x="222" y="390"/>
                  </a:lnTo>
                  <a:lnTo>
                    <a:pt x="224" y="388"/>
                  </a:lnTo>
                  <a:lnTo>
                    <a:pt x="226" y="387"/>
                  </a:lnTo>
                  <a:lnTo>
                    <a:pt x="228" y="384"/>
                  </a:lnTo>
                  <a:lnTo>
                    <a:pt x="230" y="381"/>
                  </a:lnTo>
                  <a:lnTo>
                    <a:pt x="231" y="377"/>
                  </a:lnTo>
                  <a:lnTo>
                    <a:pt x="233" y="374"/>
                  </a:lnTo>
                  <a:lnTo>
                    <a:pt x="236" y="371"/>
                  </a:lnTo>
                  <a:lnTo>
                    <a:pt x="238" y="368"/>
                  </a:lnTo>
                  <a:lnTo>
                    <a:pt x="239" y="363"/>
                  </a:lnTo>
                  <a:lnTo>
                    <a:pt x="241" y="357"/>
                  </a:lnTo>
                  <a:lnTo>
                    <a:pt x="244" y="354"/>
                  </a:lnTo>
                  <a:lnTo>
                    <a:pt x="250" y="353"/>
                  </a:lnTo>
                  <a:lnTo>
                    <a:pt x="254" y="352"/>
                  </a:lnTo>
                  <a:lnTo>
                    <a:pt x="256" y="349"/>
                  </a:lnTo>
                  <a:lnTo>
                    <a:pt x="258" y="345"/>
                  </a:lnTo>
                  <a:lnTo>
                    <a:pt x="259" y="340"/>
                  </a:lnTo>
                  <a:lnTo>
                    <a:pt x="259" y="337"/>
                  </a:lnTo>
                  <a:lnTo>
                    <a:pt x="260" y="334"/>
                  </a:lnTo>
                  <a:lnTo>
                    <a:pt x="265" y="331"/>
                  </a:lnTo>
                  <a:lnTo>
                    <a:pt x="271" y="329"/>
                  </a:lnTo>
                  <a:lnTo>
                    <a:pt x="275" y="327"/>
                  </a:lnTo>
                  <a:lnTo>
                    <a:pt x="278" y="325"/>
                  </a:lnTo>
                  <a:lnTo>
                    <a:pt x="280" y="320"/>
                  </a:lnTo>
                  <a:lnTo>
                    <a:pt x="282" y="313"/>
                  </a:lnTo>
                  <a:lnTo>
                    <a:pt x="285" y="309"/>
                  </a:lnTo>
                  <a:lnTo>
                    <a:pt x="287" y="305"/>
                  </a:lnTo>
                  <a:lnTo>
                    <a:pt x="289" y="303"/>
                  </a:lnTo>
                  <a:lnTo>
                    <a:pt x="290" y="301"/>
                  </a:lnTo>
                  <a:lnTo>
                    <a:pt x="290" y="299"/>
                  </a:lnTo>
                  <a:lnTo>
                    <a:pt x="288" y="297"/>
                  </a:lnTo>
                  <a:lnTo>
                    <a:pt x="285" y="297"/>
                  </a:lnTo>
                  <a:lnTo>
                    <a:pt x="283" y="297"/>
                  </a:lnTo>
                  <a:lnTo>
                    <a:pt x="281" y="296"/>
                  </a:lnTo>
                  <a:lnTo>
                    <a:pt x="279" y="295"/>
                  </a:lnTo>
                  <a:lnTo>
                    <a:pt x="276" y="295"/>
                  </a:lnTo>
                  <a:lnTo>
                    <a:pt x="272" y="293"/>
                  </a:lnTo>
                  <a:lnTo>
                    <a:pt x="268" y="292"/>
                  </a:lnTo>
                  <a:lnTo>
                    <a:pt x="262" y="291"/>
                  </a:lnTo>
                  <a:lnTo>
                    <a:pt x="254" y="291"/>
                  </a:lnTo>
                  <a:lnTo>
                    <a:pt x="246" y="290"/>
                  </a:lnTo>
                  <a:lnTo>
                    <a:pt x="238" y="289"/>
                  </a:lnTo>
                  <a:lnTo>
                    <a:pt x="232" y="288"/>
                  </a:lnTo>
                  <a:lnTo>
                    <a:pt x="228" y="287"/>
                  </a:lnTo>
                  <a:lnTo>
                    <a:pt x="224" y="286"/>
                  </a:lnTo>
                  <a:lnTo>
                    <a:pt x="222" y="284"/>
                  </a:lnTo>
                  <a:lnTo>
                    <a:pt x="220" y="281"/>
                  </a:lnTo>
                  <a:lnTo>
                    <a:pt x="219" y="279"/>
                  </a:lnTo>
                  <a:lnTo>
                    <a:pt x="218" y="274"/>
                  </a:lnTo>
                  <a:lnTo>
                    <a:pt x="217" y="272"/>
                  </a:lnTo>
                  <a:lnTo>
                    <a:pt x="216" y="269"/>
                  </a:lnTo>
                  <a:lnTo>
                    <a:pt x="218" y="265"/>
                  </a:lnTo>
                  <a:lnTo>
                    <a:pt x="220" y="260"/>
                  </a:lnTo>
                  <a:lnTo>
                    <a:pt x="221" y="257"/>
                  </a:lnTo>
                  <a:lnTo>
                    <a:pt x="223" y="255"/>
                  </a:lnTo>
                  <a:lnTo>
                    <a:pt x="226" y="253"/>
                  </a:lnTo>
                  <a:lnTo>
                    <a:pt x="229" y="251"/>
                  </a:lnTo>
                  <a:lnTo>
                    <a:pt x="231" y="247"/>
                  </a:lnTo>
                  <a:lnTo>
                    <a:pt x="232" y="243"/>
                  </a:lnTo>
                  <a:lnTo>
                    <a:pt x="234" y="238"/>
                  </a:lnTo>
                  <a:lnTo>
                    <a:pt x="236" y="234"/>
                  </a:lnTo>
                  <a:lnTo>
                    <a:pt x="239" y="232"/>
                  </a:lnTo>
                  <a:lnTo>
                    <a:pt x="242" y="231"/>
                  </a:lnTo>
                  <a:lnTo>
                    <a:pt x="246" y="229"/>
                  </a:lnTo>
                  <a:lnTo>
                    <a:pt x="247" y="228"/>
                  </a:lnTo>
                  <a:lnTo>
                    <a:pt x="250" y="226"/>
                  </a:lnTo>
                  <a:lnTo>
                    <a:pt x="252" y="223"/>
                  </a:lnTo>
                  <a:lnTo>
                    <a:pt x="256" y="221"/>
                  </a:lnTo>
                  <a:lnTo>
                    <a:pt x="260" y="219"/>
                  </a:lnTo>
                  <a:lnTo>
                    <a:pt x="264" y="217"/>
                  </a:lnTo>
                  <a:lnTo>
                    <a:pt x="266" y="217"/>
                  </a:lnTo>
                  <a:lnTo>
                    <a:pt x="268" y="217"/>
                  </a:lnTo>
                  <a:lnTo>
                    <a:pt x="271" y="219"/>
                  </a:lnTo>
                  <a:lnTo>
                    <a:pt x="274" y="219"/>
                  </a:lnTo>
                  <a:lnTo>
                    <a:pt x="275" y="217"/>
                  </a:lnTo>
                  <a:lnTo>
                    <a:pt x="276" y="213"/>
                  </a:lnTo>
                  <a:lnTo>
                    <a:pt x="276" y="208"/>
                  </a:lnTo>
                  <a:lnTo>
                    <a:pt x="276" y="205"/>
                  </a:lnTo>
                  <a:lnTo>
                    <a:pt x="276" y="203"/>
                  </a:lnTo>
                  <a:lnTo>
                    <a:pt x="280" y="199"/>
                  </a:lnTo>
                  <a:lnTo>
                    <a:pt x="283" y="194"/>
                  </a:lnTo>
                  <a:lnTo>
                    <a:pt x="284" y="190"/>
                  </a:lnTo>
                  <a:lnTo>
                    <a:pt x="283" y="186"/>
                  </a:lnTo>
                  <a:lnTo>
                    <a:pt x="281" y="183"/>
                  </a:lnTo>
                  <a:lnTo>
                    <a:pt x="278" y="178"/>
                  </a:lnTo>
                  <a:lnTo>
                    <a:pt x="274" y="172"/>
                  </a:lnTo>
                  <a:lnTo>
                    <a:pt x="273" y="164"/>
                  </a:lnTo>
                  <a:lnTo>
                    <a:pt x="274" y="160"/>
                  </a:lnTo>
                  <a:lnTo>
                    <a:pt x="275" y="159"/>
                  </a:lnTo>
                  <a:lnTo>
                    <a:pt x="276" y="158"/>
                  </a:lnTo>
                  <a:lnTo>
                    <a:pt x="274" y="157"/>
                  </a:lnTo>
                  <a:lnTo>
                    <a:pt x="270" y="154"/>
                  </a:lnTo>
                  <a:lnTo>
                    <a:pt x="266" y="152"/>
                  </a:lnTo>
                  <a:lnTo>
                    <a:pt x="262" y="150"/>
                  </a:lnTo>
                  <a:lnTo>
                    <a:pt x="258" y="148"/>
                  </a:lnTo>
                  <a:lnTo>
                    <a:pt x="254" y="147"/>
                  </a:lnTo>
                  <a:lnTo>
                    <a:pt x="250" y="146"/>
                  </a:lnTo>
                  <a:lnTo>
                    <a:pt x="248" y="144"/>
                  </a:lnTo>
                  <a:lnTo>
                    <a:pt x="246" y="142"/>
                  </a:lnTo>
                  <a:lnTo>
                    <a:pt x="245" y="138"/>
                  </a:lnTo>
                  <a:lnTo>
                    <a:pt x="246" y="133"/>
                  </a:lnTo>
                  <a:lnTo>
                    <a:pt x="246" y="130"/>
                  </a:lnTo>
                  <a:lnTo>
                    <a:pt x="246" y="127"/>
                  </a:lnTo>
                  <a:lnTo>
                    <a:pt x="243" y="120"/>
                  </a:lnTo>
                  <a:lnTo>
                    <a:pt x="240" y="111"/>
                  </a:lnTo>
                  <a:lnTo>
                    <a:pt x="240" y="104"/>
                  </a:lnTo>
                  <a:lnTo>
                    <a:pt x="241" y="98"/>
                  </a:lnTo>
                  <a:lnTo>
                    <a:pt x="246" y="92"/>
                  </a:lnTo>
                  <a:lnTo>
                    <a:pt x="249" y="90"/>
                  </a:lnTo>
                  <a:lnTo>
                    <a:pt x="252" y="86"/>
                  </a:lnTo>
                  <a:lnTo>
                    <a:pt x="256" y="83"/>
                  </a:lnTo>
                  <a:lnTo>
                    <a:pt x="260" y="80"/>
                  </a:lnTo>
                  <a:lnTo>
                    <a:pt x="264" y="78"/>
                  </a:lnTo>
                  <a:lnTo>
                    <a:pt x="267" y="76"/>
                  </a:lnTo>
                  <a:lnTo>
                    <a:pt x="270" y="75"/>
                  </a:lnTo>
                  <a:lnTo>
                    <a:pt x="272" y="75"/>
                  </a:lnTo>
                  <a:lnTo>
                    <a:pt x="274" y="76"/>
                  </a:lnTo>
                  <a:lnTo>
                    <a:pt x="277" y="77"/>
                  </a:lnTo>
                  <a:lnTo>
                    <a:pt x="279" y="78"/>
                  </a:lnTo>
                  <a:lnTo>
                    <a:pt x="282" y="79"/>
                  </a:lnTo>
                  <a:lnTo>
                    <a:pt x="284" y="79"/>
                  </a:lnTo>
                  <a:lnTo>
                    <a:pt x="287" y="78"/>
                  </a:lnTo>
                  <a:lnTo>
                    <a:pt x="290" y="77"/>
                  </a:lnTo>
                  <a:lnTo>
                    <a:pt x="292" y="74"/>
                  </a:lnTo>
                  <a:lnTo>
                    <a:pt x="295" y="69"/>
                  </a:lnTo>
                  <a:lnTo>
                    <a:pt x="296" y="66"/>
                  </a:lnTo>
                  <a:lnTo>
                    <a:pt x="296" y="64"/>
                  </a:lnTo>
                  <a:lnTo>
                    <a:pt x="301" y="62"/>
                  </a:lnTo>
                  <a:lnTo>
                    <a:pt x="308" y="59"/>
                  </a:lnTo>
                  <a:lnTo>
                    <a:pt x="312" y="55"/>
                  </a:lnTo>
                  <a:lnTo>
                    <a:pt x="316" y="50"/>
                  </a:lnTo>
                  <a:lnTo>
                    <a:pt x="318" y="46"/>
                  </a:lnTo>
                  <a:lnTo>
                    <a:pt x="321" y="42"/>
                  </a:lnTo>
                  <a:lnTo>
                    <a:pt x="322" y="39"/>
                  </a:lnTo>
                  <a:lnTo>
                    <a:pt x="324" y="38"/>
                  </a:lnTo>
                  <a:lnTo>
                    <a:pt x="326" y="38"/>
                  </a:lnTo>
                  <a:lnTo>
                    <a:pt x="329" y="38"/>
                  </a:lnTo>
                  <a:lnTo>
                    <a:pt x="331" y="38"/>
                  </a:lnTo>
                  <a:lnTo>
                    <a:pt x="332" y="36"/>
                  </a:lnTo>
                  <a:lnTo>
                    <a:pt x="334" y="33"/>
                  </a:lnTo>
                  <a:lnTo>
                    <a:pt x="337" y="29"/>
                  </a:lnTo>
                  <a:lnTo>
                    <a:pt x="340" y="24"/>
                  </a:lnTo>
                  <a:lnTo>
                    <a:pt x="343" y="21"/>
                  </a:lnTo>
                  <a:lnTo>
                    <a:pt x="346" y="20"/>
                  </a:lnTo>
                  <a:lnTo>
                    <a:pt x="349" y="19"/>
                  </a:lnTo>
                  <a:lnTo>
                    <a:pt x="352" y="16"/>
                  </a:lnTo>
                  <a:lnTo>
                    <a:pt x="354" y="13"/>
                  </a:lnTo>
                  <a:lnTo>
                    <a:pt x="355" y="10"/>
                  </a:lnTo>
                  <a:lnTo>
                    <a:pt x="358" y="8"/>
                  </a:lnTo>
                  <a:lnTo>
                    <a:pt x="362" y="4"/>
                  </a:lnTo>
                  <a:lnTo>
                    <a:pt x="367" y="2"/>
                  </a:lnTo>
                  <a:lnTo>
                    <a:pt x="369" y="1"/>
                  </a:lnTo>
                  <a:lnTo>
                    <a:pt x="371" y="2"/>
                  </a:lnTo>
                  <a:lnTo>
                    <a:pt x="375" y="4"/>
                  </a:lnTo>
                  <a:lnTo>
                    <a:pt x="380" y="4"/>
                  </a:lnTo>
                  <a:lnTo>
                    <a:pt x="382" y="2"/>
                  </a:lnTo>
                  <a:lnTo>
                    <a:pt x="384" y="0"/>
                  </a:lnTo>
                  <a:lnTo>
                    <a:pt x="388" y="0"/>
                  </a:lnTo>
                  <a:lnTo>
                    <a:pt x="392" y="1"/>
                  </a:lnTo>
                  <a:lnTo>
                    <a:pt x="395" y="3"/>
                  </a:lnTo>
                  <a:lnTo>
                    <a:pt x="398" y="5"/>
                  </a:lnTo>
                  <a:lnTo>
                    <a:pt x="401" y="6"/>
                  </a:lnTo>
                  <a:lnTo>
                    <a:pt x="404" y="6"/>
                  </a:lnTo>
                  <a:lnTo>
                    <a:pt x="407" y="4"/>
                  </a:lnTo>
                  <a:lnTo>
                    <a:pt x="409" y="4"/>
                  </a:lnTo>
                  <a:lnTo>
                    <a:pt x="412" y="3"/>
                  </a:lnTo>
                  <a:lnTo>
                    <a:pt x="416" y="3"/>
                  </a:lnTo>
                  <a:lnTo>
                    <a:pt x="422" y="3"/>
                  </a:lnTo>
                  <a:lnTo>
                    <a:pt x="426" y="3"/>
                  </a:lnTo>
                  <a:lnTo>
                    <a:pt x="430" y="4"/>
                  </a:lnTo>
                  <a:lnTo>
                    <a:pt x="434" y="4"/>
                  </a:lnTo>
                  <a:lnTo>
                    <a:pt x="436" y="6"/>
                  </a:lnTo>
                  <a:lnTo>
                    <a:pt x="437" y="8"/>
                  </a:lnTo>
                  <a:lnTo>
                    <a:pt x="439" y="10"/>
                  </a:lnTo>
                  <a:lnTo>
                    <a:pt x="442" y="14"/>
                  </a:lnTo>
                  <a:lnTo>
                    <a:pt x="446" y="17"/>
                  </a:lnTo>
                  <a:lnTo>
                    <a:pt x="450" y="20"/>
                  </a:lnTo>
                  <a:lnTo>
                    <a:pt x="456" y="24"/>
                  </a:lnTo>
                  <a:lnTo>
                    <a:pt x="462" y="25"/>
                  </a:lnTo>
                  <a:lnTo>
                    <a:pt x="469" y="26"/>
                  </a:lnTo>
                  <a:lnTo>
                    <a:pt x="476" y="25"/>
                  </a:lnTo>
                  <a:lnTo>
                    <a:pt x="480" y="25"/>
                  </a:lnTo>
                  <a:lnTo>
                    <a:pt x="484" y="26"/>
                  </a:lnTo>
                  <a:lnTo>
                    <a:pt x="486" y="26"/>
                  </a:lnTo>
                  <a:lnTo>
                    <a:pt x="488" y="27"/>
                  </a:lnTo>
                  <a:lnTo>
                    <a:pt x="488" y="28"/>
                  </a:lnTo>
                  <a:lnTo>
                    <a:pt x="489" y="30"/>
                  </a:lnTo>
                  <a:lnTo>
                    <a:pt x="489" y="32"/>
                  </a:lnTo>
                  <a:lnTo>
                    <a:pt x="490" y="36"/>
                  </a:lnTo>
                  <a:lnTo>
                    <a:pt x="494" y="39"/>
                  </a:lnTo>
                  <a:lnTo>
                    <a:pt x="498" y="41"/>
                  </a:lnTo>
                  <a:lnTo>
                    <a:pt x="504" y="41"/>
                  </a:lnTo>
                  <a:lnTo>
                    <a:pt x="506" y="40"/>
                  </a:lnTo>
                  <a:lnTo>
                    <a:pt x="510" y="40"/>
                  </a:lnTo>
                  <a:lnTo>
                    <a:pt x="513" y="39"/>
                  </a:lnTo>
                  <a:lnTo>
                    <a:pt x="516" y="39"/>
                  </a:lnTo>
                  <a:lnTo>
                    <a:pt x="518" y="38"/>
                  </a:lnTo>
                  <a:lnTo>
                    <a:pt x="521" y="39"/>
                  </a:lnTo>
                  <a:lnTo>
                    <a:pt x="522" y="40"/>
                  </a:lnTo>
                  <a:lnTo>
                    <a:pt x="524" y="41"/>
                  </a:lnTo>
                  <a:lnTo>
                    <a:pt x="526" y="44"/>
                  </a:lnTo>
                  <a:lnTo>
                    <a:pt x="531" y="47"/>
                  </a:lnTo>
                  <a:lnTo>
                    <a:pt x="536" y="48"/>
                  </a:lnTo>
                  <a:lnTo>
                    <a:pt x="542" y="46"/>
                  </a:lnTo>
                  <a:lnTo>
                    <a:pt x="546" y="44"/>
                  </a:lnTo>
                  <a:lnTo>
                    <a:pt x="551" y="44"/>
                  </a:lnTo>
                  <a:lnTo>
                    <a:pt x="555" y="46"/>
                  </a:lnTo>
                  <a:lnTo>
                    <a:pt x="556" y="50"/>
                  </a:lnTo>
                  <a:lnTo>
                    <a:pt x="557" y="55"/>
                  </a:lnTo>
                  <a:lnTo>
                    <a:pt x="558" y="58"/>
                  </a:lnTo>
                  <a:lnTo>
                    <a:pt x="562" y="60"/>
                  </a:lnTo>
                  <a:lnTo>
                    <a:pt x="566" y="60"/>
                  </a:lnTo>
                  <a:lnTo>
                    <a:pt x="569" y="59"/>
                  </a:lnTo>
                  <a:lnTo>
                    <a:pt x="574" y="60"/>
                  </a:lnTo>
                  <a:lnTo>
                    <a:pt x="579" y="62"/>
                  </a:lnTo>
                  <a:lnTo>
                    <a:pt x="585" y="64"/>
                  </a:lnTo>
                  <a:lnTo>
                    <a:pt x="590" y="66"/>
                  </a:lnTo>
                  <a:lnTo>
                    <a:pt x="595" y="69"/>
                  </a:lnTo>
                  <a:lnTo>
                    <a:pt x="598" y="72"/>
                  </a:lnTo>
                  <a:lnTo>
                    <a:pt x="600" y="74"/>
                  </a:lnTo>
                  <a:lnTo>
                    <a:pt x="602" y="77"/>
                  </a:lnTo>
                  <a:lnTo>
                    <a:pt x="604" y="78"/>
                  </a:lnTo>
                  <a:lnTo>
                    <a:pt x="608" y="78"/>
                  </a:lnTo>
                  <a:lnTo>
                    <a:pt x="612" y="74"/>
                  </a:lnTo>
                  <a:lnTo>
                    <a:pt x="614" y="73"/>
                  </a:lnTo>
                  <a:lnTo>
                    <a:pt x="617" y="72"/>
                  </a:lnTo>
                  <a:lnTo>
                    <a:pt x="621" y="74"/>
                  </a:lnTo>
                  <a:lnTo>
                    <a:pt x="625" y="76"/>
                  </a:lnTo>
                  <a:lnTo>
                    <a:pt x="628" y="78"/>
                  </a:lnTo>
                  <a:lnTo>
                    <a:pt x="632" y="82"/>
                  </a:lnTo>
                  <a:lnTo>
                    <a:pt x="634" y="86"/>
                  </a:lnTo>
                  <a:lnTo>
                    <a:pt x="636" y="9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33" name="Freeform 93"/>
            <p:cNvSpPr>
              <a:spLocks noChangeAspect="1"/>
            </p:cNvSpPr>
            <p:nvPr/>
          </p:nvSpPr>
          <p:spPr bwMode="auto">
            <a:xfrm>
              <a:off x="1033" y="171"/>
              <a:ext cx="27" cy="383"/>
            </a:xfrm>
            <a:custGeom>
              <a:avLst/>
              <a:gdLst/>
              <a:ahLst/>
              <a:cxnLst>
                <a:cxn ang="0">
                  <a:pos x="7" y="376"/>
                </a:cxn>
                <a:cxn ang="0">
                  <a:pos x="8" y="379"/>
                </a:cxn>
                <a:cxn ang="0">
                  <a:pos x="27" y="0"/>
                </a:cxn>
                <a:cxn ang="0">
                  <a:pos x="19" y="0"/>
                </a:cxn>
                <a:cxn ang="0">
                  <a:pos x="0" y="379"/>
                </a:cxn>
                <a:cxn ang="0">
                  <a:pos x="2" y="382"/>
                </a:cxn>
                <a:cxn ang="0">
                  <a:pos x="0" y="379"/>
                </a:cxn>
                <a:cxn ang="0">
                  <a:pos x="0" y="380"/>
                </a:cxn>
                <a:cxn ang="0">
                  <a:pos x="2" y="382"/>
                </a:cxn>
                <a:cxn ang="0">
                  <a:pos x="7" y="376"/>
                </a:cxn>
              </a:cxnLst>
              <a:rect l="0" t="0" r="r" b="b"/>
              <a:pathLst>
                <a:path w="28" h="383">
                  <a:moveTo>
                    <a:pt x="7" y="376"/>
                  </a:moveTo>
                  <a:lnTo>
                    <a:pt x="8" y="379"/>
                  </a:lnTo>
                  <a:lnTo>
                    <a:pt x="27" y="0"/>
                  </a:lnTo>
                  <a:lnTo>
                    <a:pt x="19" y="0"/>
                  </a:lnTo>
                  <a:lnTo>
                    <a:pt x="0" y="379"/>
                  </a:lnTo>
                  <a:lnTo>
                    <a:pt x="2" y="382"/>
                  </a:lnTo>
                  <a:lnTo>
                    <a:pt x="0" y="379"/>
                  </a:lnTo>
                  <a:lnTo>
                    <a:pt x="0" y="380"/>
                  </a:lnTo>
                  <a:lnTo>
                    <a:pt x="2" y="382"/>
                  </a:lnTo>
                  <a:lnTo>
                    <a:pt x="7" y="37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34" name="Freeform 94"/>
            <p:cNvSpPr>
              <a:spLocks noChangeAspect="1"/>
            </p:cNvSpPr>
            <p:nvPr/>
          </p:nvSpPr>
          <p:spPr bwMode="auto">
            <a:xfrm>
              <a:off x="1034" y="547"/>
              <a:ext cx="16" cy="19"/>
            </a:xfrm>
            <a:custGeom>
              <a:avLst/>
              <a:gdLst/>
              <a:ahLst/>
              <a:cxnLst>
                <a:cxn ang="0">
                  <a:pos x="15" y="6"/>
                </a:cxn>
                <a:cxn ang="0">
                  <a:pos x="15" y="6"/>
                </a:cxn>
                <a:cxn ang="0">
                  <a:pos x="13" y="6"/>
                </a:cxn>
                <a:cxn ang="0">
                  <a:pos x="10" y="4"/>
                </a:cxn>
                <a:cxn ang="0">
                  <a:pos x="6" y="1"/>
                </a:cxn>
                <a:cxn ang="0">
                  <a:pos x="5" y="0"/>
                </a:cxn>
                <a:cxn ang="0">
                  <a:pos x="0" y="6"/>
                </a:cxn>
                <a:cxn ang="0">
                  <a:pos x="1" y="8"/>
                </a:cxn>
                <a:cxn ang="0">
                  <a:pos x="4" y="10"/>
                </a:cxn>
                <a:cxn ang="0">
                  <a:pos x="9" y="14"/>
                </a:cxn>
                <a:cxn ang="0">
                  <a:pos x="15" y="16"/>
                </a:cxn>
                <a:cxn ang="0">
                  <a:pos x="15" y="6"/>
                </a:cxn>
              </a:cxnLst>
              <a:rect l="0" t="0" r="r" b="b"/>
              <a:pathLst>
                <a:path w="16" h="17">
                  <a:moveTo>
                    <a:pt x="15" y="6"/>
                  </a:moveTo>
                  <a:lnTo>
                    <a:pt x="15" y="6"/>
                  </a:lnTo>
                  <a:lnTo>
                    <a:pt x="13" y="6"/>
                  </a:lnTo>
                  <a:lnTo>
                    <a:pt x="10" y="4"/>
                  </a:lnTo>
                  <a:lnTo>
                    <a:pt x="6" y="1"/>
                  </a:lnTo>
                  <a:lnTo>
                    <a:pt x="5" y="0"/>
                  </a:lnTo>
                  <a:lnTo>
                    <a:pt x="0" y="6"/>
                  </a:lnTo>
                  <a:lnTo>
                    <a:pt x="1" y="8"/>
                  </a:lnTo>
                  <a:lnTo>
                    <a:pt x="4" y="10"/>
                  </a:lnTo>
                  <a:lnTo>
                    <a:pt x="9" y="14"/>
                  </a:lnTo>
                  <a:lnTo>
                    <a:pt x="15" y="16"/>
                  </a:lnTo>
                  <a:lnTo>
                    <a:pt x="15" y="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35" name="Freeform 95"/>
            <p:cNvSpPr>
              <a:spLocks noChangeAspect="1"/>
            </p:cNvSpPr>
            <p:nvPr/>
          </p:nvSpPr>
          <p:spPr bwMode="auto">
            <a:xfrm>
              <a:off x="1048" y="554"/>
              <a:ext cx="27" cy="33"/>
            </a:xfrm>
            <a:custGeom>
              <a:avLst/>
              <a:gdLst/>
              <a:ahLst/>
              <a:cxnLst>
                <a:cxn ang="0">
                  <a:pos x="26" y="31"/>
                </a:cxn>
                <a:cxn ang="0">
                  <a:pos x="26" y="31"/>
                </a:cxn>
                <a:cxn ang="0">
                  <a:pos x="24" y="23"/>
                </a:cxn>
                <a:cxn ang="0">
                  <a:pos x="22" y="17"/>
                </a:cxn>
                <a:cxn ang="0">
                  <a:pos x="18" y="13"/>
                </a:cxn>
                <a:cxn ang="0">
                  <a:pos x="14" y="8"/>
                </a:cxn>
                <a:cxn ang="0">
                  <a:pos x="11" y="5"/>
                </a:cxn>
                <a:cxn ang="0">
                  <a:pos x="6" y="2"/>
                </a:cxn>
                <a:cxn ang="0">
                  <a:pos x="3" y="1"/>
                </a:cxn>
                <a:cxn ang="0">
                  <a:pos x="0" y="0"/>
                </a:cxn>
                <a:cxn ang="0">
                  <a:pos x="0" y="9"/>
                </a:cxn>
                <a:cxn ang="0">
                  <a:pos x="2" y="9"/>
                </a:cxn>
                <a:cxn ang="0">
                  <a:pos x="4" y="10"/>
                </a:cxn>
                <a:cxn ang="0">
                  <a:pos x="6" y="11"/>
                </a:cxn>
                <a:cxn ang="0">
                  <a:pos x="9" y="13"/>
                </a:cxn>
                <a:cxn ang="0">
                  <a:pos x="12" y="17"/>
                </a:cxn>
                <a:cxn ang="0">
                  <a:pos x="14" y="21"/>
                </a:cxn>
                <a:cxn ang="0">
                  <a:pos x="16" y="26"/>
                </a:cxn>
                <a:cxn ang="0">
                  <a:pos x="18" y="31"/>
                </a:cxn>
                <a:cxn ang="0">
                  <a:pos x="18" y="32"/>
                </a:cxn>
                <a:cxn ang="0">
                  <a:pos x="26" y="31"/>
                </a:cxn>
              </a:cxnLst>
              <a:rect l="0" t="0" r="r" b="b"/>
              <a:pathLst>
                <a:path w="27" h="33">
                  <a:moveTo>
                    <a:pt x="26" y="31"/>
                  </a:moveTo>
                  <a:lnTo>
                    <a:pt x="26" y="31"/>
                  </a:lnTo>
                  <a:lnTo>
                    <a:pt x="24" y="23"/>
                  </a:lnTo>
                  <a:lnTo>
                    <a:pt x="22" y="17"/>
                  </a:lnTo>
                  <a:lnTo>
                    <a:pt x="18" y="13"/>
                  </a:lnTo>
                  <a:lnTo>
                    <a:pt x="14" y="8"/>
                  </a:lnTo>
                  <a:lnTo>
                    <a:pt x="11" y="5"/>
                  </a:lnTo>
                  <a:lnTo>
                    <a:pt x="6" y="2"/>
                  </a:lnTo>
                  <a:lnTo>
                    <a:pt x="3" y="1"/>
                  </a:lnTo>
                  <a:lnTo>
                    <a:pt x="0" y="0"/>
                  </a:lnTo>
                  <a:lnTo>
                    <a:pt x="0" y="9"/>
                  </a:lnTo>
                  <a:lnTo>
                    <a:pt x="2" y="9"/>
                  </a:lnTo>
                  <a:lnTo>
                    <a:pt x="4" y="10"/>
                  </a:lnTo>
                  <a:lnTo>
                    <a:pt x="6" y="11"/>
                  </a:lnTo>
                  <a:lnTo>
                    <a:pt x="9" y="13"/>
                  </a:lnTo>
                  <a:lnTo>
                    <a:pt x="12" y="17"/>
                  </a:lnTo>
                  <a:lnTo>
                    <a:pt x="14" y="21"/>
                  </a:lnTo>
                  <a:lnTo>
                    <a:pt x="16" y="26"/>
                  </a:lnTo>
                  <a:lnTo>
                    <a:pt x="18" y="31"/>
                  </a:lnTo>
                  <a:lnTo>
                    <a:pt x="18" y="32"/>
                  </a:lnTo>
                  <a:lnTo>
                    <a:pt x="26" y="3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36" name="Freeform 96"/>
            <p:cNvSpPr>
              <a:spLocks noChangeAspect="1"/>
            </p:cNvSpPr>
            <p:nvPr/>
          </p:nvSpPr>
          <p:spPr bwMode="auto">
            <a:xfrm>
              <a:off x="1068" y="584"/>
              <a:ext cx="35" cy="33"/>
            </a:xfrm>
            <a:custGeom>
              <a:avLst/>
              <a:gdLst/>
              <a:ahLst/>
              <a:cxnLst>
                <a:cxn ang="0">
                  <a:pos x="35" y="22"/>
                </a:cxn>
                <a:cxn ang="0">
                  <a:pos x="35" y="22"/>
                </a:cxn>
                <a:cxn ang="0">
                  <a:pos x="33" y="22"/>
                </a:cxn>
                <a:cxn ang="0">
                  <a:pos x="30" y="22"/>
                </a:cxn>
                <a:cxn ang="0">
                  <a:pos x="26" y="20"/>
                </a:cxn>
                <a:cxn ang="0">
                  <a:pos x="20" y="17"/>
                </a:cxn>
                <a:cxn ang="0">
                  <a:pos x="16" y="14"/>
                </a:cxn>
                <a:cxn ang="0">
                  <a:pos x="12" y="10"/>
                </a:cxn>
                <a:cxn ang="0">
                  <a:pos x="10" y="6"/>
                </a:cxn>
                <a:cxn ang="0">
                  <a:pos x="8" y="0"/>
                </a:cxn>
                <a:cxn ang="0">
                  <a:pos x="0" y="1"/>
                </a:cxn>
                <a:cxn ang="0">
                  <a:pos x="2" y="8"/>
                </a:cxn>
                <a:cxn ang="0">
                  <a:pos x="6" y="15"/>
                </a:cxn>
                <a:cxn ang="0">
                  <a:pos x="11" y="20"/>
                </a:cxn>
                <a:cxn ang="0">
                  <a:pos x="16" y="24"/>
                </a:cxn>
                <a:cxn ang="0">
                  <a:pos x="22" y="28"/>
                </a:cxn>
                <a:cxn ang="0">
                  <a:pos x="27" y="30"/>
                </a:cxn>
                <a:cxn ang="0">
                  <a:pos x="32" y="30"/>
                </a:cxn>
                <a:cxn ang="0">
                  <a:pos x="35" y="32"/>
                </a:cxn>
                <a:cxn ang="0">
                  <a:pos x="35" y="22"/>
                </a:cxn>
              </a:cxnLst>
              <a:rect l="0" t="0" r="r" b="b"/>
              <a:pathLst>
                <a:path w="36" h="33">
                  <a:moveTo>
                    <a:pt x="35" y="22"/>
                  </a:moveTo>
                  <a:lnTo>
                    <a:pt x="35" y="22"/>
                  </a:lnTo>
                  <a:lnTo>
                    <a:pt x="33" y="22"/>
                  </a:lnTo>
                  <a:lnTo>
                    <a:pt x="30" y="22"/>
                  </a:lnTo>
                  <a:lnTo>
                    <a:pt x="26" y="20"/>
                  </a:lnTo>
                  <a:lnTo>
                    <a:pt x="20" y="17"/>
                  </a:lnTo>
                  <a:lnTo>
                    <a:pt x="16" y="14"/>
                  </a:lnTo>
                  <a:lnTo>
                    <a:pt x="12" y="10"/>
                  </a:lnTo>
                  <a:lnTo>
                    <a:pt x="10" y="6"/>
                  </a:lnTo>
                  <a:lnTo>
                    <a:pt x="8" y="0"/>
                  </a:lnTo>
                  <a:lnTo>
                    <a:pt x="0" y="1"/>
                  </a:lnTo>
                  <a:lnTo>
                    <a:pt x="2" y="8"/>
                  </a:lnTo>
                  <a:lnTo>
                    <a:pt x="6" y="15"/>
                  </a:lnTo>
                  <a:lnTo>
                    <a:pt x="11" y="20"/>
                  </a:lnTo>
                  <a:lnTo>
                    <a:pt x="16" y="24"/>
                  </a:lnTo>
                  <a:lnTo>
                    <a:pt x="22" y="28"/>
                  </a:lnTo>
                  <a:lnTo>
                    <a:pt x="27" y="30"/>
                  </a:lnTo>
                  <a:lnTo>
                    <a:pt x="32" y="30"/>
                  </a:lnTo>
                  <a:lnTo>
                    <a:pt x="35" y="32"/>
                  </a:lnTo>
                  <a:lnTo>
                    <a:pt x="35" y="2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37" name="Freeform 97"/>
            <p:cNvSpPr>
              <a:spLocks noChangeAspect="1"/>
            </p:cNvSpPr>
            <p:nvPr/>
          </p:nvSpPr>
          <p:spPr bwMode="auto">
            <a:xfrm>
              <a:off x="1102" y="608"/>
              <a:ext cx="29" cy="35"/>
            </a:xfrm>
            <a:custGeom>
              <a:avLst/>
              <a:gdLst/>
              <a:ahLst/>
              <a:cxnLst>
                <a:cxn ang="0">
                  <a:pos x="28" y="34"/>
                </a:cxn>
                <a:cxn ang="0">
                  <a:pos x="28" y="34"/>
                </a:cxn>
                <a:cxn ang="0">
                  <a:pos x="27" y="27"/>
                </a:cxn>
                <a:cxn ang="0">
                  <a:pos x="25" y="22"/>
                </a:cxn>
                <a:cxn ang="0">
                  <a:pos x="21" y="16"/>
                </a:cxn>
                <a:cxn ang="0">
                  <a:pos x="16" y="11"/>
                </a:cxn>
                <a:cxn ang="0">
                  <a:pos x="12" y="7"/>
                </a:cxn>
                <a:cxn ang="0">
                  <a:pos x="9" y="4"/>
                </a:cxn>
                <a:cxn ang="0">
                  <a:pos x="4" y="1"/>
                </a:cxn>
                <a:cxn ang="0">
                  <a:pos x="0" y="0"/>
                </a:cxn>
                <a:cxn ang="0">
                  <a:pos x="0" y="9"/>
                </a:cxn>
                <a:cxn ang="0">
                  <a:pos x="1" y="9"/>
                </a:cxn>
                <a:cxn ang="0">
                  <a:pos x="3" y="10"/>
                </a:cxn>
                <a:cxn ang="0">
                  <a:pos x="7" y="14"/>
                </a:cxn>
                <a:cxn ang="0">
                  <a:pos x="11" y="16"/>
                </a:cxn>
                <a:cxn ang="0">
                  <a:pos x="14" y="21"/>
                </a:cxn>
                <a:cxn ang="0">
                  <a:pos x="17" y="26"/>
                </a:cxn>
                <a:cxn ang="0">
                  <a:pos x="19" y="30"/>
                </a:cxn>
                <a:cxn ang="0">
                  <a:pos x="20" y="34"/>
                </a:cxn>
                <a:cxn ang="0">
                  <a:pos x="28" y="34"/>
                </a:cxn>
              </a:cxnLst>
              <a:rect l="0" t="0" r="r" b="b"/>
              <a:pathLst>
                <a:path w="29" h="35">
                  <a:moveTo>
                    <a:pt x="28" y="34"/>
                  </a:moveTo>
                  <a:lnTo>
                    <a:pt x="28" y="34"/>
                  </a:lnTo>
                  <a:lnTo>
                    <a:pt x="27" y="27"/>
                  </a:lnTo>
                  <a:lnTo>
                    <a:pt x="25" y="22"/>
                  </a:lnTo>
                  <a:lnTo>
                    <a:pt x="21" y="16"/>
                  </a:lnTo>
                  <a:lnTo>
                    <a:pt x="16" y="11"/>
                  </a:lnTo>
                  <a:lnTo>
                    <a:pt x="12" y="7"/>
                  </a:lnTo>
                  <a:lnTo>
                    <a:pt x="9" y="4"/>
                  </a:lnTo>
                  <a:lnTo>
                    <a:pt x="4" y="1"/>
                  </a:lnTo>
                  <a:lnTo>
                    <a:pt x="0" y="0"/>
                  </a:lnTo>
                  <a:lnTo>
                    <a:pt x="0" y="9"/>
                  </a:lnTo>
                  <a:lnTo>
                    <a:pt x="1" y="9"/>
                  </a:lnTo>
                  <a:lnTo>
                    <a:pt x="3" y="10"/>
                  </a:lnTo>
                  <a:lnTo>
                    <a:pt x="7" y="14"/>
                  </a:lnTo>
                  <a:lnTo>
                    <a:pt x="11" y="16"/>
                  </a:lnTo>
                  <a:lnTo>
                    <a:pt x="14" y="21"/>
                  </a:lnTo>
                  <a:lnTo>
                    <a:pt x="17" y="26"/>
                  </a:lnTo>
                  <a:lnTo>
                    <a:pt x="19" y="30"/>
                  </a:lnTo>
                  <a:lnTo>
                    <a:pt x="20" y="34"/>
                  </a:lnTo>
                  <a:lnTo>
                    <a:pt x="28" y="3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38" name="Freeform 98"/>
            <p:cNvSpPr>
              <a:spLocks noChangeAspect="1"/>
            </p:cNvSpPr>
            <p:nvPr/>
          </p:nvSpPr>
          <p:spPr bwMode="auto">
            <a:xfrm>
              <a:off x="1122" y="641"/>
              <a:ext cx="30" cy="26"/>
            </a:xfrm>
            <a:custGeom>
              <a:avLst/>
              <a:gdLst/>
              <a:ahLst/>
              <a:cxnLst>
                <a:cxn ang="0">
                  <a:pos x="27" y="16"/>
                </a:cxn>
                <a:cxn ang="0">
                  <a:pos x="26" y="16"/>
                </a:cxn>
                <a:cxn ang="0">
                  <a:pos x="24" y="16"/>
                </a:cxn>
                <a:cxn ang="0">
                  <a:pos x="21" y="16"/>
                </a:cxn>
                <a:cxn ang="0">
                  <a:pos x="19" y="14"/>
                </a:cxn>
                <a:cxn ang="0">
                  <a:pos x="16" y="12"/>
                </a:cxn>
                <a:cxn ang="0">
                  <a:pos x="13" y="10"/>
                </a:cxn>
                <a:cxn ang="0">
                  <a:pos x="11" y="7"/>
                </a:cxn>
                <a:cxn ang="0">
                  <a:pos x="9" y="4"/>
                </a:cxn>
                <a:cxn ang="0">
                  <a:pos x="8" y="0"/>
                </a:cxn>
                <a:cxn ang="0">
                  <a:pos x="0" y="0"/>
                </a:cxn>
                <a:cxn ang="0">
                  <a:pos x="1" y="6"/>
                </a:cxn>
                <a:cxn ang="0">
                  <a:pos x="3" y="11"/>
                </a:cxn>
                <a:cxn ang="0">
                  <a:pos x="7" y="16"/>
                </a:cxn>
                <a:cxn ang="0">
                  <a:pos x="11" y="19"/>
                </a:cxn>
                <a:cxn ang="0">
                  <a:pos x="15" y="22"/>
                </a:cxn>
                <a:cxn ang="0">
                  <a:pos x="20" y="24"/>
                </a:cxn>
                <a:cxn ang="0">
                  <a:pos x="24" y="25"/>
                </a:cxn>
                <a:cxn ang="0">
                  <a:pos x="29" y="24"/>
                </a:cxn>
                <a:cxn ang="0">
                  <a:pos x="28" y="24"/>
                </a:cxn>
                <a:cxn ang="0">
                  <a:pos x="27" y="16"/>
                </a:cxn>
              </a:cxnLst>
              <a:rect l="0" t="0" r="r" b="b"/>
              <a:pathLst>
                <a:path w="30" h="26">
                  <a:moveTo>
                    <a:pt x="27" y="16"/>
                  </a:moveTo>
                  <a:lnTo>
                    <a:pt x="26" y="16"/>
                  </a:lnTo>
                  <a:lnTo>
                    <a:pt x="24" y="16"/>
                  </a:lnTo>
                  <a:lnTo>
                    <a:pt x="21" y="16"/>
                  </a:lnTo>
                  <a:lnTo>
                    <a:pt x="19" y="14"/>
                  </a:lnTo>
                  <a:lnTo>
                    <a:pt x="16" y="12"/>
                  </a:lnTo>
                  <a:lnTo>
                    <a:pt x="13" y="10"/>
                  </a:lnTo>
                  <a:lnTo>
                    <a:pt x="11" y="7"/>
                  </a:lnTo>
                  <a:lnTo>
                    <a:pt x="9" y="4"/>
                  </a:lnTo>
                  <a:lnTo>
                    <a:pt x="8" y="0"/>
                  </a:lnTo>
                  <a:lnTo>
                    <a:pt x="0" y="0"/>
                  </a:lnTo>
                  <a:lnTo>
                    <a:pt x="1" y="6"/>
                  </a:lnTo>
                  <a:lnTo>
                    <a:pt x="3" y="11"/>
                  </a:lnTo>
                  <a:lnTo>
                    <a:pt x="7" y="16"/>
                  </a:lnTo>
                  <a:lnTo>
                    <a:pt x="11" y="19"/>
                  </a:lnTo>
                  <a:lnTo>
                    <a:pt x="15" y="22"/>
                  </a:lnTo>
                  <a:lnTo>
                    <a:pt x="20" y="24"/>
                  </a:lnTo>
                  <a:lnTo>
                    <a:pt x="24" y="25"/>
                  </a:lnTo>
                  <a:lnTo>
                    <a:pt x="29" y="24"/>
                  </a:lnTo>
                  <a:lnTo>
                    <a:pt x="28" y="24"/>
                  </a:lnTo>
                  <a:lnTo>
                    <a:pt x="27" y="1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39" name="Freeform 99"/>
            <p:cNvSpPr>
              <a:spLocks noChangeAspect="1"/>
            </p:cNvSpPr>
            <p:nvPr/>
          </p:nvSpPr>
          <p:spPr bwMode="auto">
            <a:xfrm>
              <a:off x="1149" y="657"/>
              <a:ext cx="25" cy="23"/>
            </a:xfrm>
            <a:custGeom>
              <a:avLst/>
              <a:gdLst/>
              <a:ahLst/>
              <a:cxnLst>
                <a:cxn ang="0">
                  <a:pos x="24" y="22"/>
                </a:cxn>
                <a:cxn ang="0">
                  <a:pos x="24" y="22"/>
                </a:cxn>
                <a:cxn ang="0">
                  <a:pos x="24" y="16"/>
                </a:cxn>
                <a:cxn ang="0">
                  <a:pos x="23" y="12"/>
                </a:cxn>
                <a:cxn ang="0">
                  <a:pos x="20" y="8"/>
                </a:cxn>
                <a:cxn ang="0">
                  <a:pos x="16" y="5"/>
                </a:cxn>
                <a:cxn ang="0">
                  <a:pos x="12" y="2"/>
                </a:cxn>
                <a:cxn ang="0">
                  <a:pos x="7" y="0"/>
                </a:cxn>
                <a:cxn ang="0">
                  <a:pos x="3" y="0"/>
                </a:cxn>
                <a:cxn ang="0">
                  <a:pos x="0" y="0"/>
                </a:cxn>
                <a:cxn ang="0">
                  <a:pos x="1" y="8"/>
                </a:cxn>
                <a:cxn ang="0">
                  <a:pos x="3" y="8"/>
                </a:cxn>
                <a:cxn ang="0">
                  <a:pos x="6" y="8"/>
                </a:cxn>
                <a:cxn ang="0">
                  <a:pos x="8" y="10"/>
                </a:cxn>
                <a:cxn ang="0">
                  <a:pos x="11" y="12"/>
                </a:cxn>
                <a:cxn ang="0">
                  <a:pos x="14" y="14"/>
                </a:cxn>
                <a:cxn ang="0">
                  <a:pos x="15" y="16"/>
                </a:cxn>
                <a:cxn ang="0">
                  <a:pos x="16" y="18"/>
                </a:cxn>
                <a:cxn ang="0">
                  <a:pos x="16" y="19"/>
                </a:cxn>
                <a:cxn ang="0">
                  <a:pos x="24" y="22"/>
                </a:cxn>
              </a:cxnLst>
              <a:rect l="0" t="0" r="r" b="b"/>
              <a:pathLst>
                <a:path w="25" h="23">
                  <a:moveTo>
                    <a:pt x="24" y="22"/>
                  </a:moveTo>
                  <a:lnTo>
                    <a:pt x="24" y="22"/>
                  </a:lnTo>
                  <a:lnTo>
                    <a:pt x="24" y="16"/>
                  </a:lnTo>
                  <a:lnTo>
                    <a:pt x="23" y="12"/>
                  </a:lnTo>
                  <a:lnTo>
                    <a:pt x="20" y="8"/>
                  </a:lnTo>
                  <a:lnTo>
                    <a:pt x="16" y="5"/>
                  </a:lnTo>
                  <a:lnTo>
                    <a:pt x="12" y="2"/>
                  </a:lnTo>
                  <a:lnTo>
                    <a:pt x="7" y="0"/>
                  </a:lnTo>
                  <a:lnTo>
                    <a:pt x="3" y="0"/>
                  </a:lnTo>
                  <a:lnTo>
                    <a:pt x="0" y="0"/>
                  </a:lnTo>
                  <a:lnTo>
                    <a:pt x="1" y="8"/>
                  </a:lnTo>
                  <a:lnTo>
                    <a:pt x="3" y="8"/>
                  </a:lnTo>
                  <a:lnTo>
                    <a:pt x="6" y="8"/>
                  </a:lnTo>
                  <a:lnTo>
                    <a:pt x="8" y="10"/>
                  </a:lnTo>
                  <a:lnTo>
                    <a:pt x="11" y="12"/>
                  </a:lnTo>
                  <a:lnTo>
                    <a:pt x="14" y="14"/>
                  </a:lnTo>
                  <a:lnTo>
                    <a:pt x="15" y="16"/>
                  </a:lnTo>
                  <a:lnTo>
                    <a:pt x="16" y="18"/>
                  </a:lnTo>
                  <a:lnTo>
                    <a:pt x="16" y="19"/>
                  </a:lnTo>
                  <a:lnTo>
                    <a:pt x="24" y="2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0" name="Freeform 100"/>
            <p:cNvSpPr>
              <a:spLocks noChangeAspect="1"/>
            </p:cNvSpPr>
            <p:nvPr/>
          </p:nvSpPr>
          <p:spPr bwMode="auto">
            <a:xfrm>
              <a:off x="1157" y="676"/>
              <a:ext cx="17" cy="35"/>
            </a:xfrm>
            <a:custGeom>
              <a:avLst/>
              <a:gdLst/>
              <a:ahLst/>
              <a:cxnLst>
                <a:cxn ang="0">
                  <a:pos x="8" y="35"/>
                </a:cxn>
                <a:cxn ang="0">
                  <a:pos x="9" y="35"/>
                </a:cxn>
                <a:cxn ang="0">
                  <a:pos x="9" y="26"/>
                </a:cxn>
                <a:cxn ang="0">
                  <a:pos x="11" y="17"/>
                </a:cxn>
                <a:cxn ang="0">
                  <a:pos x="14" y="10"/>
                </a:cxn>
                <a:cxn ang="0">
                  <a:pos x="16" y="3"/>
                </a:cxn>
                <a:cxn ang="0">
                  <a:pos x="8" y="0"/>
                </a:cxn>
                <a:cxn ang="0">
                  <a:pos x="6" y="7"/>
                </a:cxn>
                <a:cxn ang="0">
                  <a:pos x="3" y="16"/>
                </a:cxn>
                <a:cxn ang="0">
                  <a:pos x="1" y="26"/>
                </a:cxn>
                <a:cxn ang="0">
                  <a:pos x="0" y="35"/>
                </a:cxn>
                <a:cxn ang="0">
                  <a:pos x="0" y="35"/>
                </a:cxn>
                <a:cxn ang="0">
                  <a:pos x="8" y="35"/>
                </a:cxn>
              </a:cxnLst>
              <a:rect l="0" t="0" r="r" b="b"/>
              <a:pathLst>
                <a:path w="17" h="36">
                  <a:moveTo>
                    <a:pt x="8" y="35"/>
                  </a:moveTo>
                  <a:lnTo>
                    <a:pt x="9" y="35"/>
                  </a:lnTo>
                  <a:lnTo>
                    <a:pt x="9" y="26"/>
                  </a:lnTo>
                  <a:lnTo>
                    <a:pt x="11" y="17"/>
                  </a:lnTo>
                  <a:lnTo>
                    <a:pt x="14" y="10"/>
                  </a:lnTo>
                  <a:lnTo>
                    <a:pt x="16" y="3"/>
                  </a:lnTo>
                  <a:lnTo>
                    <a:pt x="8" y="0"/>
                  </a:lnTo>
                  <a:lnTo>
                    <a:pt x="6" y="7"/>
                  </a:lnTo>
                  <a:lnTo>
                    <a:pt x="3" y="16"/>
                  </a:lnTo>
                  <a:lnTo>
                    <a:pt x="1" y="26"/>
                  </a:lnTo>
                  <a:lnTo>
                    <a:pt x="0" y="35"/>
                  </a:lnTo>
                  <a:lnTo>
                    <a:pt x="0" y="35"/>
                  </a:lnTo>
                  <a:lnTo>
                    <a:pt x="8" y="3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1" name="Freeform 101"/>
            <p:cNvSpPr>
              <a:spLocks noChangeAspect="1"/>
            </p:cNvSpPr>
            <p:nvPr/>
          </p:nvSpPr>
          <p:spPr bwMode="auto">
            <a:xfrm>
              <a:off x="1158" y="711"/>
              <a:ext cx="11" cy="26"/>
            </a:xfrm>
            <a:custGeom>
              <a:avLst/>
              <a:gdLst/>
              <a:ahLst/>
              <a:cxnLst>
                <a:cxn ang="0">
                  <a:pos x="9" y="26"/>
                </a:cxn>
                <a:cxn ang="0">
                  <a:pos x="9" y="26"/>
                </a:cxn>
                <a:cxn ang="0">
                  <a:pos x="11" y="18"/>
                </a:cxn>
                <a:cxn ang="0">
                  <a:pos x="10" y="13"/>
                </a:cxn>
                <a:cxn ang="0">
                  <a:pos x="9" y="7"/>
                </a:cxn>
                <a:cxn ang="0">
                  <a:pos x="8" y="0"/>
                </a:cxn>
                <a:cxn ang="0">
                  <a:pos x="0" y="0"/>
                </a:cxn>
                <a:cxn ang="0">
                  <a:pos x="1" y="9"/>
                </a:cxn>
                <a:cxn ang="0">
                  <a:pos x="2" y="14"/>
                </a:cxn>
                <a:cxn ang="0">
                  <a:pos x="3" y="18"/>
                </a:cxn>
                <a:cxn ang="0">
                  <a:pos x="1" y="22"/>
                </a:cxn>
                <a:cxn ang="0">
                  <a:pos x="9" y="26"/>
                </a:cxn>
              </a:cxnLst>
              <a:rect l="0" t="0" r="r" b="b"/>
              <a:pathLst>
                <a:path w="12" h="27">
                  <a:moveTo>
                    <a:pt x="9" y="26"/>
                  </a:moveTo>
                  <a:lnTo>
                    <a:pt x="9" y="26"/>
                  </a:lnTo>
                  <a:lnTo>
                    <a:pt x="11" y="18"/>
                  </a:lnTo>
                  <a:lnTo>
                    <a:pt x="10" y="13"/>
                  </a:lnTo>
                  <a:lnTo>
                    <a:pt x="9" y="7"/>
                  </a:lnTo>
                  <a:lnTo>
                    <a:pt x="8" y="0"/>
                  </a:lnTo>
                  <a:lnTo>
                    <a:pt x="0" y="0"/>
                  </a:lnTo>
                  <a:lnTo>
                    <a:pt x="1" y="9"/>
                  </a:lnTo>
                  <a:lnTo>
                    <a:pt x="2" y="14"/>
                  </a:lnTo>
                  <a:lnTo>
                    <a:pt x="3" y="18"/>
                  </a:lnTo>
                  <a:lnTo>
                    <a:pt x="1" y="22"/>
                  </a:lnTo>
                  <a:lnTo>
                    <a:pt x="9" y="2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2" name="Freeform 102"/>
            <p:cNvSpPr>
              <a:spLocks noChangeAspect="1"/>
            </p:cNvSpPr>
            <p:nvPr/>
          </p:nvSpPr>
          <p:spPr bwMode="auto">
            <a:xfrm>
              <a:off x="1155" y="732"/>
              <a:ext cx="13" cy="59"/>
            </a:xfrm>
            <a:custGeom>
              <a:avLst/>
              <a:gdLst/>
              <a:ahLst/>
              <a:cxnLst>
                <a:cxn ang="0">
                  <a:pos x="10" y="56"/>
                </a:cxn>
                <a:cxn ang="0">
                  <a:pos x="10" y="55"/>
                </a:cxn>
                <a:cxn ang="0">
                  <a:pos x="8" y="45"/>
                </a:cxn>
                <a:cxn ang="0">
                  <a:pos x="8" y="29"/>
                </a:cxn>
                <a:cxn ang="0">
                  <a:pos x="9" y="14"/>
                </a:cxn>
                <a:cxn ang="0">
                  <a:pos x="12" y="4"/>
                </a:cxn>
                <a:cxn ang="0">
                  <a:pos x="4" y="0"/>
                </a:cxn>
                <a:cxn ang="0">
                  <a:pos x="1" y="13"/>
                </a:cxn>
                <a:cxn ang="0">
                  <a:pos x="0" y="29"/>
                </a:cxn>
                <a:cxn ang="0">
                  <a:pos x="0" y="45"/>
                </a:cxn>
                <a:cxn ang="0">
                  <a:pos x="2" y="58"/>
                </a:cxn>
                <a:cxn ang="0">
                  <a:pos x="2" y="57"/>
                </a:cxn>
                <a:cxn ang="0">
                  <a:pos x="10" y="56"/>
                </a:cxn>
              </a:cxnLst>
              <a:rect l="0" t="0" r="r" b="b"/>
              <a:pathLst>
                <a:path w="13" h="59">
                  <a:moveTo>
                    <a:pt x="10" y="56"/>
                  </a:moveTo>
                  <a:lnTo>
                    <a:pt x="10" y="55"/>
                  </a:lnTo>
                  <a:lnTo>
                    <a:pt x="8" y="45"/>
                  </a:lnTo>
                  <a:lnTo>
                    <a:pt x="8" y="29"/>
                  </a:lnTo>
                  <a:lnTo>
                    <a:pt x="9" y="14"/>
                  </a:lnTo>
                  <a:lnTo>
                    <a:pt x="12" y="4"/>
                  </a:lnTo>
                  <a:lnTo>
                    <a:pt x="4" y="0"/>
                  </a:lnTo>
                  <a:lnTo>
                    <a:pt x="1" y="13"/>
                  </a:lnTo>
                  <a:lnTo>
                    <a:pt x="0" y="29"/>
                  </a:lnTo>
                  <a:lnTo>
                    <a:pt x="0" y="45"/>
                  </a:lnTo>
                  <a:lnTo>
                    <a:pt x="2" y="58"/>
                  </a:lnTo>
                  <a:lnTo>
                    <a:pt x="2" y="57"/>
                  </a:lnTo>
                  <a:lnTo>
                    <a:pt x="10" y="5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3" name="Freeform 103"/>
            <p:cNvSpPr>
              <a:spLocks noChangeAspect="1"/>
            </p:cNvSpPr>
            <p:nvPr/>
          </p:nvSpPr>
          <p:spPr bwMode="auto">
            <a:xfrm>
              <a:off x="1145" y="789"/>
              <a:ext cx="24" cy="49"/>
            </a:xfrm>
            <a:custGeom>
              <a:avLst/>
              <a:gdLst/>
              <a:ahLst/>
              <a:cxnLst>
                <a:cxn ang="0">
                  <a:pos x="0" y="45"/>
                </a:cxn>
                <a:cxn ang="0">
                  <a:pos x="0" y="45"/>
                </a:cxn>
                <a:cxn ang="0">
                  <a:pos x="8" y="48"/>
                </a:cxn>
                <a:cxn ang="0">
                  <a:pos x="16" y="45"/>
                </a:cxn>
                <a:cxn ang="0">
                  <a:pos x="20" y="37"/>
                </a:cxn>
                <a:cxn ang="0">
                  <a:pos x="22" y="29"/>
                </a:cxn>
                <a:cxn ang="0">
                  <a:pos x="23" y="21"/>
                </a:cxn>
                <a:cxn ang="0">
                  <a:pos x="22" y="13"/>
                </a:cxn>
                <a:cxn ang="0">
                  <a:pos x="21" y="5"/>
                </a:cxn>
                <a:cxn ang="0">
                  <a:pos x="20" y="0"/>
                </a:cxn>
                <a:cxn ang="0">
                  <a:pos x="12" y="1"/>
                </a:cxn>
                <a:cxn ang="0">
                  <a:pos x="13" y="6"/>
                </a:cxn>
                <a:cxn ang="0">
                  <a:pos x="14" y="13"/>
                </a:cxn>
                <a:cxn ang="0">
                  <a:pos x="14" y="21"/>
                </a:cxn>
                <a:cxn ang="0">
                  <a:pos x="14" y="29"/>
                </a:cxn>
                <a:cxn ang="0">
                  <a:pos x="12" y="35"/>
                </a:cxn>
                <a:cxn ang="0">
                  <a:pos x="10" y="38"/>
                </a:cxn>
                <a:cxn ang="0">
                  <a:pos x="8" y="39"/>
                </a:cxn>
                <a:cxn ang="0">
                  <a:pos x="4" y="37"/>
                </a:cxn>
                <a:cxn ang="0">
                  <a:pos x="0" y="45"/>
                </a:cxn>
              </a:cxnLst>
              <a:rect l="0" t="0" r="r" b="b"/>
              <a:pathLst>
                <a:path w="24" h="49">
                  <a:moveTo>
                    <a:pt x="0" y="45"/>
                  </a:moveTo>
                  <a:lnTo>
                    <a:pt x="0" y="45"/>
                  </a:lnTo>
                  <a:lnTo>
                    <a:pt x="8" y="48"/>
                  </a:lnTo>
                  <a:lnTo>
                    <a:pt x="16" y="45"/>
                  </a:lnTo>
                  <a:lnTo>
                    <a:pt x="20" y="37"/>
                  </a:lnTo>
                  <a:lnTo>
                    <a:pt x="22" y="29"/>
                  </a:lnTo>
                  <a:lnTo>
                    <a:pt x="23" y="21"/>
                  </a:lnTo>
                  <a:lnTo>
                    <a:pt x="22" y="13"/>
                  </a:lnTo>
                  <a:lnTo>
                    <a:pt x="21" y="5"/>
                  </a:lnTo>
                  <a:lnTo>
                    <a:pt x="20" y="0"/>
                  </a:lnTo>
                  <a:lnTo>
                    <a:pt x="12" y="1"/>
                  </a:lnTo>
                  <a:lnTo>
                    <a:pt x="13" y="6"/>
                  </a:lnTo>
                  <a:lnTo>
                    <a:pt x="14" y="13"/>
                  </a:lnTo>
                  <a:lnTo>
                    <a:pt x="14" y="21"/>
                  </a:lnTo>
                  <a:lnTo>
                    <a:pt x="14" y="29"/>
                  </a:lnTo>
                  <a:lnTo>
                    <a:pt x="12" y="35"/>
                  </a:lnTo>
                  <a:lnTo>
                    <a:pt x="10" y="38"/>
                  </a:lnTo>
                  <a:lnTo>
                    <a:pt x="8" y="39"/>
                  </a:lnTo>
                  <a:lnTo>
                    <a:pt x="4" y="37"/>
                  </a:lnTo>
                  <a:lnTo>
                    <a:pt x="0" y="4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4" name="Freeform 104"/>
            <p:cNvSpPr>
              <a:spLocks noChangeAspect="1"/>
            </p:cNvSpPr>
            <p:nvPr/>
          </p:nvSpPr>
          <p:spPr bwMode="auto">
            <a:xfrm>
              <a:off x="1120" y="784"/>
              <a:ext cx="30" cy="52"/>
            </a:xfrm>
            <a:custGeom>
              <a:avLst/>
              <a:gdLst/>
              <a:ahLst/>
              <a:cxnLst>
                <a:cxn ang="0">
                  <a:pos x="1" y="0"/>
                </a:cxn>
                <a:cxn ang="0">
                  <a:pos x="1" y="0"/>
                </a:cxn>
                <a:cxn ang="0">
                  <a:pos x="0" y="7"/>
                </a:cxn>
                <a:cxn ang="0">
                  <a:pos x="1" y="14"/>
                </a:cxn>
                <a:cxn ang="0">
                  <a:pos x="3" y="20"/>
                </a:cxn>
                <a:cxn ang="0">
                  <a:pos x="4" y="27"/>
                </a:cxn>
                <a:cxn ang="0">
                  <a:pos x="7" y="33"/>
                </a:cxn>
                <a:cxn ang="0">
                  <a:pos x="12" y="38"/>
                </a:cxn>
                <a:cxn ang="0">
                  <a:pos x="17" y="43"/>
                </a:cxn>
                <a:cxn ang="0">
                  <a:pos x="25" y="49"/>
                </a:cxn>
                <a:cxn ang="0">
                  <a:pos x="29" y="41"/>
                </a:cxn>
                <a:cxn ang="0">
                  <a:pos x="23" y="37"/>
                </a:cxn>
                <a:cxn ang="0">
                  <a:pos x="17" y="33"/>
                </a:cxn>
                <a:cxn ang="0">
                  <a:pos x="14" y="29"/>
                </a:cxn>
                <a:cxn ang="0">
                  <a:pos x="12" y="24"/>
                </a:cxn>
                <a:cxn ang="0">
                  <a:pos x="11" y="19"/>
                </a:cxn>
                <a:cxn ang="0">
                  <a:pos x="9" y="13"/>
                </a:cxn>
                <a:cxn ang="0">
                  <a:pos x="9" y="7"/>
                </a:cxn>
                <a:cxn ang="0">
                  <a:pos x="9" y="0"/>
                </a:cxn>
                <a:cxn ang="0">
                  <a:pos x="1" y="0"/>
                </a:cxn>
              </a:cxnLst>
              <a:rect l="0" t="0" r="r" b="b"/>
              <a:pathLst>
                <a:path w="30" h="50">
                  <a:moveTo>
                    <a:pt x="1" y="0"/>
                  </a:moveTo>
                  <a:lnTo>
                    <a:pt x="1" y="0"/>
                  </a:lnTo>
                  <a:lnTo>
                    <a:pt x="0" y="7"/>
                  </a:lnTo>
                  <a:lnTo>
                    <a:pt x="1" y="14"/>
                  </a:lnTo>
                  <a:lnTo>
                    <a:pt x="3" y="20"/>
                  </a:lnTo>
                  <a:lnTo>
                    <a:pt x="4" y="27"/>
                  </a:lnTo>
                  <a:lnTo>
                    <a:pt x="7" y="33"/>
                  </a:lnTo>
                  <a:lnTo>
                    <a:pt x="12" y="38"/>
                  </a:lnTo>
                  <a:lnTo>
                    <a:pt x="17" y="43"/>
                  </a:lnTo>
                  <a:lnTo>
                    <a:pt x="25" y="49"/>
                  </a:lnTo>
                  <a:lnTo>
                    <a:pt x="29" y="41"/>
                  </a:lnTo>
                  <a:lnTo>
                    <a:pt x="23" y="37"/>
                  </a:lnTo>
                  <a:lnTo>
                    <a:pt x="17" y="33"/>
                  </a:lnTo>
                  <a:lnTo>
                    <a:pt x="14" y="29"/>
                  </a:lnTo>
                  <a:lnTo>
                    <a:pt x="12" y="24"/>
                  </a:lnTo>
                  <a:lnTo>
                    <a:pt x="11" y="19"/>
                  </a:lnTo>
                  <a:lnTo>
                    <a:pt x="9" y="13"/>
                  </a:lnTo>
                  <a:lnTo>
                    <a:pt x="9" y="7"/>
                  </a:lnTo>
                  <a:lnTo>
                    <a:pt x="9" y="0"/>
                  </a:lnTo>
                  <a:lnTo>
                    <a:pt x="1"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5" name="Freeform 105"/>
            <p:cNvSpPr>
              <a:spLocks noChangeAspect="1"/>
            </p:cNvSpPr>
            <p:nvPr/>
          </p:nvSpPr>
          <p:spPr bwMode="auto">
            <a:xfrm>
              <a:off x="1114" y="753"/>
              <a:ext cx="16" cy="33"/>
            </a:xfrm>
            <a:custGeom>
              <a:avLst/>
              <a:gdLst/>
              <a:ahLst/>
              <a:cxnLst>
                <a:cxn ang="0">
                  <a:pos x="0" y="1"/>
                </a:cxn>
                <a:cxn ang="0">
                  <a:pos x="0" y="1"/>
                </a:cxn>
                <a:cxn ang="0">
                  <a:pos x="2" y="7"/>
                </a:cxn>
                <a:cxn ang="0">
                  <a:pos x="4" y="13"/>
                </a:cxn>
                <a:cxn ang="0">
                  <a:pos x="6" y="20"/>
                </a:cxn>
                <a:cxn ang="0">
                  <a:pos x="8" y="31"/>
                </a:cxn>
                <a:cxn ang="0">
                  <a:pos x="16" y="31"/>
                </a:cxn>
                <a:cxn ang="0">
                  <a:pos x="14" y="18"/>
                </a:cxn>
                <a:cxn ang="0">
                  <a:pos x="12" y="10"/>
                </a:cxn>
                <a:cxn ang="0">
                  <a:pos x="10" y="4"/>
                </a:cxn>
                <a:cxn ang="0">
                  <a:pos x="8" y="0"/>
                </a:cxn>
                <a:cxn ang="0">
                  <a:pos x="0" y="1"/>
                </a:cxn>
              </a:cxnLst>
              <a:rect l="0" t="0" r="r" b="b"/>
              <a:pathLst>
                <a:path w="17" h="32">
                  <a:moveTo>
                    <a:pt x="0" y="1"/>
                  </a:moveTo>
                  <a:lnTo>
                    <a:pt x="0" y="1"/>
                  </a:lnTo>
                  <a:lnTo>
                    <a:pt x="2" y="7"/>
                  </a:lnTo>
                  <a:lnTo>
                    <a:pt x="4" y="13"/>
                  </a:lnTo>
                  <a:lnTo>
                    <a:pt x="6" y="20"/>
                  </a:lnTo>
                  <a:lnTo>
                    <a:pt x="8" y="31"/>
                  </a:lnTo>
                  <a:lnTo>
                    <a:pt x="16" y="31"/>
                  </a:lnTo>
                  <a:lnTo>
                    <a:pt x="14" y="18"/>
                  </a:lnTo>
                  <a:lnTo>
                    <a:pt x="12" y="10"/>
                  </a:lnTo>
                  <a:lnTo>
                    <a:pt x="10" y="4"/>
                  </a:lnTo>
                  <a:lnTo>
                    <a:pt x="8" y="0"/>
                  </a:lnTo>
                  <a:lnTo>
                    <a:pt x="0"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6" name="Freeform 106"/>
            <p:cNvSpPr>
              <a:spLocks noChangeAspect="1"/>
            </p:cNvSpPr>
            <p:nvPr/>
          </p:nvSpPr>
          <p:spPr bwMode="auto">
            <a:xfrm>
              <a:off x="1114" y="732"/>
              <a:ext cx="14" cy="23"/>
            </a:xfrm>
            <a:custGeom>
              <a:avLst/>
              <a:gdLst/>
              <a:ahLst/>
              <a:cxnLst>
                <a:cxn ang="0">
                  <a:pos x="6" y="0"/>
                </a:cxn>
                <a:cxn ang="0">
                  <a:pos x="6" y="0"/>
                </a:cxn>
                <a:cxn ang="0">
                  <a:pos x="3" y="4"/>
                </a:cxn>
                <a:cxn ang="0">
                  <a:pos x="1" y="10"/>
                </a:cxn>
                <a:cxn ang="0">
                  <a:pos x="0" y="16"/>
                </a:cxn>
                <a:cxn ang="0">
                  <a:pos x="0" y="23"/>
                </a:cxn>
                <a:cxn ang="0">
                  <a:pos x="8" y="22"/>
                </a:cxn>
                <a:cxn ang="0">
                  <a:pos x="8" y="16"/>
                </a:cxn>
                <a:cxn ang="0">
                  <a:pos x="9" y="12"/>
                </a:cxn>
                <a:cxn ang="0">
                  <a:pos x="11" y="8"/>
                </a:cxn>
                <a:cxn ang="0">
                  <a:pos x="14" y="3"/>
                </a:cxn>
                <a:cxn ang="0">
                  <a:pos x="14" y="4"/>
                </a:cxn>
                <a:cxn ang="0">
                  <a:pos x="6" y="0"/>
                </a:cxn>
              </a:cxnLst>
              <a:rect l="0" t="0" r="r" b="b"/>
              <a:pathLst>
                <a:path w="15" h="24">
                  <a:moveTo>
                    <a:pt x="6" y="0"/>
                  </a:moveTo>
                  <a:lnTo>
                    <a:pt x="6" y="0"/>
                  </a:lnTo>
                  <a:lnTo>
                    <a:pt x="3" y="4"/>
                  </a:lnTo>
                  <a:lnTo>
                    <a:pt x="1" y="10"/>
                  </a:lnTo>
                  <a:lnTo>
                    <a:pt x="0" y="16"/>
                  </a:lnTo>
                  <a:lnTo>
                    <a:pt x="0" y="23"/>
                  </a:lnTo>
                  <a:lnTo>
                    <a:pt x="8" y="22"/>
                  </a:lnTo>
                  <a:lnTo>
                    <a:pt x="8" y="16"/>
                  </a:lnTo>
                  <a:lnTo>
                    <a:pt x="9" y="12"/>
                  </a:lnTo>
                  <a:lnTo>
                    <a:pt x="11" y="8"/>
                  </a:lnTo>
                  <a:lnTo>
                    <a:pt x="14" y="3"/>
                  </a:lnTo>
                  <a:lnTo>
                    <a:pt x="14" y="4"/>
                  </a:lnTo>
                  <a:lnTo>
                    <a:pt x="6"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7" name="Freeform 107"/>
            <p:cNvSpPr>
              <a:spLocks noChangeAspect="1"/>
            </p:cNvSpPr>
            <p:nvPr/>
          </p:nvSpPr>
          <p:spPr bwMode="auto">
            <a:xfrm>
              <a:off x="1118" y="716"/>
              <a:ext cx="13" cy="21"/>
            </a:xfrm>
            <a:custGeom>
              <a:avLst/>
              <a:gdLst/>
              <a:ahLst/>
              <a:cxnLst>
                <a:cxn ang="0">
                  <a:pos x="1" y="5"/>
                </a:cxn>
                <a:cxn ang="0">
                  <a:pos x="1" y="5"/>
                </a:cxn>
                <a:cxn ang="0">
                  <a:pos x="2" y="7"/>
                </a:cxn>
                <a:cxn ang="0">
                  <a:pos x="3" y="9"/>
                </a:cxn>
                <a:cxn ang="0">
                  <a:pos x="2" y="11"/>
                </a:cxn>
                <a:cxn ang="0">
                  <a:pos x="0" y="15"/>
                </a:cxn>
                <a:cxn ang="0">
                  <a:pos x="8" y="19"/>
                </a:cxn>
                <a:cxn ang="0">
                  <a:pos x="10" y="14"/>
                </a:cxn>
                <a:cxn ang="0">
                  <a:pos x="11" y="9"/>
                </a:cxn>
                <a:cxn ang="0">
                  <a:pos x="10" y="5"/>
                </a:cxn>
                <a:cxn ang="0">
                  <a:pos x="8" y="0"/>
                </a:cxn>
                <a:cxn ang="0">
                  <a:pos x="1" y="5"/>
                </a:cxn>
              </a:cxnLst>
              <a:rect l="0" t="0" r="r" b="b"/>
              <a:pathLst>
                <a:path w="12" h="20">
                  <a:moveTo>
                    <a:pt x="1" y="5"/>
                  </a:moveTo>
                  <a:lnTo>
                    <a:pt x="1" y="5"/>
                  </a:lnTo>
                  <a:lnTo>
                    <a:pt x="2" y="7"/>
                  </a:lnTo>
                  <a:lnTo>
                    <a:pt x="3" y="9"/>
                  </a:lnTo>
                  <a:lnTo>
                    <a:pt x="2" y="11"/>
                  </a:lnTo>
                  <a:lnTo>
                    <a:pt x="0" y="15"/>
                  </a:lnTo>
                  <a:lnTo>
                    <a:pt x="8" y="19"/>
                  </a:lnTo>
                  <a:lnTo>
                    <a:pt x="10" y="14"/>
                  </a:lnTo>
                  <a:lnTo>
                    <a:pt x="11" y="9"/>
                  </a:lnTo>
                  <a:lnTo>
                    <a:pt x="10" y="5"/>
                  </a:lnTo>
                  <a:lnTo>
                    <a:pt x="8" y="0"/>
                  </a:lnTo>
                  <a:lnTo>
                    <a:pt x="1"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8" name="Freeform 108"/>
            <p:cNvSpPr>
              <a:spLocks noChangeAspect="1"/>
            </p:cNvSpPr>
            <p:nvPr/>
          </p:nvSpPr>
          <p:spPr bwMode="auto">
            <a:xfrm>
              <a:off x="1114" y="709"/>
              <a:ext cx="14" cy="14"/>
            </a:xfrm>
            <a:custGeom>
              <a:avLst/>
              <a:gdLst/>
              <a:ahLst/>
              <a:cxnLst>
                <a:cxn ang="0">
                  <a:pos x="2" y="0"/>
                </a:cxn>
                <a:cxn ang="0">
                  <a:pos x="2" y="0"/>
                </a:cxn>
                <a:cxn ang="0">
                  <a:pos x="0" y="6"/>
                </a:cxn>
                <a:cxn ang="0">
                  <a:pos x="2" y="11"/>
                </a:cxn>
                <a:cxn ang="0">
                  <a:pos x="4" y="13"/>
                </a:cxn>
                <a:cxn ang="0">
                  <a:pos x="6" y="14"/>
                </a:cxn>
                <a:cxn ang="0">
                  <a:pos x="13" y="9"/>
                </a:cxn>
                <a:cxn ang="0">
                  <a:pos x="9" y="6"/>
                </a:cxn>
                <a:cxn ang="0">
                  <a:pos x="7" y="5"/>
                </a:cxn>
                <a:cxn ang="0">
                  <a:pos x="8" y="7"/>
                </a:cxn>
                <a:cxn ang="0">
                  <a:pos x="10" y="4"/>
                </a:cxn>
                <a:cxn ang="0">
                  <a:pos x="2" y="0"/>
                </a:cxn>
              </a:cxnLst>
              <a:rect l="0" t="0" r="r" b="b"/>
              <a:pathLst>
                <a:path w="14" h="15">
                  <a:moveTo>
                    <a:pt x="2" y="0"/>
                  </a:moveTo>
                  <a:lnTo>
                    <a:pt x="2" y="0"/>
                  </a:lnTo>
                  <a:lnTo>
                    <a:pt x="0" y="6"/>
                  </a:lnTo>
                  <a:lnTo>
                    <a:pt x="2" y="11"/>
                  </a:lnTo>
                  <a:lnTo>
                    <a:pt x="4" y="13"/>
                  </a:lnTo>
                  <a:lnTo>
                    <a:pt x="6" y="14"/>
                  </a:lnTo>
                  <a:lnTo>
                    <a:pt x="13" y="9"/>
                  </a:lnTo>
                  <a:lnTo>
                    <a:pt x="9" y="6"/>
                  </a:lnTo>
                  <a:lnTo>
                    <a:pt x="7" y="5"/>
                  </a:lnTo>
                  <a:lnTo>
                    <a:pt x="8" y="7"/>
                  </a:lnTo>
                  <a:lnTo>
                    <a:pt x="10" y="4"/>
                  </a:lnTo>
                  <a:lnTo>
                    <a:pt x="2"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49" name="Freeform 109"/>
            <p:cNvSpPr>
              <a:spLocks noChangeAspect="1"/>
            </p:cNvSpPr>
            <p:nvPr/>
          </p:nvSpPr>
          <p:spPr bwMode="auto">
            <a:xfrm>
              <a:off x="1106" y="690"/>
              <a:ext cx="21" cy="23"/>
            </a:xfrm>
            <a:custGeom>
              <a:avLst/>
              <a:gdLst/>
              <a:ahLst/>
              <a:cxnLst>
                <a:cxn ang="0">
                  <a:pos x="0" y="3"/>
                </a:cxn>
                <a:cxn ang="0">
                  <a:pos x="0" y="3"/>
                </a:cxn>
                <a:cxn ang="0">
                  <a:pos x="4" y="10"/>
                </a:cxn>
                <a:cxn ang="0">
                  <a:pos x="9" y="14"/>
                </a:cxn>
                <a:cxn ang="0">
                  <a:pos x="11" y="16"/>
                </a:cxn>
                <a:cxn ang="0">
                  <a:pos x="10" y="19"/>
                </a:cxn>
                <a:cxn ang="0">
                  <a:pos x="18" y="23"/>
                </a:cxn>
                <a:cxn ang="0">
                  <a:pos x="19" y="15"/>
                </a:cxn>
                <a:cxn ang="0">
                  <a:pos x="16" y="8"/>
                </a:cxn>
                <a:cxn ang="0">
                  <a:pos x="11" y="4"/>
                </a:cxn>
                <a:cxn ang="0">
                  <a:pos x="8" y="0"/>
                </a:cxn>
                <a:cxn ang="0">
                  <a:pos x="0" y="3"/>
                </a:cxn>
              </a:cxnLst>
              <a:rect l="0" t="0" r="r" b="b"/>
              <a:pathLst>
                <a:path w="20" h="24">
                  <a:moveTo>
                    <a:pt x="0" y="3"/>
                  </a:moveTo>
                  <a:lnTo>
                    <a:pt x="0" y="3"/>
                  </a:lnTo>
                  <a:lnTo>
                    <a:pt x="4" y="10"/>
                  </a:lnTo>
                  <a:lnTo>
                    <a:pt x="9" y="14"/>
                  </a:lnTo>
                  <a:lnTo>
                    <a:pt x="11" y="16"/>
                  </a:lnTo>
                  <a:lnTo>
                    <a:pt x="10" y="19"/>
                  </a:lnTo>
                  <a:lnTo>
                    <a:pt x="18" y="23"/>
                  </a:lnTo>
                  <a:lnTo>
                    <a:pt x="19" y="15"/>
                  </a:lnTo>
                  <a:lnTo>
                    <a:pt x="16" y="8"/>
                  </a:lnTo>
                  <a:lnTo>
                    <a:pt x="11" y="4"/>
                  </a:lnTo>
                  <a:lnTo>
                    <a:pt x="8" y="0"/>
                  </a:lnTo>
                  <a:lnTo>
                    <a:pt x="0"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0" name="Freeform 110"/>
            <p:cNvSpPr>
              <a:spLocks noChangeAspect="1"/>
            </p:cNvSpPr>
            <p:nvPr/>
          </p:nvSpPr>
          <p:spPr bwMode="auto">
            <a:xfrm>
              <a:off x="1096" y="671"/>
              <a:ext cx="19" cy="23"/>
            </a:xfrm>
            <a:custGeom>
              <a:avLst/>
              <a:gdLst/>
              <a:ahLst/>
              <a:cxnLst>
                <a:cxn ang="0">
                  <a:pos x="0" y="8"/>
                </a:cxn>
                <a:cxn ang="0">
                  <a:pos x="0" y="8"/>
                </a:cxn>
                <a:cxn ang="0">
                  <a:pos x="5" y="11"/>
                </a:cxn>
                <a:cxn ang="0">
                  <a:pos x="6" y="13"/>
                </a:cxn>
                <a:cxn ang="0">
                  <a:pos x="8" y="17"/>
                </a:cxn>
                <a:cxn ang="0">
                  <a:pos x="10" y="22"/>
                </a:cxn>
                <a:cxn ang="0">
                  <a:pos x="18" y="19"/>
                </a:cxn>
                <a:cxn ang="0">
                  <a:pos x="16" y="14"/>
                </a:cxn>
                <a:cxn ang="0">
                  <a:pos x="14" y="9"/>
                </a:cxn>
                <a:cxn ang="0">
                  <a:pos x="10" y="4"/>
                </a:cxn>
                <a:cxn ang="0">
                  <a:pos x="3" y="0"/>
                </a:cxn>
                <a:cxn ang="0">
                  <a:pos x="0" y="8"/>
                </a:cxn>
              </a:cxnLst>
              <a:rect l="0" t="0" r="r" b="b"/>
              <a:pathLst>
                <a:path w="19" h="23">
                  <a:moveTo>
                    <a:pt x="0" y="8"/>
                  </a:moveTo>
                  <a:lnTo>
                    <a:pt x="0" y="8"/>
                  </a:lnTo>
                  <a:lnTo>
                    <a:pt x="5" y="11"/>
                  </a:lnTo>
                  <a:lnTo>
                    <a:pt x="6" y="13"/>
                  </a:lnTo>
                  <a:lnTo>
                    <a:pt x="8" y="17"/>
                  </a:lnTo>
                  <a:lnTo>
                    <a:pt x="10" y="22"/>
                  </a:lnTo>
                  <a:lnTo>
                    <a:pt x="18" y="19"/>
                  </a:lnTo>
                  <a:lnTo>
                    <a:pt x="16" y="14"/>
                  </a:lnTo>
                  <a:lnTo>
                    <a:pt x="14" y="9"/>
                  </a:lnTo>
                  <a:lnTo>
                    <a:pt x="10" y="4"/>
                  </a:lnTo>
                  <a:lnTo>
                    <a:pt x="3"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1" name="Freeform 111"/>
            <p:cNvSpPr>
              <a:spLocks noChangeAspect="1"/>
            </p:cNvSpPr>
            <p:nvPr/>
          </p:nvSpPr>
          <p:spPr bwMode="auto">
            <a:xfrm>
              <a:off x="1080" y="662"/>
              <a:ext cx="19" cy="19"/>
            </a:xfrm>
            <a:custGeom>
              <a:avLst/>
              <a:gdLst/>
              <a:ahLst/>
              <a:cxnLst>
                <a:cxn ang="0">
                  <a:pos x="0" y="2"/>
                </a:cxn>
                <a:cxn ang="0">
                  <a:pos x="0" y="2"/>
                </a:cxn>
                <a:cxn ang="0">
                  <a:pos x="2" y="8"/>
                </a:cxn>
                <a:cxn ang="0">
                  <a:pos x="5" y="11"/>
                </a:cxn>
                <a:cxn ang="0">
                  <a:pos x="9" y="14"/>
                </a:cxn>
                <a:cxn ang="0">
                  <a:pos x="16" y="18"/>
                </a:cxn>
                <a:cxn ang="0">
                  <a:pos x="19" y="10"/>
                </a:cxn>
                <a:cxn ang="0">
                  <a:pos x="13" y="8"/>
                </a:cxn>
                <a:cxn ang="0">
                  <a:pos x="11" y="6"/>
                </a:cxn>
                <a:cxn ang="0">
                  <a:pos x="10" y="4"/>
                </a:cxn>
                <a:cxn ang="0">
                  <a:pos x="8" y="0"/>
                </a:cxn>
                <a:cxn ang="0">
                  <a:pos x="0" y="2"/>
                </a:cxn>
              </a:cxnLst>
              <a:rect l="0" t="0" r="r" b="b"/>
              <a:pathLst>
                <a:path w="20" h="19">
                  <a:moveTo>
                    <a:pt x="0" y="2"/>
                  </a:moveTo>
                  <a:lnTo>
                    <a:pt x="0" y="2"/>
                  </a:lnTo>
                  <a:lnTo>
                    <a:pt x="2" y="8"/>
                  </a:lnTo>
                  <a:lnTo>
                    <a:pt x="5" y="11"/>
                  </a:lnTo>
                  <a:lnTo>
                    <a:pt x="9" y="14"/>
                  </a:lnTo>
                  <a:lnTo>
                    <a:pt x="16" y="18"/>
                  </a:lnTo>
                  <a:lnTo>
                    <a:pt x="19" y="10"/>
                  </a:lnTo>
                  <a:lnTo>
                    <a:pt x="13" y="8"/>
                  </a:lnTo>
                  <a:lnTo>
                    <a:pt x="11" y="6"/>
                  </a:lnTo>
                  <a:lnTo>
                    <a:pt x="10" y="4"/>
                  </a:lnTo>
                  <a:lnTo>
                    <a:pt x="8" y="0"/>
                  </a:lnTo>
                  <a:lnTo>
                    <a:pt x="0"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2" name="Freeform 112"/>
            <p:cNvSpPr>
              <a:spLocks noChangeAspect="1"/>
            </p:cNvSpPr>
            <p:nvPr/>
          </p:nvSpPr>
          <p:spPr bwMode="auto">
            <a:xfrm>
              <a:off x="1074" y="643"/>
              <a:ext cx="16" cy="21"/>
            </a:xfrm>
            <a:custGeom>
              <a:avLst/>
              <a:gdLst/>
              <a:ahLst/>
              <a:cxnLst>
                <a:cxn ang="0">
                  <a:pos x="0" y="8"/>
                </a:cxn>
                <a:cxn ang="0">
                  <a:pos x="0" y="8"/>
                </a:cxn>
                <a:cxn ang="0">
                  <a:pos x="4" y="10"/>
                </a:cxn>
                <a:cxn ang="0">
                  <a:pos x="4" y="11"/>
                </a:cxn>
                <a:cxn ang="0">
                  <a:pos x="5" y="14"/>
                </a:cxn>
                <a:cxn ang="0">
                  <a:pos x="6" y="20"/>
                </a:cxn>
                <a:cxn ang="0">
                  <a:pos x="14" y="17"/>
                </a:cxn>
                <a:cxn ang="0">
                  <a:pos x="13" y="12"/>
                </a:cxn>
                <a:cxn ang="0">
                  <a:pos x="12" y="8"/>
                </a:cxn>
                <a:cxn ang="0">
                  <a:pos x="9" y="4"/>
                </a:cxn>
                <a:cxn ang="0">
                  <a:pos x="2" y="0"/>
                </a:cxn>
                <a:cxn ang="0">
                  <a:pos x="0" y="8"/>
                </a:cxn>
              </a:cxnLst>
              <a:rect l="0" t="0" r="r" b="b"/>
              <a:pathLst>
                <a:path w="15" h="21">
                  <a:moveTo>
                    <a:pt x="0" y="8"/>
                  </a:moveTo>
                  <a:lnTo>
                    <a:pt x="0" y="8"/>
                  </a:lnTo>
                  <a:lnTo>
                    <a:pt x="4" y="10"/>
                  </a:lnTo>
                  <a:lnTo>
                    <a:pt x="4" y="11"/>
                  </a:lnTo>
                  <a:lnTo>
                    <a:pt x="5" y="14"/>
                  </a:lnTo>
                  <a:lnTo>
                    <a:pt x="6" y="20"/>
                  </a:lnTo>
                  <a:lnTo>
                    <a:pt x="14" y="17"/>
                  </a:lnTo>
                  <a:lnTo>
                    <a:pt x="13" y="12"/>
                  </a:lnTo>
                  <a:lnTo>
                    <a:pt x="12" y="8"/>
                  </a:lnTo>
                  <a:lnTo>
                    <a:pt x="9" y="4"/>
                  </a:lnTo>
                  <a:lnTo>
                    <a:pt x="2"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3" name="Freeform 113"/>
            <p:cNvSpPr>
              <a:spLocks noChangeAspect="1"/>
            </p:cNvSpPr>
            <p:nvPr/>
          </p:nvSpPr>
          <p:spPr bwMode="auto">
            <a:xfrm>
              <a:off x="1044" y="622"/>
              <a:ext cx="33" cy="31"/>
            </a:xfrm>
            <a:custGeom>
              <a:avLst/>
              <a:gdLst/>
              <a:ahLst/>
              <a:cxnLst>
                <a:cxn ang="0">
                  <a:pos x="0" y="2"/>
                </a:cxn>
                <a:cxn ang="0">
                  <a:pos x="0" y="1"/>
                </a:cxn>
                <a:cxn ang="0">
                  <a:pos x="2" y="4"/>
                </a:cxn>
                <a:cxn ang="0">
                  <a:pos x="4" y="8"/>
                </a:cxn>
                <a:cxn ang="0">
                  <a:pos x="7" y="11"/>
                </a:cxn>
                <a:cxn ang="0">
                  <a:pos x="11" y="15"/>
                </a:cxn>
                <a:cxn ang="0">
                  <a:pos x="16" y="20"/>
                </a:cxn>
                <a:cxn ang="0">
                  <a:pos x="20" y="24"/>
                </a:cxn>
                <a:cxn ang="0">
                  <a:pos x="25" y="26"/>
                </a:cxn>
                <a:cxn ang="0">
                  <a:pos x="30" y="30"/>
                </a:cxn>
                <a:cxn ang="0">
                  <a:pos x="32" y="22"/>
                </a:cxn>
                <a:cxn ang="0">
                  <a:pos x="29" y="20"/>
                </a:cxn>
                <a:cxn ang="0">
                  <a:pos x="25" y="17"/>
                </a:cxn>
                <a:cxn ang="0">
                  <a:pos x="21" y="13"/>
                </a:cxn>
                <a:cxn ang="0">
                  <a:pos x="16" y="10"/>
                </a:cxn>
                <a:cxn ang="0">
                  <a:pos x="14" y="6"/>
                </a:cxn>
                <a:cxn ang="0">
                  <a:pos x="10" y="2"/>
                </a:cxn>
                <a:cxn ang="0">
                  <a:pos x="8" y="0"/>
                </a:cxn>
                <a:cxn ang="0">
                  <a:pos x="9" y="1"/>
                </a:cxn>
                <a:cxn ang="0">
                  <a:pos x="8" y="0"/>
                </a:cxn>
                <a:cxn ang="0">
                  <a:pos x="0" y="2"/>
                </a:cxn>
              </a:cxnLst>
              <a:rect l="0" t="0" r="r" b="b"/>
              <a:pathLst>
                <a:path w="33" h="31">
                  <a:moveTo>
                    <a:pt x="0" y="2"/>
                  </a:moveTo>
                  <a:lnTo>
                    <a:pt x="0" y="1"/>
                  </a:lnTo>
                  <a:lnTo>
                    <a:pt x="2" y="4"/>
                  </a:lnTo>
                  <a:lnTo>
                    <a:pt x="4" y="8"/>
                  </a:lnTo>
                  <a:lnTo>
                    <a:pt x="7" y="11"/>
                  </a:lnTo>
                  <a:lnTo>
                    <a:pt x="11" y="15"/>
                  </a:lnTo>
                  <a:lnTo>
                    <a:pt x="16" y="20"/>
                  </a:lnTo>
                  <a:lnTo>
                    <a:pt x="20" y="24"/>
                  </a:lnTo>
                  <a:lnTo>
                    <a:pt x="25" y="26"/>
                  </a:lnTo>
                  <a:lnTo>
                    <a:pt x="30" y="30"/>
                  </a:lnTo>
                  <a:lnTo>
                    <a:pt x="32" y="22"/>
                  </a:lnTo>
                  <a:lnTo>
                    <a:pt x="29" y="20"/>
                  </a:lnTo>
                  <a:lnTo>
                    <a:pt x="25" y="17"/>
                  </a:lnTo>
                  <a:lnTo>
                    <a:pt x="21" y="13"/>
                  </a:lnTo>
                  <a:lnTo>
                    <a:pt x="16" y="10"/>
                  </a:lnTo>
                  <a:lnTo>
                    <a:pt x="14" y="6"/>
                  </a:lnTo>
                  <a:lnTo>
                    <a:pt x="10" y="2"/>
                  </a:lnTo>
                  <a:lnTo>
                    <a:pt x="8" y="0"/>
                  </a:lnTo>
                  <a:lnTo>
                    <a:pt x="9" y="1"/>
                  </a:lnTo>
                  <a:lnTo>
                    <a:pt x="8" y="0"/>
                  </a:lnTo>
                  <a:lnTo>
                    <a:pt x="0"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4" name="Freeform 114"/>
            <p:cNvSpPr>
              <a:spLocks noChangeAspect="1"/>
            </p:cNvSpPr>
            <p:nvPr/>
          </p:nvSpPr>
          <p:spPr bwMode="auto">
            <a:xfrm>
              <a:off x="1023" y="596"/>
              <a:ext cx="30" cy="28"/>
            </a:xfrm>
            <a:custGeom>
              <a:avLst/>
              <a:gdLst/>
              <a:ahLst/>
              <a:cxnLst>
                <a:cxn ang="0">
                  <a:pos x="0" y="8"/>
                </a:cxn>
                <a:cxn ang="0">
                  <a:pos x="0" y="8"/>
                </a:cxn>
                <a:cxn ang="0">
                  <a:pos x="2" y="9"/>
                </a:cxn>
                <a:cxn ang="0">
                  <a:pos x="5" y="12"/>
                </a:cxn>
                <a:cxn ang="0">
                  <a:pos x="9" y="15"/>
                </a:cxn>
                <a:cxn ang="0">
                  <a:pos x="12" y="18"/>
                </a:cxn>
                <a:cxn ang="0">
                  <a:pos x="16" y="22"/>
                </a:cxn>
                <a:cxn ang="0">
                  <a:pos x="19" y="24"/>
                </a:cxn>
                <a:cxn ang="0">
                  <a:pos x="21" y="27"/>
                </a:cxn>
                <a:cxn ang="0">
                  <a:pos x="29" y="24"/>
                </a:cxn>
                <a:cxn ang="0">
                  <a:pos x="28" y="22"/>
                </a:cxn>
                <a:cxn ang="0">
                  <a:pos x="24" y="19"/>
                </a:cxn>
                <a:cxn ang="0">
                  <a:pos x="22" y="16"/>
                </a:cxn>
                <a:cxn ang="0">
                  <a:pos x="18" y="12"/>
                </a:cxn>
                <a:cxn ang="0">
                  <a:pos x="14" y="8"/>
                </a:cxn>
                <a:cxn ang="0">
                  <a:pos x="10" y="5"/>
                </a:cxn>
                <a:cxn ang="0">
                  <a:pos x="7" y="2"/>
                </a:cxn>
                <a:cxn ang="0">
                  <a:pos x="4" y="0"/>
                </a:cxn>
                <a:cxn ang="0">
                  <a:pos x="5" y="1"/>
                </a:cxn>
                <a:cxn ang="0">
                  <a:pos x="0" y="8"/>
                </a:cxn>
              </a:cxnLst>
              <a:rect l="0" t="0" r="r" b="b"/>
              <a:pathLst>
                <a:path w="30" h="28">
                  <a:moveTo>
                    <a:pt x="0" y="8"/>
                  </a:moveTo>
                  <a:lnTo>
                    <a:pt x="0" y="8"/>
                  </a:lnTo>
                  <a:lnTo>
                    <a:pt x="2" y="9"/>
                  </a:lnTo>
                  <a:lnTo>
                    <a:pt x="5" y="12"/>
                  </a:lnTo>
                  <a:lnTo>
                    <a:pt x="9" y="15"/>
                  </a:lnTo>
                  <a:lnTo>
                    <a:pt x="12" y="18"/>
                  </a:lnTo>
                  <a:lnTo>
                    <a:pt x="16" y="22"/>
                  </a:lnTo>
                  <a:lnTo>
                    <a:pt x="19" y="24"/>
                  </a:lnTo>
                  <a:lnTo>
                    <a:pt x="21" y="27"/>
                  </a:lnTo>
                  <a:lnTo>
                    <a:pt x="29" y="24"/>
                  </a:lnTo>
                  <a:lnTo>
                    <a:pt x="28" y="22"/>
                  </a:lnTo>
                  <a:lnTo>
                    <a:pt x="24" y="19"/>
                  </a:lnTo>
                  <a:lnTo>
                    <a:pt x="22" y="16"/>
                  </a:lnTo>
                  <a:lnTo>
                    <a:pt x="18" y="12"/>
                  </a:lnTo>
                  <a:lnTo>
                    <a:pt x="14" y="8"/>
                  </a:lnTo>
                  <a:lnTo>
                    <a:pt x="10" y="5"/>
                  </a:lnTo>
                  <a:lnTo>
                    <a:pt x="7" y="2"/>
                  </a:lnTo>
                  <a:lnTo>
                    <a:pt x="4" y="0"/>
                  </a:lnTo>
                  <a:lnTo>
                    <a:pt x="5" y="1"/>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5" name="Freeform 115"/>
            <p:cNvSpPr>
              <a:spLocks noChangeAspect="1"/>
            </p:cNvSpPr>
            <p:nvPr/>
          </p:nvSpPr>
          <p:spPr bwMode="auto">
            <a:xfrm>
              <a:off x="1013" y="589"/>
              <a:ext cx="16" cy="16"/>
            </a:xfrm>
            <a:custGeom>
              <a:avLst/>
              <a:gdLst/>
              <a:ahLst/>
              <a:cxnLst>
                <a:cxn ang="0">
                  <a:pos x="0" y="0"/>
                </a:cxn>
                <a:cxn ang="0">
                  <a:pos x="0" y="0"/>
                </a:cxn>
                <a:cxn ang="0">
                  <a:pos x="1" y="5"/>
                </a:cxn>
                <a:cxn ang="0">
                  <a:pos x="2" y="11"/>
                </a:cxn>
                <a:cxn ang="0">
                  <a:pos x="5" y="14"/>
                </a:cxn>
                <a:cxn ang="0">
                  <a:pos x="9" y="17"/>
                </a:cxn>
                <a:cxn ang="0">
                  <a:pos x="14" y="10"/>
                </a:cxn>
                <a:cxn ang="0">
                  <a:pos x="11" y="7"/>
                </a:cxn>
                <a:cxn ang="0">
                  <a:pos x="10" y="7"/>
                </a:cxn>
                <a:cxn ang="0">
                  <a:pos x="9" y="4"/>
                </a:cxn>
                <a:cxn ang="0">
                  <a:pos x="8" y="0"/>
                </a:cxn>
                <a:cxn ang="0">
                  <a:pos x="0" y="0"/>
                </a:cxn>
              </a:cxnLst>
              <a:rect l="0" t="0" r="r" b="b"/>
              <a:pathLst>
                <a:path w="15" h="18">
                  <a:moveTo>
                    <a:pt x="0" y="0"/>
                  </a:moveTo>
                  <a:lnTo>
                    <a:pt x="0" y="0"/>
                  </a:lnTo>
                  <a:lnTo>
                    <a:pt x="1" y="5"/>
                  </a:lnTo>
                  <a:lnTo>
                    <a:pt x="2" y="11"/>
                  </a:lnTo>
                  <a:lnTo>
                    <a:pt x="5" y="14"/>
                  </a:lnTo>
                  <a:lnTo>
                    <a:pt x="9" y="17"/>
                  </a:lnTo>
                  <a:lnTo>
                    <a:pt x="14" y="10"/>
                  </a:lnTo>
                  <a:lnTo>
                    <a:pt x="11" y="7"/>
                  </a:lnTo>
                  <a:lnTo>
                    <a:pt x="10" y="7"/>
                  </a:lnTo>
                  <a:lnTo>
                    <a:pt x="9" y="4"/>
                  </a:lnTo>
                  <a:lnTo>
                    <a:pt x="8" y="0"/>
                  </a:lnTo>
                  <a:lnTo>
                    <a:pt x="0"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6" name="Freeform 116"/>
            <p:cNvSpPr>
              <a:spLocks noChangeAspect="1"/>
            </p:cNvSpPr>
            <p:nvPr/>
          </p:nvSpPr>
          <p:spPr bwMode="auto">
            <a:xfrm>
              <a:off x="1012" y="570"/>
              <a:ext cx="13" cy="19"/>
            </a:xfrm>
            <a:custGeom>
              <a:avLst/>
              <a:gdLst/>
              <a:ahLst/>
              <a:cxnLst>
                <a:cxn ang="0">
                  <a:pos x="0" y="8"/>
                </a:cxn>
                <a:cxn ang="0">
                  <a:pos x="0" y="8"/>
                </a:cxn>
                <a:cxn ang="0">
                  <a:pos x="2" y="9"/>
                </a:cxn>
                <a:cxn ang="0">
                  <a:pos x="2" y="9"/>
                </a:cxn>
                <a:cxn ang="0">
                  <a:pos x="1" y="13"/>
                </a:cxn>
                <a:cxn ang="0">
                  <a:pos x="2" y="18"/>
                </a:cxn>
                <a:cxn ang="0">
                  <a:pos x="10" y="18"/>
                </a:cxn>
                <a:cxn ang="0">
                  <a:pos x="11" y="13"/>
                </a:cxn>
                <a:cxn ang="0">
                  <a:pos x="10" y="8"/>
                </a:cxn>
                <a:cxn ang="0">
                  <a:pos x="7" y="3"/>
                </a:cxn>
                <a:cxn ang="0">
                  <a:pos x="3" y="0"/>
                </a:cxn>
                <a:cxn ang="0">
                  <a:pos x="0" y="8"/>
                </a:cxn>
              </a:cxnLst>
              <a:rect l="0" t="0" r="r" b="b"/>
              <a:pathLst>
                <a:path w="12" h="19">
                  <a:moveTo>
                    <a:pt x="0" y="8"/>
                  </a:moveTo>
                  <a:lnTo>
                    <a:pt x="0" y="8"/>
                  </a:lnTo>
                  <a:lnTo>
                    <a:pt x="2" y="9"/>
                  </a:lnTo>
                  <a:lnTo>
                    <a:pt x="2" y="9"/>
                  </a:lnTo>
                  <a:lnTo>
                    <a:pt x="1" y="13"/>
                  </a:lnTo>
                  <a:lnTo>
                    <a:pt x="2" y="18"/>
                  </a:lnTo>
                  <a:lnTo>
                    <a:pt x="10" y="18"/>
                  </a:lnTo>
                  <a:lnTo>
                    <a:pt x="11" y="13"/>
                  </a:lnTo>
                  <a:lnTo>
                    <a:pt x="10" y="8"/>
                  </a:lnTo>
                  <a:lnTo>
                    <a:pt x="7" y="3"/>
                  </a:lnTo>
                  <a:lnTo>
                    <a:pt x="3"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7" name="Freeform 117"/>
            <p:cNvSpPr>
              <a:spLocks noChangeAspect="1"/>
            </p:cNvSpPr>
            <p:nvPr/>
          </p:nvSpPr>
          <p:spPr bwMode="auto">
            <a:xfrm>
              <a:off x="986" y="566"/>
              <a:ext cx="30" cy="14"/>
            </a:xfrm>
            <a:custGeom>
              <a:avLst/>
              <a:gdLst/>
              <a:ahLst/>
              <a:cxnLst>
                <a:cxn ang="0">
                  <a:pos x="4" y="9"/>
                </a:cxn>
                <a:cxn ang="0">
                  <a:pos x="5" y="8"/>
                </a:cxn>
                <a:cxn ang="0">
                  <a:pos x="4" y="8"/>
                </a:cxn>
                <a:cxn ang="0">
                  <a:pos x="6" y="9"/>
                </a:cxn>
                <a:cxn ang="0">
                  <a:pos x="9" y="8"/>
                </a:cxn>
                <a:cxn ang="0">
                  <a:pos x="12" y="9"/>
                </a:cxn>
                <a:cxn ang="0">
                  <a:pos x="16" y="10"/>
                </a:cxn>
                <a:cxn ang="0">
                  <a:pos x="19" y="11"/>
                </a:cxn>
                <a:cxn ang="0">
                  <a:pos x="22" y="12"/>
                </a:cxn>
                <a:cxn ang="0">
                  <a:pos x="25" y="13"/>
                </a:cxn>
                <a:cxn ang="0">
                  <a:pos x="28" y="5"/>
                </a:cxn>
                <a:cxn ang="0">
                  <a:pos x="24" y="4"/>
                </a:cxn>
                <a:cxn ang="0">
                  <a:pos x="20" y="3"/>
                </a:cxn>
                <a:cxn ang="0">
                  <a:pos x="17" y="2"/>
                </a:cxn>
                <a:cxn ang="0">
                  <a:pos x="13" y="1"/>
                </a:cxn>
                <a:cxn ang="0">
                  <a:pos x="9" y="0"/>
                </a:cxn>
                <a:cxn ang="0">
                  <a:pos x="6" y="0"/>
                </a:cxn>
                <a:cxn ang="0">
                  <a:pos x="3" y="0"/>
                </a:cxn>
                <a:cxn ang="0">
                  <a:pos x="0" y="2"/>
                </a:cxn>
                <a:cxn ang="0">
                  <a:pos x="0" y="1"/>
                </a:cxn>
                <a:cxn ang="0">
                  <a:pos x="4" y="9"/>
                </a:cxn>
              </a:cxnLst>
              <a:rect l="0" t="0" r="r" b="b"/>
              <a:pathLst>
                <a:path w="29" h="14">
                  <a:moveTo>
                    <a:pt x="4" y="9"/>
                  </a:moveTo>
                  <a:lnTo>
                    <a:pt x="5" y="8"/>
                  </a:lnTo>
                  <a:lnTo>
                    <a:pt x="4" y="8"/>
                  </a:lnTo>
                  <a:lnTo>
                    <a:pt x="6" y="9"/>
                  </a:lnTo>
                  <a:lnTo>
                    <a:pt x="9" y="8"/>
                  </a:lnTo>
                  <a:lnTo>
                    <a:pt x="12" y="9"/>
                  </a:lnTo>
                  <a:lnTo>
                    <a:pt x="16" y="10"/>
                  </a:lnTo>
                  <a:lnTo>
                    <a:pt x="19" y="11"/>
                  </a:lnTo>
                  <a:lnTo>
                    <a:pt x="22" y="12"/>
                  </a:lnTo>
                  <a:lnTo>
                    <a:pt x="25" y="13"/>
                  </a:lnTo>
                  <a:lnTo>
                    <a:pt x="28" y="5"/>
                  </a:lnTo>
                  <a:lnTo>
                    <a:pt x="24" y="4"/>
                  </a:lnTo>
                  <a:lnTo>
                    <a:pt x="20" y="3"/>
                  </a:lnTo>
                  <a:lnTo>
                    <a:pt x="17" y="2"/>
                  </a:lnTo>
                  <a:lnTo>
                    <a:pt x="13" y="1"/>
                  </a:lnTo>
                  <a:lnTo>
                    <a:pt x="9" y="0"/>
                  </a:lnTo>
                  <a:lnTo>
                    <a:pt x="6" y="0"/>
                  </a:lnTo>
                  <a:lnTo>
                    <a:pt x="3" y="0"/>
                  </a:lnTo>
                  <a:lnTo>
                    <a:pt x="0" y="2"/>
                  </a:lnTo>
                  <a:lnTo>
                    <a:pt x="0" y="1"/>
                  </a:lnTo>
                  <a:lnTo>
                    <a:pt x="4"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8" name="Freeform 118"/>
            <p:cNvSpPr>
              <a:spLocks noChangeAspect="1"/>
            </p:cNvSpPr>
            <p:nvPr/>
          </p:nvSpPr>
          <p:spPr bwMode="auto">
            <a:xfrm>
              <a:off x="963" y="561"/>
              <a:ext cx="30" cy="14"/>
            </a:xfrm>
            <a:custGeom>
              <a:avLst/>
              <a:gdLst/>
              <a:ahLst/>
              <a:cxnLst>
                <a:cxn ang="0">
                  <a:pos x="0" y="5"/>
                </a:cxn>
                <a:cxn ang="0">
                  <a:pos x="1" y="5"/>
                </a:cxn>
                <a:cxn ang="0">
                  <a:pos x="4" y="7"/>
                </a:cxn>
                <a:cxn ang="0">
                  <a:pos x="7" y="10"/>
                </a:cxn>
                <a:cxn ang="0">
                  <a:pos x="11" y="11"/>
                </a:cxn>
                <a:cxn ang="0">
                  <a:pos x="15" y="12"/>
                </a:cxn>
                <a:cxn ang="0">
                  <a:pos x="19" y="14"/>
                </a:cxn>
                <a:cxn ang="0">
                  <a:pos x="24" y="14"/>
                </a:cxn>
                <a:cxn ang="0">
                  <a:pos x="26" y="15"/>
                </a:cxn>
                <a:cxn ang="0">
                  <a:pos x="30" y="14"/>
                </a:cxn>
                <a:cxn ang="0">
                  <a:pos x="26" y="6"/>
                </a:cxn>
                <a:cxn ang="0">
                  <a:pos x="26" y="6"/>
                </a:cxn>
                <a:cxn ang="0">
                  <a:pos x="24" y="6"/>
                </a:cxn>
                <a:cxn ang="0">
                  <a:pos x="20" y="6"/>
                </a:cxn>
                <a:cxn ang="0">
                  <a:pos x="18" y="4"/>
                </a:cxn>
                <a:cxn ang="0">
                  <a:pos x="14" y="3"/>
                </a:cxn>
                <a:cxn ang="0">
                  <a:pos x="11" y="2"/>
                </a:cxn>
                <a:cxn ang="0">
                  <a:pos x="8" y="0"/>
                </a:cxn>
                <a:cxn ang="0">
                  <a:pos x="6" y="0"/>
                </a:cxn>
                <a:cxn ang="0">
                  <a:pos x="7" y="0"/>
                </a:cxn>
                <a:cxn ang="0">
                  <a:pos x="0" y="5"/>
                </a:cxn>
              </a:cxnLst>
              <a:rect l="0" t="0" r="r" b="b"/>
              <a:pathLst>
                <a:path w="31" h="16">
                  <a:moveTo>
                    <a:pt x="0" y="5"/>
                  </a:moveTo>
                  <a:lnTo>
                    <a:pt x="1" y="5"/>
                  </a:lnTo>
                  <a:lnTo>
                    <a:pt x="4" y="7"/>
                  </a:lnTo>
                  <a:lnTo>
                    <a:pt x="7" y="10"/>
                  </a:lnTo>
                  <a:lnTo>
                    <a:pt x="11" y="11"/>
                  </a:lnTo>
                  <a:lnTo>
                    <a:pt x="15" y="12"/>
                  </a:lnTo>
                  <a:lnTo>
                    <a:pt x="19" y="14"/>
                  </a:lnTo>
                  <a:lnTo>
                    <a:pt x="24" y="14"/>
                  </a:lnTo>
                  <a:lnTo>
                    <a:pt x="26" y="15"/>
                  </a:lnTo>
                  <a:lnTo>
                    <a:pt x="30" y="14"/>
                  </a:lnTo>
                  <a:lnTo>
                    <a:pt x="26" y="6"/>
                  </a:lnTo>
                  <a:lnTo>
                    <a:pt x="26" y="6"/>
                  </a:lnTo>
                  <a:lnTo>
                    <a:pt x="24" y="6"/>
                  </a:lnTo>
                  <a:lnTo>
                    <a:pt x="20" y="6"/>
                  </a:lnTo>
                  <a:lnTo>
                    <a:pt x="18" y="4"/>
                  </a:lnTo>
                  <a:lnTo>
                    <a:pt x="14" y="3"/>
                  </a:lnTo>
                  <a:lnTo>
                    <a:pt x="11" y="2"/>
                  </a:lnTo>
                  <a:lnTo>
                    <a:pt x="8" y="0"/>
                  </a:lnTo>
                  <a:lnTo>
                    <a:pt x="6" y="0"/>
                  </a:lnTo>
                  <a:lnTo>
                    <a:pt x="7" y="0"/>
                  </a:lnTo>
                  <a:lnTo>
                    <a:pt x="0"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59" name="Freeform 119"/>
            <p:cNvSpPr>
              <a:spLocks noChangeAspect="1"/>
            </p:cNvSpPr>
            <p:nvPr/>
          </p:nvSpPr>
          <p:spPr bwMode="auto">
            <a:xfrm>
              <a:off x="947" y="552"/>
              <a:ext cx="24" cy="14"/>
            </a:xfrm>
            <a:custGeom>
              <a:avLst/>
              <a:gdLst/>
              <a:ahLst/>
              <a:cxnLst>
                <a:cxn ang="0">
                  <a:pos x="0" y="4"/>
                </a:cxn>
                <a:cxn ang="0">
                  <a:pos x="0" y="3"/>
                </a:cxn>
                <a:cxn ang="0">
                  <a:pos x="4" y="8"/>
                </a:cxn>
                <a:cxn ang="0">
                  <a:pos x="9" y="10"/>
                </a:cxn>
                <a:cxn ang="0">
                  <a:pos x="13" y="12"/>
                </a:cxn>
                <a:cxn ang="0">
                  <a:pos x="15" y="13"/>
                </a:cxn>
                <a:cxn ang="0">
                  <a:pos x="22" y="8"/>
                </a:cxn>
                <a:cxn ang="0">
                  <a:pos x="17" y="4"/>
                </a:cxn>
                <a:cxn ang="0">
                  <a:pos x="12" y="2"/>
                </a:cxn>
                <a:cxn ang="0">
                  <a:pos x="9" y="1"/>
                </a:cxn>
                <a:cxn ang="0">
                  <a:pos x="8" y="0"/>
                </a:cxn>
                <a:cxn ang="0">
                  <a:pos x="8" y="0"/>
                </a:cxn>
                <a:cxn ang="0">
                  <a:pos x="0" y="4"/>
                </a:cxn>
              </a:cxnLst>
              <a:rect l="0" t="0" r="r" b="b"/>
              <a:pathLst>
                <a:path w="23" h="14">
                  <a:moveTo>
                    <a:pt x="0" y="4"/>
                  </a:moveTo>
                  <a:lnTo>
                    <a:pt x="0" y="3"/>
                  </a:lnTo>
                  <a:lnTo>
                    <a:pt x="4" y="8"/>
                  </a:lnTo>
                  <a:lnTo>
                    <a:pt x="9" y="10"/>
                  </a:lnTo>
                  <a:lnTo>
                    <a:pt x="13" y="12"/>
                  </a:lnTo>
                  <a:lnTo>
                    <a:pt x="15" y="13"/>
                  </a:lnTo>
                  <a:lnTo>
                    <a:pt x="22" y="8"/>
                  </a:lnTo>
                  <a:lnTo>
                    <a:pt x="17" y="4"/>
                  </a:lnTo>
                  <a:lnTo>
                    <a:pt x="12" y="2"/>
                  </a:lnTo>
                  <a:lnTo>
                    <a:pt x="9" y="1"/>
                  </a:lnTo>
                  <a:lnTo>
                    <a:pt x="8" y="0"/>
                  </a:lnTo>
                  <a:lnTo>
                    <a:pt x="8" y="0"/>
                  </a:lnTo>
                  <a:lnTo>
                    <a:pt x="0" y="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0" name="Freeform 120"/>
            <p:cNvSpPr>
              <a:spLocks noChangeAspect="1"/>
            </p:cNvSpPr>
            <p:nvPr/>
          </p:nvSpPr>
          <p:spPr bwMode="auto">
            <a:xfrm>
              <a:off x="928" y="540"/>
              <a:ext cx="29" cy="16"/>
            </a:xfrm>
            <a:custGeom>
              <a:avLst/>
              <a:gdLst/>
              <a:ahLst/>
              <a:cxnLst>
                <a:cxn ang="0">
                  <a:pos x="6" y="11"/>
                </a:cxn>
                <a:cxn ang="0">
                  <a:pos x="6" y="12"/>
                </a:cxn>
                <a:cxn ang="0">
                  <a:pos x="9" y="9"/>
                </a:cxn>
                <a:cxn ang="0">
                  <a:pos x="10" y="8"/>
                </a:cxn>
                <a:cxn ang="0">
                  <a:pos x="12" y="8"/>
                </a:cxn>
                <a:cxn ang="0">
                  <a:pos x="13" y="9"/>
                </a:cxn>
                <a:cxn ang="0">
                  <a:pos x="15" y="10"/>
                </a:cxn>
                <a:cxn ang="0">
                  <a:pos x="16" y="12"/>
                </a:cxn>
                <a:cxn ang="0">
                  <a:pos x="18" y="14"/>
                </a:cxn>
                <a:cxn ang="0">
                  <a:pos x="19" y="16"/>
                </a:cxn>
                <a:cxn ang="0">
                  <a:pos x="27" y="12"/>
                </a:cxn>
                <a:cxn ang="0">
                  <a:pos x="25" y="9"/>
                </a:cxn>
                <a:cxn ang="0">
                  <a:pos x="23" y="7"/>
                </a:cxn>
                <a:cxn ang="0">
                  <a:pos x="20" y="4"/>
                </a:cxn>
                <a:cxn ang="0">
                  <a:pos x="17" y="1"/>
                </a:cxn>
                <a:cxn ang="0">
                  <a:pos x="12" y="0"/>
                </a:cxn>
                <a:cxn ang="0">
                  <a:pos x="8" y="0"/>
                </a:cxn>
                <a:cxn ang="0">
                  <a:pos x="4" y="2"/>
                </a:cxn>
                <a:cxn ang="0">
                  <a:pos x="0" y="6"/>
                </a:cxn>
                <a:cxn ang="0">
                  <a:pos x="0" y="7"/>
                </a:cxn>
                <a:cxn ang="0">
                  <a:pos x="6" y="11"/>
                </a:cxn>
              </a:cxnLst>
              <a:rect l="0" t="0" r="r" b="b"/>
              <a:pathLst>
                <a:path w="28" h="17">
                  <a:moveTo>
                    <a:pt x="6" y="11"/>
                  </a:moveTo>
                  <a:lnTo>
                    <a:pt x="6" y="12"/>
                  </a:lnTo>
                  <a:lnTo>
                    <a:pt x="9" y="9"/>
                  </a:lnTo>
                  <a:lnTo>
                    <a:pt x="10" y="8"/>
                  </a:lnTo>
                  <a:lnTo>
                    <a:pt x="12" y="8"/>
                  </a:lnTo>
                  <a:lnTo>
                    <a:pt x="13" y="9"/>
                  </a:lnTo>
                  <a:lnTo>
                    <a:pt x="15" y="10"/>
                  </a:lnTo>
                  <a:lnTo>
                    <a:pt x="16" y="12"/>
                  </a:lnTo>
                  <a:lnTo>
                    <a:pt x="18" y="14"/>
                  </a:lnTo>
                  <a:lnTo>
                    <a:pt x="19" y="16"/>
                  </a:lnTo>
                  <a:lnTo>
                    <a:pt x="27" y="12"/>
                  </a:lnTo>
                  <a:lnTo>
                    <a:pt x="25" y="9"/>
                  </a:lnTo>
                  <a:lnTo>
                    <a:pt x="23" y="7"/>
                  </a:lnTo>
                  <a:lnTo>
                    <a:pt x="20" y="4"/>
                  </a:lnTo>
                  <a:lnTo>
                    <a:pt x="17" y="1"/>
                  </a:lnTo>
                  <a:lnTo>
                    <a:pt x="12" y="0"/>
                  </a:lnTo>
                  <a:lnTo>
                    <a:pt x="8" y="0"/>
                  </a:lnTo>
                  <a:lnTo>
                    <a:pt x="4" y="2"/>
                  </a:lnTo>
                  <a:lnTo>
                    <a:pt x="0" y="6"/>
                  </a:lnTo>
                  <a:lnTo>
                    <a:pt x="0" y="7"/>
                  </a:lnTo>
                  <a:lnTo>
                    <a:pt x="6" y="1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1" name="Freeform 121"/>
            <p:cNvSpPr>
              <a:spLocks noChangeAspect="1"/>
            </p:cNvSpPr>
            <p:nvPr/>
          </p:nvSpPr>
          <p:spPr bwMode="auto">
            <a:xfrm>
              <a:off x="917" y="547"/>
              <a:ext cx="19" cy="14"/>
            </a:xfrm>
            <a:custGeom>
              <a:avLst/>
              <a:gdLst/>
              <a:ahLst/>
              <a:cxnLst>
                <a:cxn ang="0">
                  <a:pos x="0" y="9"/>
                </a:cxn>
                <a:cxn ang="0">
                  <a:pos x="0" y="8"/>
                </a:cxn>
                <a:cxn ang="0">
                  <a:pos x="2" y="12"/>
                </a:cxn>
                <a:cxn ang="0">
                  <a:pos x="8" y="14"/>
                </a:cxn>
                <a:cxn ang="0">
                  <a:pos x="12" y="10"/>
                </a:cxn>
                <a:cxn ang="0">
                  <a:pos x="17" y="4"/>
                </a:cxn>
                <a:cxn ang="0">
                  <a:pos x="10" y="0"/>
                </a:cxn>
                <a:cxn ang="0">
                  <a:pos x="6" y="5"/>
                </a:cxn>
                <a:cxn ang="0">
                  <a:pos x="5" y="6"/>
                </a:cxn>
                <a:cxn ang="0">
                  <a:pos x="8" y="6"/>
                </a:cxn>
                <a:cxn ang="0">
                  <a:pos x="8" y="5"/>
                </a:cxn>
                <a:cxn ang="0">
                  <a:pos x="7" y="4"/>
                </a:cxn>
                <a:cxn ang="0">
                  <a:pos x="0" y="9"/>
                </a:cxn>
              </a:cxnLst>
              <a:rect l="0" t="0" r="r" b="b"/>
              <a:pathLst>
                <a:path w="18" h="15">
                  <a:moveTo>
                    <a:pt x="0" y="9"/>
                  </a:moveTo>
                  <a:lnTo>
                    <a:pt x="0" y="8"/>
                  </a:lnTo>
                  <a:lnTo>
                    <a:pt x="2" y="12"/>
                  </a:lnTo>
                  <a:lnTo>
                    <a:pt x="8" y="14"/>
                  </a:lnTo>
                  <a:lnTo>
                    <a:pt x="12" y="10"/>
                  </a:lnTo>
                  <a:lnTo>
                    <a:pt x="17" y="4"/>
                  </a:lnTo>
                  <a:lnTo>
                    <a:pt x="10" y="0"/>
                  </a:lnTo>
                  <a:lnTo>
                    <a:pt x="6" y="5"/>
                  </a:lnTo>
                  <a:lnTo>
                    <a:pt x="5" y="6"/>
                  </a:lnTo>
                  <a:lnTo>
                    <a:pt x="8" y="6"/>
                  </a:lnTo>
                  <a:lnTo>
                    <a:pt x="8" y="5"/>
                  </a:lnTo>
                  <a:lnTo>
                    <a:pt x="7" y="4"/>
                  </a:lnTo>
                  <a:lnTo>
                    <a:pt x="0"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2" name="Freeform 122"/>
            <p:cNvSpPr>
              <a:spLocks noChangeAspect="1"/>
            </p:cNvSpPr>
            <p:nvPr/>
          </p:nvSpPr>
          <p:spPr bwMode="auto">
            <a:xfrm>
              <a:off x="910" y="547"/>
              <a:ext cx="14" cy="9"/>
            </a:xfrm>
            <a:custGeom>
              <a:avLst/>
              <a:gdLst/>
              <a:ahLst/>
              <a:cxnLst>
                <a:cxn ang="0">
                  <a:pos x="8" y="6"/>
                </a:cxn>
                <a:cxn ang="0">
                  <a:pos x="8" y="6"/>
                </a:cxn>
                <a:cxn ang="0">
                  <a:pos x="7" y="8"/>
                </a:cxn>
                <a:cxn ang="0">
                  <a:pos x="5" y="8"/>
                </a:cxn>
                <a:cxn ang="0">
                  <a:pos x="6" y="8"/>
                </a:cxn>
                <a:cxn ang="0">
                  <a:pos x="8" y="10"/>
                </a:cxn>
                <a:cxn ang="0">
                  <a:pos x="14" y="5"/>
                </a:cxn>
                <a:cxn ang="0">
                  <a:pos x="12" y="3"/>
                </a:cxn>
                <a:cxn ang="0">
                  <a:pos x="9" y="0"/>
                </a:cxn>
                <a:cxn ang="0">
                  <a:pos x="3" y="0"/>
                </a:cxn>
                <a:cxn ang="0">
                  <a:pos x="0" y="5"/>
                </a:cxn>
                <a:cxn ang="0">
                  <a:pos x="8" y="6"/>
                </a:cxn>
              </a:cxnLst>
              <a:rect l="0" t="0" r="r" b="b"/>
              <a:pathLst>
                <a:path w="15" h="11">
                  <a:moveTo>
                    <a:pt x="8" y="6"/>
                  </a:moveTo>
                  <a:lnTo>
                    <a:pt x="8" y="6"/>
                  </a:lnTo>
                  <a:lnTo>
                    <a:pt x="7" y="8"/>
                  </a:lnTo>
                  <a:lnTo>
                    <a:pt x="5" y="8"/>
                  </a:lnTo>
                  <a:lnTo>
                    <a:pt x="6" y="8"/>
                  </a:lnTo>
                  <a:lnTo>
                    <a:pt x="8" y="10"/>
                  </a:lnTo>
                  <a:lnTo>
                    <a:pt x="14" y="5"/>
                  </a:lnTo>
                  <a:lnTo>
                    <a:pt x="12" y="3"/>
                  </a:lnTo>
                  <a:lnTo>
                    <a:pt x="9" y="0"/>
                  </a:lnTo>
                  <a:lnTo>
                    <a:pt x="3" y="0"/>
                  </a:lnTo>
                  <a:lnTo>
                    <a:pt x="0" y="5"/>
                  </a:lnTo>
                  <a:lnTo>
                    <a:pt x="8" y="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3" name="Freeform 123"/>
            <p:cNvSpPr>
              <a:spLocks noChangeAspect="1"/>
            </p:cNvSpPr>
            <p:nvPr/>
          </p:nvSpPr>
          <p:spPr bwMode="auto">
            <a:xfrm>
              <a:off x="909" y="552"/>
              <a:ext cx="11" cy="16"/>
            </a:xfrm>
            <a:custGeom>
              <a:avLst/>
              <a:gdLst/>
              <a:ahLst/>
              <a:cxnLst>
                <a:cxn ang="0">
                  <a:pos x="6" y="17"/>
                </a:cxn>
                <a:cxn ang="0">
                  <a:pos x="7" y="16"/>
                </a:cxn>
                <a:cxn ang="0">
                  <a:pos x="10" y="12"/>
                </a:cxn>
                <a:cxn ang="0">
                  <a:pos x="10" y="8"/>
                </a:cxn>
                <a:cxn ang="0">
                  <a:pos x="10" y="4"/>
                </a:cxn>
                <a:cxn ang="0">
                  <a:pos x="10" y="1"/>
                </a:cxn>
                <a:cxn ang="0">
                  <a:pos x="2" y="0"/>
                </a:cxn>
                <a:cxn ang="0">
                  <a:pos x="0" y="4"/>
                </a:cxn>
                <a:cxn ang="0">
                  <a:pos x="2" y="8"/>
                </a:cxn>
                <a:cxn ang="0">
                  <a:pos x="2" y="10"/>
                </a:cxn>
                <a:cxn ang="0">
                  <a:pos x="2" y="11"/>
                </a:cxn>
                <a:cxn ang="0">
                  <a:pos x="2" y="10"/>
                </a:cxn>
                <a:cxn ang="0">
                  <a:pos x="6" y="17"/>
                </a:cxn>
              </a:cxnLst>
              <a:rect l="0" t="0" r="r" b="b"/>
              <a:pathLst>
                <a:path w="11" h="18">
                  <a:moveTo>
                    <a:pt x="6" y="17"/>
                  </a:moveTo>
                  <a:lnTo>
                    <a:pt x="7" y="16"/>
                  </a:lnTo>
                  <a:lnTo>
                    <a:pt x="10" y="12"/>
                  </a:lnTo>
                  <a:lnTo>
                    <a:pt x="10" y="8"/>
                  </a:lnTo>
                  <a:lnTo>
                    <a:pt x="10" y="4"/>
                  </a:lnTo>
                  <a:lnTo>
                    <a:pt x="10" y="1"/>
                  </a:lnTo>
                  <a:lnTo>
                    <a:pt x="2" y="0"/>
                  </a:lnTo>
                  <a:lnTo>
                    <a:pt x="0" y="4"/>
                  </a:lnTo>
                  <a:lnTo>
                    <a:pt x="2" y="8"/>
                  </a:lnTo>
                  <a:lnTo>
                    <a:pt x="2" y="10"/>
                  </a:lnTo>
                  <a:lnTo>
                    <a:pt x="2" y="11"/>
                  </a:lnTo>
                  <a:lnTo>
                    <a:pt x="2" y="10"/>
                  </a:lnTo>
                  <a:lnTo>
                    <a:pt x="6" y="17"/>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4" name="Freeform 124"/>
            <p:cNvSpPr>
              <a:spLocks noChangeAspect="1"/>
            </p:cNvSpPr>
            <p:nvPr/>
          </p:nvSpPr>
          <p:spPr bwMode="auto">
            <a:xfrm>
              <a:off x="902" y="561"/>
              <a:ext cx="13" cy="12"/>
            </a:xfrm>
            <a:custGeom>
              <a:avLst/>
              <a:gdLst/>
              <a:ahLst/>
              <a:cxnLst>
                <a:cxn ang="0">
                  <a:pos x="0" y="8"/>
                </a:cxn>
                <a:cxn ang="0">
                  <a:pos x="0" y="8"/>
                </a:cxn>
                <a:cxn ang="0">
                  <a:pos x="4" y="8"/>
                </a:cxn>
                <a:cxn ang="0">
                  <a:pos x="6" y="9"/>
                </a:cxn>
                <a:cxn ang="0">
                  <a:pos x="10" y="8"/>
                </a:cxn>
                <a:cxn ang="0">
                  <a:pos x="12" y="6"/>
                </a:cxn>
                <a:cxn ang="0">
                  <a:pos x="8" y="0"/>
                </a:cxn>
                <a:cxn ang="0">
                  <a:pos x="7" y="0"/>
                </a:cxn>
                <a:cxn ang="0">
                  <a:pos x="6" y="0"/>
                </a:cxn>
                <a:cxn ang="0">
                  <a:pos x="4" y="0"/>
                </a:cxn>
                <a:cxn ang="0">
                  <a:pos x="3" y="0"/>
                </a:cxn>
                <a:cxn ang="0">
                  <a:pos x="4" y="0"/>
                </a:cxn>
                <a:cxn ang="0">
                  <a:pos x="0" y="8"/>
                </a:cxn>
              </a:cxnLst>
              <a:rect l="0" t="0" r="r" b="b"/>
              <a:pathLst>
                <a:path w="13" h="10">
                  <a:moveTo>
                    <a:pt x="0" y="8"/>
                  </a:moveTo>
                  <a:lnTo>
                    <a:pt x="0" y="8"/>
                  </a:lnTo>
                  <a:lnTo>
                    <a:pt x="4" y="8"/>
                  </a:lnTo>
                  <a:lnTo>
                    <a:pt x="6" y="9"/>
                  </a:lnTo>
                  <a:lnTo>
                    <a:pt x="10" y="8"/>
                  </a:lnTo>
                  <a:lnTo>
                    <a:pt x="12" y="6"/>
                  </a:lnTo>
                  <a:lnTo>
                    <a:pt x="8" y="0"/>
                  </a:lnTo>
                  <a:lnTo>
                    <a:pt x="7" y="0"/>
                  </a:lnTo>
                  <a:lnTo>
                    <a:pt x="6" y="0"/>
                  </a:lnTo>
                  <a:lnTo>
                    <a:pt x="4" y="0"/>
                  </a:lnTo>
                  <a:lnTo>
                    <a:pt x="3" y="0"/>
                  </a:lnTo>
                  <a:lnTo>
                    <a:pt x="4"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5" name="Freeform 125"/>
            <p:cNvSpPr>
              <a:spLocks noChangeAspect="1"/>
            </p:cNvSpPr>
            <p:nvPr/>
          </p:nvSpPr>
          <p:spPr bwMode="auto">
            <a:xfrm>
              <a:off x="893" y="559"/>
              <a:ext cx="14" cy="12"/>
            </a:xfrm>
            <a:custGeom>
              <a:avLst/>
              <a:gdLst/>
              <a:ahLst/>
              <a:cxnLst>
                <a:cxn ang="0">
                  <a:pos x="8" y="8"/>
                </a:cxn>
                <a:cxn ang="0">
                  <a:pos x="8" y="8"/>
                </a:cxn>
                <a:cxn ang="0">
                  <a:pos x="8" y="8"/>
                </a:cxn>
                <a:cxn ang="0">
                  <a:pos x="6" y="8"/>
                </a:cxn>
                <a:cxn ang="0">
                  <a:pos x="7" y="9"/>
                </a:cxn>
                <a:cxn ang="0">
                  <a:pos x="10" y="11"/>
                </a:cxn>
                <a:cxn ang="0">
                  <a:pos x="14" y="3"/>
                </a:cxn>
                <a:cxn ang="0">
                  <a:pos x="11" y="2"/>
                </a:cxn>
                <a:cxn ang="0">
                  <a:pos x="10" y="0"/>
                </a:cxn>
                <a:cxn ang="0">
                  <a:pos x="4" y="0"/>
                </a:cxn>
                <a:cxn ang="0">
                  <a:pos x="1" y="4"/>
                </a:cxn>
                <a:cxn ang="0">
                  <a:pos x="0" y="4"/>
                </a:cxn>
                <a:cxn ang="0">
                  <a:pos x="8" y="8"/>
                </a:cxn>
              </a:cxnLst>
              <a:rect l="0" t="0" r="r" b="b"/>
              <a:pathLst>
                <a:path w="15" h="12">
                  <a:moveTo>
                    <a:pt x="8" y="8"/>
                  </a:moveTo>
                  <a:lnTo>
                    <a:pt x="8" y="8"/>
                  </a:lnTo>
                  <a:lnTo>
                    <a:pt x="8" y="8"/>
                  </a:lnTo>
                  <a:lnTo>
                    <a:pt x="6" y="8"/>
                  </a:lnTo>
                  <a:lnTo>
                    <a:pt x="7" y="9"/>
                  </a:lnTo>
                  <a:lnTo>
                    <a:pt x="10" y="11"/>
                  </a:lnTo>
                  <a:lnTo>
                    <a:pt x="14" y="3"/>
                  </a:lnTo>
                  <a:lnTo>
                    <a:pt x="11" y="2"/>
                  </a:lnTo>
                  <a:lnTo>
                    <a:pt x="10" y="0"/>
                  </a:lnTo>
                  <a:lnTo>
                    <a:pt x="4" y="0"/>
                  </a:lnTo>
                  <a:lnTo>
                    <a:pt x="1" y="4"/>
                  </a:lnTo>
                  <a:lnTo>
                    <a:pt x="0" y="4"/>
                  </a:lnTo>
                  <a:lnTo>
                    <a:pt x="8"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6" name="Freeform 126"/>
            <p:cNvSpPr>
              <a:spLocks noChangeAspect="1"/>
            </p:cNvSpPr>
            <p:nvPr/>
          </p:nvSpPr>
          <p:spPr bwMode="auto">
            <a:xfrm>
              <a:off x="885" y="563"/>
              <a:ext cx="16" cy="12"/>
            </a:xfrm>
            <a:custGeom>
              <a:avLst/>
              <a:gdLst/>
              <a:ahLst/>
              <a:cxnLst>
                <a:cxn ang="0">
                  <a:pos x="6" y="11"/>
                </a:cxn>
                <a:cxn ang="0">
                  <a:pos x="6" y="11"/>
                </a:cxn>
                <a:cxn ang="0">
                  <a:pos x="9" y="9"/>
                </a:cxn>
                <a:cxn ang="0">
                  <a:pos x="10" y="8"/>
                </a:cxn>
                <a:cxn ang="0">
                  <a:pos x="14" y="7"/>
                </a:cxn>
                <a:cxn ang="0">
                  <a:pos x="16" y="4"/>
                </a:cxn>
                <a:cxn ang="0">
                  <a:pos x="8" y="0"/>
                </a:cxn>
                <a:cxn ang="0">
                  <a:pos x="8" y="0"/>
                </a:cxn>
                <a:cxn ang="0">
                  <a:pos x="8" y="0"/>
                </a:cxn>
                <a:cxn ang="0">
                  <a:pos x="4" y="2"/>
                </a:cxn>
                <a:cxn ang="0">
                  <a:pos x="0" y="7"/>
                </a:cxn>
                <a:cxn ang="0">
                  <a:pos x="6" y="11"/>
                </a:cxn>
              </a:cxnLst>
              <a:rect l="0" t="0" r="r" b="b"/>
              <a:pathLst>
                <a:path w="17" h="12">
                  <a:moveTo>
                    <a:pt x="6" y="11"/>
                  </a:moveTo>
                  <a:lnTo>
                    <a:pt x="6" y="11"/>
                  </a:lnTo>
                  <a:lnTo>
                    <a:pt x="9" y="9"/>
                  </a:lnTo>
                  <a:lnTo>
                    <a:pt x="10" y="8"/>
                  </a:lnTo>
                  <a:lnTo>
                    <a:pt x="14" y="7"/>
                  </a:lnTo>
                  <a:lnTo>
                    <a:pt x="16" y="4"/>
                  </a:lnTo>
                  <a:lnTo>
                    <a:pt x="8" y="0"/>
                  </a:lnTo>
                  <a:lnTo>
                    <a:pt x="8" y="0"/>
                  </a:lnTo>
                  <a:lnTo>
                    <a:pt x="8" y="0"/>
                  </a:lnTo>
                  <a:lnTo>
                    <a:pt x="4" y="2"/>
                  </a:lnTo>
                  <a:lnTo>
                    <a:pt x="0" y="7"/>
                  </a:lnTo>
                  <a:lnTo>
                    <a:pt x="6" y="1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7" name="Freeform 127"/>
            <p:cNvSpPr>
              <a:spLocks noChangeAspect="1"/>
            </p:cNvSpPr>
            <p:nvPr/>
          </p:nvSpPr>
          <p:spPr bwMode="auto">
            <a:xfrm>
              <a:off x="874" y="570"/>
              <a:ext cx="17" cy="12"/>
            </a:xfrm>
            <a:custGeom>
              <a:avLst/>
              <a:gdLst/>
              <a:ahLst/>
              <a:cxnLst>
                <a:cxn ang="0">
                  <a:pos x="0" y="10"/>
                </a:cxn>
                <a:cxn ang="0">
                  <a:pos x="0" y="10"/>
                </a:cxn>
                <a:cxn ang="0">
                  <a:pos x="4" y="11"/>
                </a:cxn>
                <a:cxn ang="0">
                  <a:pos x="8" y="12"/>
                </a:cxn>
                <a:cxn ang="0">
                  <a:pos x="13" y="9"/>
                </a:cxn>
                <a:cxn ang="0">
                  <a:pos x="16" y="4"/>
                </a:cxn>
                <a:cxn ang="0">
                  <a:pos x="10" y="0"/>
                </a:cxn>
                <a:cxn ang="0">
                  <a:pos x="8" y="4"/>
                </a:cxn>
                <a:cxn ang="0">
                  <a:pos x="6" y="3"/>
                </a:cxn>
                <a:cxn ang="0">
                  <a:pos x="2" y="2"/>
                </a:cxn>
                <a:cxn ang="0">
                  <a:pos x="2" y="2"/>
                </a:cxn>
                <a:cxn ang="0">
                  <a:pos x="0" y="10"/>
                </a:cxn>
              </a:cxnLst>
              <a:rect l="0" t="0" r="r" b="b"/>
              <a:pathLst>
                <a:path w="17" h="13">
                  <a:moveTo>
                    <a:pt x="0" y="10"/>
                  </a:moveTo>
                  <a:lnTo>
                    <a:pt x="0" y="10"/>
                  </a:lnTo>
                  <a:lnTo>
                    <a:pt x="4" y="11"/>
                  </a:lnTo>
                  <a:lnTo>
                    <a:pt x="8" y="12"/>
                  </a:lnTo>
                  <a:lnTo>
                    <a:pt x="13" y="9"/>
                  </a:lnTo>
                  <a:lnTo>
                    <a:pt x="16" y="4"/>
                  </a:lnTo>
                  <a:lnTo>
                    <a:pt x="10" y="0"/>
                  </a:lnTo>
                  <a:lnTo>
                    <a:pt x="8" y="4"/>
                  </a:lnTo>
                  <a:lnTo>
                    <a:pt x="6" y="3"/>
                  </a:lnTo>
                  <a:lnTo>
                    <a:pt x="2" y="2"/>
                  </a:lnTo>
                  <a:lnTo>
                    <a:pt x="2" y="2"/>
                  </a:lnTo>
                  <a:lnTo>
                    <a:pt x="0" y="1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8" name="Freeform 128"/>
            <p:cNvSpPr>
              <a:spLocks noChangeAspect="1"/>
            </p:cNvSpPr>
            <p:nvPr/>
          </p:nvSpPr>
          <p:spPr bwMode="auto">
            <a:xfrm>
              <a:off x="858" y="566"/>
              <a:ext cx="19" cy="16"/>
            </a:xfrm>
            <a:custGeom>
              <a:avLst/>
              <a:gdLst/>
              <a:ahLst/>
              <a:cxnLst>
                <a:cxn ang="0">
                  <a:pos x="4" y="7"/>
                </a:cxn>
                <a:cxn ang="0">
                  <a:pos x="5" y="7"/>
                </a:cxn>
                <a:cxn ang="0">
                  <a:pos x="4" y="8"/>
                </a:cxn>
                <a:cxn ang="0">
                  <a:pos x="7" y="9"/>
                </a:cxn>
                <a:cxn ang="0">
                  <a:pos x="10" y="11"/>
                </a:cxn>
                <a:cxn ang="0">
                  <a:pos x="16" y="14"/>
                </a:cxn>
                <a:cxn ang="0">
                  <a:pos x="18" y="6"/>
                </a:cxn>
                <a:cxn ang="0">
                  <a:pos x="14" y="3"/>
                </a:cxn>
                <a:cxn ang="0">
                  <a:pos x="10" y="1"/>
                </a:cxn>
                <a:cxn ang="0">
                  <a:pos x="6" y="0"/>
                </a:cxn>
                <a:cxn ang="0">
                  <a:pos x="0" y="0"/>
                </a:cxn>
                <a:cxn ang="0">
                  <a:pos x="0" y="0"/>
                </a:cxn>
                <a:cxn ang="0">
                  <a:pos x="4" y="7"/>
                </a:cxn>
              </a:cxnLst>
              <a:rect l="0" t="0" r="r" b="b"/>
              <a:pathLst>
                <a:path w="19" h="15">
                  <a:moveTo>
                    <a:pt x="4" y="7"/>
                  </a:moveTo>
                  <a:lnTo>
                    <a:pt x="5" y="7"/>
                  </a:lnTo>
                  <a:lnTo>
                    <a:pt x="4" y="8"/>
                  </a:lnTo>
                  <a:lnTo>
                    <a:pt x="7" y="9"/>
                  </a:lnTo>
                  <a:lnTo>
                    <a:pt x="10" y="11"/>
                  </a:lnTo>
                  <a:lnTo>
                    <a:pt x="16" y="14"/>
                  </a:lnTo>
                  <a:lnTo>
                    <a:pt x="18" y="6"/>
                  </a:lnTo>
                  <a:lnTo>
                    <a:pt x="14" y="3"/>
                  </a:lnTo>
                  <a:lnTo>
                    <a:pt x="10" y="1"/>
                  </a:lnTo>
                  <a:lnTo>
                    <a:pt x="6" y="0"/>
                  </a:lnTo>
                  <a:lnTo>
                    <a:pt x="0" y="0"/>
                  </a:lnTo>
                  <a:lnTo>
                    <a:pt x="0" y="0"/>
                  </a:lnTo>
                  <a:lnTo>
                    <a:pt x="4" y="7"/>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69" name="Freeform 129"/>
            <p:cNvSpPr>
              <a:spLocks noChangeAspect="1"/>
            </p:cNvSpPr>
            <p:nvPr/>
          </p:nvSpPr>
          <p:spPr bwMode="auto">
            <a:xfrm>
              <a:off x="850" y="561"/>
              <a:ext cx="13" cy="14"/>
            </a:xfrm>
            <a:custGeom>
              <a:avLst/>
              <a:gdLst/>
              <a:ahLst/>
              <a:cxnLst>
                <a:cxn ang="0">
                  <a:pos x="2" y="0"/>
                </a:cxn>
                <a:cxn ang="0">
                  <a:pos x="2" y="1"/>
                </a:cxn>
                <a:cxn ang="0">
                  <a:pos x="0" y="7"/>
                </a:cxn>
                <a:cxn ang="0">
                  <a:pos x="3" y="12"/>
                </a:cxn>
                <a:cxn ang="0">
                  <a:pos x="8" y="14"/>
                </a:cxn>
                <a:cxn ang="0">
                  <a:pos x="12" y="13"/>
                </a:cxn>
                <a:cxn ang="0">
                  <a:pos x="8" y="6"/>
                </a:cxn>
                <a:cxn ang="0">
                  <a:pos x="8" y="5"/>
                </a:cxn>
                <a:cxn ang="0">
                  <a:pos x="8" y="7"/>
                </a:cxn>
                <a:cxn ang="0">
                  <a:pos x="8" y="5"/>
                </a:cxn>
                <a:cxn ang="0">
                  <a:pos x="8" y="5"/>
                </a:cxn>
                <a:cxn ang="0">
                  <a:pos x="2" y="0"/>
                </a:cxn>
              </a:cxnLst>
              <a:rect l="0" t="0" r="r" b="b"/>
              <a:pathLst>
                <a:path w="13" h="15">
                  <a:moveTo>
                    <a:pt x="2" y="0"/>
                  </a:moveTo>
                  <a:lnTo>
                    <a:pt x="2" y="1"/>
                  </a:lnTo>
                  <a:lnTo>
                    <a:pt x="0" y="7"/>
                  </a:lnTo>
                  <a:lnTo>
                    <a:pt x="3" y="12"/>
                  </a:lnTo>
                  <a:lnTo>
                    <a:pt x="8" y="14"/>
                  </a:lnTo>
                  <a:lnTo>
                    <a:pt x="12" y="13"/>
                  </a:lnTo>
                  <a:lnTo>
                    <a:pt x="8" y="6"/>
                  </a:lnTo>
                  <a:lnTo>
                    <a:pt x="8" y="5"/>
                  </a:lnTo>
                  <a:lnTo>
                    <a:pt x="8" y="7"/>
                  </a:lnTo>
                  <a:lnTo>
                    <a:pt x="8" y="5"/>
                  </a:lnTo>
                  <a:lnTo>
                    <a:pt x="8" y="5"/>
                  </a:lnTo>
                  <a:lnTo>
                    <a:pt x="2"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70" name="Freeform 130"/>
            <p:cNvSpPr>
              <a:spLocks noChangeAspect="1"/>
            </p:cNvSpPr>
            <p:nvPr/>
          </p:nvSpPr>
          <p:spPr bwMode="auto">
            <a:xfrm>
              <a:off x="851" y="549"/>
              <a:ext cx="16" cy="19"/>
            </a:xfrm>
            <a:custGeom>
              <a:avLst/>
              <a:gdLst/>
              <a:ahLst/>
              <a:cxnLst>
                <a:cxn ang="0">
                  <a:pos x="8" y="2"/>
                </a:cxn>
                <a:cxn ang="0">
                  <a:pos x="10" y="0"/>
                </a:cxn>
                <a:cxn ang="0">
                  <a:pos x="8" y="2"/>
                </a:cxn>
                <a:cxn ang="0">
                  <a:pos x="6" y="4"/>
                </a:cxn>
                <a:cxn ang="0">
                  <a:pos x="2" y="7"/>
                </a:cxn>
                <a:cxn ang="0">
                  <a:pos x="0" y="10"/>
                </a:cxn>
                <a:cxn ang="0">
                  <a:pos x="6" y="16"/>
                </a:cxn>
                <a:cxn ang="0">
                  <a:pos x="9" y="12"/>
                </a:cxn>
                <a:cxn ang="0">
                  <a:pos x="11" y="10"/>
                </a:cxn>
                <a:cxn ang="0">
                  <a:pos x="13" y="8"/>
                </a:cxn>
                <a:cxn ang="0">
                  <a:pos x="14" y="7"/>
                </a:cxn>
                <a:cxn ang="0">
                  <a:pos x="15" y="6"/>
                </a:cxn>
                <a:cxn ang="0">
                  <a:pos x="8" y="2"/>
                </a:cxn>
              </a:cxnLst>
              <a:rect l="0" t="0" r="r" b="b"/>
              <a:pathLst>
                <a:path w="16" h="17">
                  <a:moveTo>
                    <a:pt x="8" y="2"/>
                  </a:moveTo>
                  <a:lnTo>
                    <a:pt x="10" y="0"/>
                  </a:lnTo>
                  <a:lnTo>
                    <a:pt x="8" y="2"/>
                  </a:lnTo>
                  <a:lnTo>
                    <a:pt x="6" y="4"/>
                  </a:lnTo>
                  <a:lnTo>
                    <a:pt x="2" y="7"/>
                  </a:lnTo>
                  <a:lnTo>
                    <a:pt x="0" y="10"/>
                  </a:lnTo>
                  <a:lnTo>
                    <a:pt x="6" y="16"/>
                  </a:lnTo>
                  <a:lnTo>
                    <a:pt x="9" y="12"/>
                  </a:lnTo>
                  <a:lnTo>
                    <a:pt x="11" y="10"/>
                  </a:lnTo>
                  <a:lnTo>
                    <a:pt x="13" y="8"/>
                  </a:lnTo>
                  <a:lnTo>
                    <a:pt x="14" y="7"/>
                  </a:lnTo>
                  <a:lnTo>
                    <a:pt x="15" y="6"/>
                  </a:lnTo>
                  <a:lnTo>
                    <a:pt x="8"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71" name="Freeform 131"/>
            <p:cNvSpPr>
              <a:spLocks noChangeAspect="1"/>
            </p:cNvSpPr>
            <p:nvPr/>
          </p:nvSpPr>
          <p:spPr bwMode="auto">
            <a:xfrm>
              <a:off x="859" y="542"/>
              <a:ext cx="11" cy="14"/>
            </a:xfrm>
            <a:custGeom>
              <a:avLst/>
              <a:gdLst/>
              <a:ahLst/>
              <a:cxnLst>
                <a:cxn ang="0">
                  <a:pos x="0" y="9"/>
                </a:cxn>
                <a:cxn ang="0">
                  <a:pos x="0" y="9"/>
                </a:cxn>
                <a:cxn ang="0">
                  <a:pos x="0" y="9"/>
                </a:cxn>
                <a:cxn ang="0">
                  <a:pos x="0" y="9"/>
                </a:cxn>
                <a:cxn ang="0">
                  <a:pos x="0" y="9"/>
                </a:cxn>
                <a:cxn ang="0">
                  <a:pos x="7" y="13"/>
                </a:cxn>
                <a:cxn ang="0">
                  <a:pos x="9" y="9"/>
                </a:cxn>
                <a:cxn ang="0">
                  <a:pos x="8" y="5"/>
                </a:cxn>
                <a:cxn ang="0">
                  <a:pos x="4" y="1"/>
                </a:cxn>
                <a:cxn ang="0">
                  <a:pos x="0" y="0"/>
                </a:cxn>
                <a:cxn ang="0">
                  <a:pos x="0" y="9"/>
                </a:cxn>
              </a:cxnLst>
              <a:rect l="0" t="0" r="r" b="b"/>
              <a:pathLst>
                <a:path w="10" h="14">
                  <a:moveTo>
                    <a:pt x="0" y="9"/>
                  </a:moveTo>
                  <a:lnTo>
                    <a:pt x="0" y="9"/>
                  </a:lnTo>
                  <a:lnTo>
                    <a:pt x="0" y="9"/>
                  </a:lnTo>
                  <a:lnTo>
                    <a:pt x="0" y="9"/>
                  </a:lnTo>
                  <a:lnTo>
                    <a:pt x="0" y="9"/>
                  </a:lnTo>
                  <a:lnTo>
                    <a:pt x="7" y="13"/>
                  </a:lnTo>
                  <a:lnTo>
                    <a:pt x="9" y="9"/>
                  </a:lnTo>
                  <a:lnTo>
                    <a:pt x="8" y="5"/>
                  </a:lnTo>
                  <a:lnTo>
                    <a:pt x="4" y="1"/>
                  </a:lnTo>
                  <a:lnTo>
                    <a:pt x="0" y="0"/>
                  </a:lnTo>
                  <a:lnTo>
                    <a:pt x="0"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72" name="Freeform 132"/>
            <p:cNvSpPr>
              <a:spLocks noChangeAspect="1"/>
            </p:cNvSpPr>
            <p:nvPr/>
          </p:nvSpPr>
          <p:spPr bwMode="auto">
            <a:xfrm>
              <a:off x="843" y="542"/>
              <a:ext cx="16" cy="12"/>
            </a:xfrm>
            <a:custGeom>
              <a:avLst/>
              <a:gdLst/>
              <a:ahLst/>
              <a:cxnLst>
                <a:cxn ang="0">
                  <a:pos x="8" y="10"/>
                </a:cxn>
                <a:cxn ang="0">
                  <a:pos x="7" y="11"/>
                </a:cxn>
                <a:cxn ang="0">
                  <a:pos x="8" y="10"/>
                </a:cxn>
                <a:cxn ang="0">
                  <a:pos x="10" y="9"/>
                </a:cxn>
                <a:cxn ang="0">
                  <a:pos x="12" y="8"/>
                </a:cxn>
                <a:cxn ang="0">
                  <a:pos x="16" y="9"/>
                </a:cxn>
                <a:cxn ang="0">
                  <a:pos x="16" y="0"/>
                </a:cxn>
                <a:cxn ang="0">
                  <a:pos x="12" y="0"/>
                </a:cxn>
                <a:cxn ang="0">
                  <a:pos x="8" y="1"/>
                </a:cxn>
                <a:cxn ang="0">
                  <a:pos x="4" y="3"/>
                </a:cxn>
                <a:cxn ang="0">
                  <a:pos x="0" y="6"/>
                </a:cxn>
                <a:cxn ang="0">
                  <a:pos x="0" y="6"/>
                </a:cxn>
                <a:cxn ang="0">
                  <a:pos x="8" y="10"/>
                </a:cxn>
              </a:cxnLst>
              <a:rect l="0" t="0" r="r" b="b"/>
              <a:pathLst>
                <a:path w="17" h="12">
                  <a:moveTo>
                    <a:pt x="8" y="10"/>
                  </a:moveTo>
                  <a:lnTo>
                    <a:pt x="7" y="11"/>
                  </a:lnTo>
                  <a:lnTo>
                    <a:pt x="8" y="10"/>
                  </a:lnTo>
                  <a:lnTo>
                    <a:pt x="10" y="9"/>
                  </a:lnTo>
                  <a:lnTo>
                    <a:pt x="12" y="8"/>
                  </a:lnTo>
                  <a:lnTo>
                    <a:pt x="16" y="9"/>
                  </a:lnTo>
                  <a:lnTo>
                    <a:pt x="16" y="0"/>
                  </a:lnTo>
                  <a:lnTo>
                    <a:pt x="12" y="0"/>
                  </a:lnTo>
                  <a:lnTo>
                    <a:pt x="8" y="1"/>
                  </a:lnTo>
                  <a:lnTo>
                    <a:pt x="4" y="3"/>
                  </a:lnTo>
                  <a:lnTo>
                    <a:pt x="0" y="6"/>
                  </a:lnTo>
                  <a:lnTo>
                    <a:pt x="0" y="6"/>
                  </a:lnTo>
                  <a:lnTo>
                    <a:pt x="8" y="1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73" name="Freeform 133"/>
            <p:cNvSpPr>
              <a:spLocks noChangeAspect="1"/>
            </p:cNvSpPr>
            <p:nvPr/>
          </p:nvSpPr>
          <p:spPr bwMode="auto">
            <a:xfrm>
              <a:off x="839" y="549"/>
              <a:ext cx="14" cy="14"/>
            </a:xfrm>
            <a:custGeom>
              <a:avLst/>
              <a:gdLst/>
              <a:ahLst/>
              <a:cxnLst>
                <a:cxn ang="0">
                  <a:pos x="9" y="12"/>
                </a:cxn>
                <a:cxn ang="0">
                  <a:pos x="9" y="12"/>
                </a:cxn>
                <a:cxn ang="0">
                  <a:pos x="9" y="12"/>
                </a:cxn>
                <a:cxn ang="0">
                  <a:pos x="10" y="10"/>
                </a:cxn>
                <a:cxn ang="0">
                  <a:pos x="12" y="6"/>
                </a:cxn>
                <a:cxn ang="0">
                  <a:pos x="14" y="4"/>
                </a:cxn>
                <a:cxn ang="0">
                  <a:pos x="6" y="0"/>
                </a:cxn>
                <a:cxn ang="0">
                  <a:pos x="4" y="2"/>
                </a:cxn>
                <a:cxn ang="0">
                  <a:pos x="2" y="6"/>
                </a:cxn>
                <a:cxn ang="0">
                  <a:pos x="1" y="9"/>
                </a:cxn>
                <a:cxn ang="0">
                  <a:pos x="0" y="12"/>
                </a:cxn>
                <a:cxn ang="0">
                  <a:pos x="9" y="12"/>
                </a:cxn>
              </a:cxnLst>
              <a:rect l="0" t="0" r="r" b="b"/>
              <a:pathLst>
                <a:path w="15" h="13">
                  <a:moveTo>
                    <a:pt x="9" y="12"/>
                  </a:moveTo>
                  <a:lnTo>
                    <a:pt x="9" y="12"/>
                  </a:lnTo>
                  <a:lnTo>
                    <a:pt x="9" y="12"/>
                  </a:lnTo>
                  <a:lnTo>
                    <a:pt x="10" y="10"/>
                  </a:lnTo>
                  <a:lnTo>
                    <a:pt x="12" y="6"/>
                  </a:lnTo>
                  <a:lnTo>
                    <a:pt x="14" y="4"/>
                  </a:lnTo>
                  <a:lnTo>
                    <a:pt x="6" y="0"/>
                  </a:lnTo>
                  <a:lnTo>
                    <a:pt x="4" y="2"/>
                  </a:lnTo>
                  <a:lnTo>
                    <a:pt x="2" y="6"/>
                  </a:lnTo>
                  <a:lnTo>
                    <a:pt x="1" y="9"/>
                  </a:lnTo>
                  <a:lnTo>
                    <a:pt x="0" y="12"/>
                  </a:lnTo>
                  <a:lnTo>
                    <a:pt x="9" y="1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74" name="Freeform 134"/>
            <p:cNvSpPr>
              <a:spLocks noChangeAspect="1"/>
            </p:cNvSpPr>
            <p:nvPr/>
          </p:nvSpPr>
          <p:spPr bwMode="auto">
            <a:xfrm>
              <a:off x="824" y="561"/>
              <a:ext cx="24" cy="14"/>
            </a:xfrm>
            <a:custGeom>
              <a:avLst/>
              <a:gdLst/>
              <a:ahLst/>
              <a:cxnLst>
                <a:cxn ang="0">
                  <a:pos x="1" y="14"/>
                </a:cxn>
                <a:cxn ang="0">
                  <a:pos x="1" y="14"/>
                </a:cxn>
                <a:cxn ang="0">
                  <a:pos x="7" y="12"/>
                </a:cxn>
                <a:cxn ang="0">
                  <a:pos x="13" y="10"/>
                </a:cxn>
                <a:cxn ang="0">
                  <a:pos x="19" y="6"/>
                </a:cxn>
                <a:cxn ang="0">
                  <a:pos x="23" y="1"/>
                </a:cxn>
                <a:cxn ang="0">
                  <a:pos x="13" y="1"/>
                </a:cxn>
                <a:cxn ang="0">
                  <a:pos x="13" y="0"/>
                </a:cxn>
                <a:cxn ang="0">
                  <a:pos x="9" y="2"/>
                </a:cxn>
                <a:cxn ang="0">
                  <a:pos x="5" y="4"/>
                </a:cxn>
                <a:cxn ang="0">
                  <a:pos x="0" y="6"/>
                </a:cxn>
                <a:cxn ang="0">
                  <a:pos x="1" y="6"/>
                </a:cxn>
                <a:cxn ang="0">
                  <a:pos x="1" y="14"/>
                </a:cxn>
              </a:cxnLst>
              <a:rect l="0" t="0" r="r" b="b"/>
              <a:pathLst>
                <a:path w="24" h="15">
                  <a:moveTo>
                    <a:pt x="1" y="14"/>
                  </a:moveTo>
                  <a:lnTo>
                    <a:pt x="1" y="14"/>
                  </a:lnTo>
                  <a:lnTo>
                    <a:pt x="7" y="12"/>
                  </a:lnTo>
                  <a:lnTo>
                    <a:pt x="13" y="10"/>
                  </a:lnTo>
                  <a:lnTo>
                    <a:pt x="19" y="6"/>
                  </a:lnTo>
                  <a:lnTo>
                    <a:pt x="23" y="1"/>
                  </a:lnTo>
                  <a:lnTo>
                    <a:pt x="13" y="1"/>
                  </a:lnTo>
                  <a:lnTo>
                    <a:pt x="13" y="0"/>
                  </a:lnTo>
                  <a:lnTo>
                    <a:pt x="9" y="2"/>
                  </a:lnTo>
                  <a:lnTo>
                    <a:pt x="5" y="4"/>
                  </a:lnTo>
                  <a:lnTo>
                    <a:pt x="0" y="6"/>
                  </a:lnTo>
                  <a:lnTo>
                    <a:pt x="1" y="6"/>
                  </a:lnTo>
                  <a:lnTo>
                    <a:pt x="1" y="1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75" name="Freeform 135"/>
            <p:cNvSpPr>
              <a:spLocks noChangeAspect="1"/>
            </p:cNvSpPr>
            <p:nvPr/>
          </p:nvSpPr>
          <p:spPr bwMode="auto">
            <a:xfrm>
              <a:off x="808" y="568"/>
              <a:ext cx="16" cy="14"/>
            </a:xfrm>
            <a:custGeom>
              <a:avLst/>
              <a:gdLst/>
              <a:ahLst/>
              <a:cxnLst>
                <a:cxn ang="0">
                  <a:pos x="8" y="15"/>
                </a:cxn>
                <a:cxn ang="0">
                  <a:pos x="8" y="15"/>
                </a:cxn>
                <a:cxn ang="0">
                  <a:pos x="9" y="14"/>
                </a:cxn>
                <a:cxn ang="0">
                  <a:pos x="11" y="10"/>
                </a:cxn>
                <a:cxn ang="0">
                  <a:pos x="13" y="9"/>
                </a:cxn>
                <a:cxn ang="0">
                  <a:pos x="16" y="8"/>
                </a:cxn>
                <a:cxn ang="0">
                  <a:pos x="16" y="0"/>
                </a:cxn>
                <a:cxn ang="0">
                  <a:pos x="9" y="1"/>
                </a:cxn>
                <a:cxn ang="0">
                  <a:pos x="4" y="5"/>
                </a:cxn>
                <a:cxn ang="0">
                  <a:pos x="1" y="10"/>
                </a:cxn>
                <a:cxn ang="0">
                  <a:pos x="0" y="15"/>
                </a:cxn>
                <a:cxn ang="0">
                  <a:pos x="8" y="15"/>
                </a:cxn>
              </a:cxnLst>
              <a:rect l="0" t="0" r="r" b="b"/>
              <a:pathLst>
                <a:path w="17" h="16">
                  <a:moveTo>
                    <a:pt x="8" y="15"/>
                  </a:moveTo>
                  <a:lnTo>
                    <a:pt x="8" y="15"/>
                  </a:lnTo>
                  <a:lnTo>
                    <a:pt x="9" y="14"/>
                  </a:lnTo>
                  <a:lnTo>
                    <a:pt x="11" y="10"/>
                  </a:lnTo>
                  <a:lnTo>
                    <a:pt x="13" y="9"/>
                  </a:lnTo>
                  <a:lnTo>
                    <a:pt x="16" y="8"/>
                  </a:lnTo>
                  <a:lnTo>
                    <a:pt x="16" y="0"/>
                  </a:lnTo>
                  <a:lnTo>
                    <a:pt x="9" y="1"/>
                  </a:lnTo>
                  <a:lnTo>
                    <a:pt x="4" y="5"/>
                  </a:lnTo>
                  <a:lnTo>
                    <a:pt x="1" y="10"/>
                  </a:lnTo>
                  <a:lnTo>
                    <a:pt x="0" y="15"/>
                  </a:lnTo>
                  <a:lnTo>
                    <a:pt x="8" y="1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76" name="Freeform 136"/>
            <p:cNvSpPr>
              <a:spLocks noChangeAspect="1"/>
            </p:cNvSpPr>
            <p:nvPr/>
          </p:nvSpPr>
          <p:spPr bwMode="auto">
            <a:xfrm>
              <a:off x="808" y="582"/>
              <a:ext cx="11" cy="16"/>
            </a:xfrm>
            <a:custGeom>
              <a:avLst/>
              <a:gdLst/>
              <a:ahLst/>
              <a:cxnLst>
                <a:cxn ang="0">
                  <a:pos x="0" y="15"/>
                </a:cxn>
                <a:cxn ang="0">
                  <a:pos x="0" y="15"/>
                </a:cxn>
                <a:cxn ang="0">
                  <a:pos x="7" y="13"/>
                </a:cxn>
                <a:cxn ang="0">
                  <a:pos x="10" y="7"/>
                </a:cxn>
                <a:cxn ang="0">
                  <a:pos x="8" y="3"/>
                </a:cxn>
                <a:cxn ang="0">
                  <a:pos x="8" y="0"/>
                </a:cxn>
                <a:cxn ang="0">
                  <a:pos x="0" y="0"/>
                </a:cxn>
                <a:cxn ang="0">
                  <a:pos x="0" y="4"/>
                </a:cxn>
                <a:cxn ang="0">
                  <a:pos x="2" y="7"/>
                </a:cxn>
                <a:cxn ang="0">
                  <a:pos x="3" y="5"/>
                </a:cxn>
                <a:cxn ang="0">
                  <a:pos x="0" y="6"/>
                </a:cxn>
                <a:cxn ang="0">
                  <a:pos x="0" y="15"/>
                </a:cxn>
              </a:cxnLst>
              <a:rect l="0" t="0" r="r" b="b"/>
              <a:pathLst>
                <a:path w="11" h="16">
                  <a:moveTo>
                    <a:pt x="0" y="15"/>
                  </a:moveTo>
                  <a:lnTo>
                    <a:pt x="0" y="15"/>
                  </a:lnTo>
                  <a:lnTo>
                    <a:pt x="7" y="13"/>
                  </a:lnTo>
                  <a:lnTo>
                    <a:pt x="10" y="7"/>
                  </a:lnTo>
                  <a:lnTo>
                    <a:pt x="8" y="3"/>
                  </a:lnTo>
                  <a:lnTo>
                    <a:pt x="8" y="0"/>
                  </a:lnTo>
                  <a:lnTo>
                    <a:pt x="0" y="0"/>
                  </a:lnTo>
                  <a:lnTo>
                    <a:pt x="0" y="4"/>
                  </a:lnTo>
                  <a:lnTo>
                    <a:pt x="2" y="7"/>
                  </a:lnTo>
                  <a:lnTo>
                    <a:pt x="3" y="5"/>
                  </a:lnTo>
                  <a:lnTo>
                    <a:pt x="0" y="6"/>
                  </a:lnTo>
                  <a:lnTo>
                    <a:pt x="0" y="1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77" name="Freeform 137"/>
            <p:cNvSpPr>
              <a:spLocks noChangeAspect="1"/>
            </p:cNvSpPr>
            <p:nvPr/>
          </p:nvSpPr>
          <p:spPr bwMode="auto">
            <a:xfrm>
              <a:off x="788" y="589"/>
              <a:ext cx="22" cy="12"/>
            </a:xfrm>
            <a:custGeom>
              <a:avLst/>
              <a:gdLst/>
              <a:ahLst/>
              <a:cxnLst>
                <a:cxn ang="0">
                  <a:pos x="9" y="11"/>
                </a:cxn>
                <a:cxn ang="0">
                  <a:pos x="9" y="11"/>
                </a:cxn>
                <a:cxn ang="0">
                  <a:pos x="10" y="10"/>
                </a:cxn>
                <a:cxn ang="0">
                  <a:pos x="14" y="9"/>
                </a:cxn>
                <a:cxn ang="0">
                  <a:pos x="21" y="9"/>
                </a:cxn>
                <a:cxn ang="0">
                  <a:pos x="21" y="0"/>
                </a:cxn>
                <a:cxn ang="0">
                  <a:pos x="14" y="1"/>
                </a:cxn>
                <a:cxn ang="0">
                  <a:pos x="7" y="2"/>
                </a:cxn>
                <a:cxn ang="0">
                  <a:pos x="3" y="5"/>
                </a:cxn>
                <a:cxn ang="0">
                  <a:pos x="0" y="11"/>
                </a:cxn>
                <a:cxn ang="0">
                  <a:pos x="9" y="11"/>
                </a:cxn>
              </a:cxnLst>
              <a:rect l="0" t="0" r="r" b="b"/>
              <a:pathLst>
                <a:path w="22" h="12">
                  <a:moveTo>
                    <a:pt x="9" y="11"/>
                  </a:moveTo>
                  <a:lnTo>
                    <a:pt x="9" y="11"/>
                  </a:lnTo>
                  <a:lnTo>
                    <a:pt x="10" y="10"/>
                  </a:lnTo>
                  <a:lnTo>
                    <a:pt x="14" y="9"/>
                  </a:lnTo>
                  <a:lnTo>
                    <a:pt x="21" y="9"/>
                  </a:lnTo>
                  <a:lnTo>
                    <a:pt x="21" y="0"/>
                  </a:lnTo>
                  <a:lnTo>
                    <a:pt x="14" y="1"/>
                  </a:lnTo>
                  <a:lnTo>
                    <a:pt x="7" y="2"/>
                  </a:lnTo>
                  <a:lnTo>
                    <a:pt x="3" y="5"/>
                  </a:lnTo>
                  <a:lnTo>
                    <a:pt x="0" y="11"/>
                  </a:lnTo>
                  <a:lnTo>
                    <a:pt x="9" y="1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grpSp>
      <p:sp>
        <p:nvSpPr>
          <p:cNvPr id="3206" name="Rectangle 138"/>
          <p:cNvSpPr>
            <a:spLocks noChangeAspect="1" noChangeArrowheads="1"/>
          </p:cNvSpPr>
          <p:nvPr/>
        </p:nvSpPr>
        <p:spPr bwMode="auto">
          <a:xfrm>
            <a:off x="304800" y="2012950"/>
            <a:ext cx="781050" cy="228600"/>
          </a:xfrm>
          <a:prstGeom prst="rect">
            <a:avLst/>
          </a:prstGeom>
          <a:noFill/>
          <a:ln w="9525">
            <a:noFill/>
            <a:miter lim="800000"/>
            <a:headEnd/>
            <a:tailEnd/>
          </a:ln>
        </p:spPr>
        <p:txBody>
          <a:bodyPr wrap="none" lIns="92058" tIns="46030" rIns="92058" bIns="46030">
            <a:spAutoFit/>
          </a:bodyPr>
          <a:lstStyle/>
          <a:p>
            <a:pPr eaLnBrk="0" hangingPunct="0"/>
            <a:r>
              <a:rPr lang="en-US" sz="900" b="1">
                <a:solidFill>
                  <a:srgbClr val="000099"/>
                </a:solidFill>
              </a:rPr>
              <a:t>Anchorage</a:t>
            </a:r>
          </a:p>
        </p:txBody>
      </p:sp>
      <p:grpSp>
        <p:nvGrpSpPr>
          <p:cNvPr id="3" name="Group 139"/>
          <p:cNvGrpSpPr>
            <a:grpSpLocks noChangeAspect="1"/>
          </p:cNvGrpSpPr>
          <p:nvPr/>
        </p:nvGrpSpPr>
        <p:grpSpPr bwMode="auto">
          <a:xfrm>
            <a:off x="1181100" y="5318125"/>
            <a:ext cx="1047750" cy="690563"/>
            <a:chOff x="866" y="2641"/>
            <a:chExt cx="733" cy="455"/>
          </a:xfrm>
        </p:grpSpPr>
        <p:sp>
          <p:nvSpPr>
            <p:cNvPr id="10380" name="Freeform 140"/>
            <p:cNvSpPr>
              <a:spLocks noChangeAspect="1"/>
            </p:cNvSpPr>
            <p:nvPr/>
          </p:nvSpPr>
          <p:spPr bwMode="auto">
            <a:xfrm>
              <a:off x="1469" y="2953"/>
              <a:ext cx="124" cy="139"/>
            </a:xfrm>
            <a:custGeom>
              <a:avLst/>
              <a:gdLst/>
              <a:ahLst/>
              <a:cxnLst>
                <a:cxn ang="0">
                  <a:pos x="48" y="7"/>
                </a:cxn>
                <a:cxn ang="0">
                  <a:pos x="40" y="4"/>
                </a:cxn>
                <a:cxn ang="0">
                  <a:pos x="32" y="1"/>
                </a:cxn>
                <a:cxn ang="0">
                  <a:pos x="28" y="1"/>
                </a:cxn>
                <a:cxn ang="0">
                  <a:pos x="28" y="12"/>
                </a:cxn>
                <a:cxn ang="0">
                  <a:pos x="31" y="27"/>
                </a:cxn>
                <a:cxn ang="0">
                  <a:pos x="27" y="33"/>
                </a:cxn>
                <a:cxn ang="0">
                  <a:pos x="18" y="38"/>
                </a:cxn>
                <a:cxn ang="0">
                  <a:pos x="17" y="45"/>
                </a:cxn>
                <a:cxn ang="0">
                  <a:pos x="15" y="51"/>
                </a:cxn>
                <a:cxn ang="0">
                  <a:pos x="8" y="54"/>
                </a:cxn>
                <a:cxn ang="0">
                  <a:pos x="1" y="60"/>
                </a:cxn>
                <a:cxn ang="0">
                  <a:pos x="2" y="66"/>
                </a:cxn>
                <a:cxn ang="0">
                  <a:pos x="6" y="74"/>
                </a:cxn>
                <a:cxn ang="0">
                  <a:pos x="9" y="83"/>
                </a:cxn>
                <a:cxn ang="0">
                  <a:pos x="9" y="89"/>
                </a:cxn>
                <a:cxn ang="0">
                  <a:pos x="8" y="102"/>
                </a:cxn>
                <a:cxn ang="0">
                  <a:pos x="10" y="120"/>
                </a:cxn>
                <a:cxn ang="0">
                  <a:pos x="16" y="127"/>
                </a:cxn>
                <a:cxn ang="0">
                  <a:pos x="22" y="131"/>
                </a:cxn>
                <a:cxn ang="0">
                  <a:pos x="29" y="131"/>
                </a:cxn>
                <a:cxn ang="0">
                  <a:pos x="41" y="132"/>
                </a:cxn>
                <a:cxn ang="0">
                  <a:pos x="46" y="137"/>
                </a:cxn>
                <a:cxn ang="0">
                  <a:pos x="51" y="137"/>
                </a:cxn>
                <a:cxn ang="0">
                  <a:pos x="57" y="128"/>
                </a:cxn>
                <a:cxn ang="0">
                  <a:pos x="64" y="117"/>
                </a:cxn>
                <a:cxn ang="0">
                  <a:pos x="72" y="115"/>
                </a:cxn>
                <a:cxn ang="0">
                  <a:pos x="78" y="113"/>
                </a:cxn>
                <a:cxn ang="0">
                  <a:pos x="91" y="109"/>
                </a:cxn>
                <a:cxn ang="0">
                  <a:pos x="100" y="105"/>
                </a:cxn>
                <a:cxn ang="0">
                  <a:pos x="107" y="100"/>
                </a:cxn>
                <a:cxn ang="0">
                  <a:pos x="112" y="95"/>
                </a:cxn>
                <a:cxn ang="0">
                  <a:pos x="116" y="90"/>
                </a:cxn>
                <a:cxn ang="0">
                  <a:pos x="123" y="85"/>
                </a:cxn>
                <a:cxn ang="0">
                  <a:pos x="125" y="79"/>
                </a:cxn>
                <a:cxn ang="0">
                  <a:pos x="124" y="73"/>
                </a:cxn>
                <a:cxn ang="0">
                  <a:pos x="119" y="71"/>
                </a:cxn>
                <a:cxn ang="0">
                  <a:pos x="112" y="71"/>
                </a:cxn>
                <a:cxn ang="0">
                  <a:pos x="109" y="62"/>
                </a:cxn>
                <a:cxn ang="0">
                  <a:pos x="107" y="51"/>
                </a:cxn>
                <a:cxn ang="0">
                  <a:pos x="105" y="44"/>
                </a:cxn>
                <a:cxn ang="0">
                  <a:pos x="103" y="39"/>
                </a:cxn>
                <a:cxn ang="0">
                  <a:pos x="98" y="42"/>
                </a:cxn>
                <a:cxn ang="0">
                  <a:pos x="93" y="40"/>
                </a:cxn>
                <a:cxn ang="0">
                  <a:pos x="89" y="29"/>
                </a:cxn>
                <a:cxn ang="0">
                  <a:pos x="83" y="22"/>
                </a:cxn>
                <a:cxn ang="0">
                  <a:pos x="78" y="18"/>
                </a:cxn>
                <a:cxn ang="0">
                  <a:pos x="70" y="14"/>
                </a:cxn>
                <a:cxn ang="0">
                  <a:pos x="61" y="10"/>
                </a:cxn>
                <a:cxn ang="0">
                  <a:pos x="53" y="7"/>
                </a:cxn>
              </a:cxnLst>
              <a:rect l="0" t="0" r="r" b="b"/>
              <a:pathLst>
                <a:path w="126" h="139">
                  <a:moveTo>
                    <a:pt x="50" y="7"/>
                  </a:moveTo>
                  <a:lnTo>
                    <a:pt x="48" y="7"/>
                  </a:lnTo>
                  <a:lnTo>
                    <a:pt x="44" y="6"/>
                  </a:lnTo>
                  <a:lnTo>
                    <a:pt x="40" y="4"/>
                  </a:lnTo>
                  <a:lnTo>
                    <a:pt x="36" y="2"/>
                  </a:lnTo>
                  <a:lnTo>
                    <a:pt x="32" y="1"/>
                  </a:lnTo>
                  <a:lnTo>
                    <a:pt x="30" y="0"/>
                  </a:lnTo>
                  <a:lnTo>
                    <a:pt x="28" y="1"/>
                  </a:lnTo>
                  <a:lnTo>
                    <a:pt x="27" y="4"/>
                  </a:lnTo>
                  <a:lnTo>
                    <a:pt x="28" y="12"/>
                  </a:lnTo>
                  <a:lnTo>
                    <a:pt x="30" y="20"/>
                  </a:lnTo>
                  <a:lnTo>
                    <a:pt x="31" y="27"/>
                  </a:lnTo>
                  <a:lnTo>
                    <a:pt x="30" y="31"/>
                  </a:lnTo>
                  <a:lnTo>
                    <a:pt x="27" y="33"/>
                  </a:lnTo>
                  <a:lnTo>
                    <a:pt x="22" y="35"/>
                  </a:lnTo>
                  <a:lnTo>
                    <a:pt x="18" y="38"/>
                  </a:lnTo>
                  <a:lnTo>
                    <a:pt x="17" y="41"/>
                  </a:lnTo>
                  <a:lnTo>
                    <a:pt x="17" y="45"/>
                  </a:lnTo>
                  <a:lnTo>
                    <a:pt x="17" y="48"/>
                  </a:lnTo>
                  <a:lnTo>
                    <a:pt x="15" y="51"/>
                  </a:lnTo>
                  <a:lnTo>
                    <a:pt x="12" y="52"/>
                  </a:lnTo>
                  <a:lnTo>
                    <a:pt x="8" y="54"/>
                  </a:lnTo>
                  <a:lnTo>
                    <a:pt x="4" y="56"/>
                  </a:lnTo>
                  <a:lnTo>
                    <a:pt x="1" y="60"/>
                  </a:lnTo>
                  <a:lnTo>
                    <a:pt x="0" y="63"/>
                  </a:lnTo>
                  <a:lnTo>
                    <a:pt x="2" y="66"/>
                  </a:lnTo>
                  <a:lnTo>
                    <a:pt x="4" y="70"/>
                  </a:lnTo>
                  <a:lnTo>
                    <a:pt x="6" y="74"/>
                  </a:lnTo>
                  <a:lnTo>
                    <a:pt x="8" y="79"/>
                  </a:lnTo>
                  <a:lnTo>
                    <a:pt x="9" y="83"/>
                  </a:lnTo>
                  <a:lnTo>
                    <a:pt x="9" y="85"/>
                  </a:lnTo>
                  <a:lnTo>
                    <a:pt x="9" y="89"/>
                  </a:lnTo>
                  <a:lnTo>
                    <a:pt x="8" y="94"/>
                  </a:lnTo>
                  <a:lnTo>
                    <a:pt x="8" y="102"/>
                  </a:lnTo>
                  <a:lnTo>
                    <a:pt x="9" y="111"/>
                  </a:lnTo>
                  <a:lnTo>
                    <a:pt x="10" y="120"/>
                  </a:lnTo>
                  <a:lnTo>
                    <a:pt x="13" y="125"/>
                  </a:lnTo>
                  <a:lnTo>
                    <a:pt x="16" y="127"/>
                  </a:lnTo>
                  <a:lnTo>
                    <a:pt x="19" y="129"/>
                  </a:lnTo>
                  <a:lnTo>
                    <a:pt x="22" y="131"/>
                  </a:lnTo>
                  <a:lnTo>
                    <a:pt x="25" y="132"/>
                  </a:lnTo>
                  <a:lnTo>
                    <a:pt x="29" y="131"/>
                  </a:lnTo>
                  <a:lnTo>
                    <a:pt x="35" y="131"/>
                  </a:lnTo>
                  <a:lnTo>
                    <a:pt x="41" y="132"/>
                  </a:lnTo>
                  <a:lnTo>
                    <a:pt x="44" y="135"/>
                  </a:lnTo>
                  <a:lnTo>
                    <a:pt x="46" y="137"/>
                  </a:lnTo>
                  <a:lnTo>
                    <a:pt x="48" y="138"/>
                  </a:lnTo>
                  <a:lnTo>
                    <a:pt x="51" y="137"/>
                  </a:lnTo>
                  <a:lnTo>
                    <a:pt x="54" y="133"/>
                  </a:lnTo>
                  <a:lnTo>
                    <a:pt x="57" y="128"/>
                  </a:lnTo>
                  <a:lnTo>
                    <a:pt x="60" y="122"/>
                  </a:lnTo>
                  <a:lnTo>
                    <a:pt x="64" y="117"/>
                  </a:lnTo>
                  <a:lnTo>
                    <a:pt x="69" y="115"/>
                  </a:lnTo>
                  <a:lnTo>
                    <a:pt x="72" y="115"/>
                  </a:lnTo>
                  <a:lnTo>
                    <a:pt x="75" y="114"/>
                  </a:lnTo>
                  <a:lnTo>
                    <a:pt x="78" y="113"/>
                  </a:lnTo>
                  <a:lnTo>
                    <a:pt x="86" y="111"/>
                  </a:lnTo>
                  <a:lnTo>
                    <a:pt x="91" y="109"/>
                  </a:lnTo>
                  <a:lnTo>
                    <a:pt x="96" y="107"/>
                  </a:lnTo>
                  <a:lnTo>
                    <a:pt x="100" y="105"/>
                  </a:lnTo>
                  <a:lnTo>
                    <a:pt x="104" y="103"/>
                  </a:lnTo>
                  <a:lnTo>
                    <a:pt x="107" y="100"/>
                  </a:lnTo>
                  <a:lnTo>
                    <a:pt x="110" y="97"/>
                  </a:lnTo>
                  <a:lnTo>
                    <a:pt x="112" y="95"/>
                  </a:lnTo>
                  <a:lnTo>
                    <a:pt x="113" y="93"/>
                  </a:lnTo>
                  <a:lnTo>
                    <a:pt x="116" y="90"/>
                  </a:lnTo>
                  <a:lnTo>
                    <a:pt x="119" y="87"/>
                  </a:lnTo>
                  <a:lnTo>
                    <a:pt x="123" y="85"/>
                  </a:lnTo>
                  <a:lnTo>
                    <a:pt x="124" y="82"/>
                  </a:lnTo>
                  <a:lnTo>
                    <a:pt x="125" y="79"/>
                  </a:lnTo>
                  <a:lnTo>
                    <a:pt x="125" y="76"/>
                  </a:lnTo>
                  <a:lnTo>
                    <a:pt x="124" y="73"/>
                  </a:lnTo>
                  <a:lnTo>
                    <a:pt x="122" y="72"/>
                  </a:lnTo>
                  <a:lnTo>
                    <a:pt x="119" y="71"/>
                  </a:lnTo>
                  <a:lnTo>
                    <a:pt x="115" y="71"/>
                  </a:lnTo>
                  <a:lnTo>
                    <a:pt x="112" y="71"/>
                  </a:lnTo>
                  <a:lnTo>
                    <a:pt x="110" y="67"/>
                  </a:lnTo>
                  <a:lnTo>
                    <a:pt x="109" y="62"/>
                  </a:lnTo>
                  <a:lnTo>
                    <a:pt x="109" y="56"/>
                  </a:lnTo>
                  <a:lnTo>
                    <a:pt x="107" y="51"/>
                  </a:lnTo>
                  <a:lnTo>
                    <a:pt x="107" y="47"/>
                  </a:lnTo>
                  <a:lnTo>
                    <a:pt x="105" y="44"/>
                  </a:lnTo>
                  <a:lnTo>
                    <a:pt x="105" y="40"/>
                  </a:lnTo>
                  <a:lnTo>
                    <a:pt x="103" y="39"/>
                  </a:lnTo>
                  <a:lnTo>
                    <a:pt x="101" y="40"/>
                  </a:lnTo>
                  <a:lnTo>
                    <a:pt x="98" y="42"/>
                  </a:lnTo>
                  <a:lnTo>
                    <a:pt x="95" y="42"/>
                  </a:lnTo>
                  <a:lnTo>
                    <a:pt x="93" y="40"/>
                  </a:lnTo>
                  <a:lnTo>
                    <a:pt x="92" y="35"/>
                  </a:lnTo>
                  <a:lnTo>
                    <a:pt x="89" y="29"/>
                  </a:lnTo>
                  <a:lnTo>
                    <a:pt x="86" y="25"/>
                  </a:lnTo>
                  <a:lnTo>
                    <a:pt x="83" y="22"/>
                  </a:lnTo>
                  <a:lnTo>
                    <a:pt x="80" y="20"/>
                  </a:lnTo>
                  <a:lnTo>
                    <a:pt x="78" y="18"/>
                  </a:lnTo>
                  <a:lnTo>
                    <a:pt x="74" y="16"/>
                  </a:lnTo>
                  <a:lnTo>
                    <a:pt x="70" y="14"/>
                  </a:lnTo>
                  <a:lnTo>
                    <a:pt x="66" y="12"/>
                  </a:lnTo>
                  <a:lnTo>
                    <a:pt x="61" y="10"/>
                  </a:lnTo>
                  <a:lnTo>
                    <a:pt x="57" y="8"/>
                  </a:lnTo>
                  <a:lnTo>
                    <a:pt x="53" y="7"/>
                  </a:lnTo>
                  <a:lnTo>
                    <a:pt x="50" y="7"/>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81" name="Freeform 141"/>
            <p:cNvSpPr>
              <a:spLocks noChangeAspect="1"/>
            </p:cNvSpPr>
            <p:nvPr/>
          </p:nvSpPr>
          <p:spPr bwMode="auto">
            <a:xfrm>
              <a:off x="1491" y="2949"/>
              <a:ext cx="31" cy="19"/>
            </a:xfrm>
            <a:custGeom>
              <a:avLst/>
              <a:gdLst/>
              <a:ahLst/>
              <a:cxnLst>
                <a:cxn ang="0">
                  <a:pos x="9" y="8"/>
                </a:cxn>
                <a:cxn ang="0">
                  <a:pos x="10" y="8"/>
                </a:cxn>
                <a:cxn ang="0">
                  <a:pos x="9" y="8"/>
                </a:cxn>
                <a:cxn ang="0">
                  <a:pos x="8" y="9"/>
                </a:cxn>
                <a:cxn ang="0">
                  <a:pos x="10" y="9"/>
                </a:cxn>
                <a:cxn ang="0">
                  <a:pos x="13" y="10"/>
                </a:cxn>
                <a:cxn ang="0">
                  <a:pos x="16" y="12"/>
                </a:cxn>
                <a:cxn ang="0">
                  <a:pos x="20" y="14"/>
                </a:cxn>
                <a:cxn ang="0">
                  <a:pos x="26" y="15"/>
                </a:cxn>
                <a:cxn ang="0">
                  <a:pos x="30" y="15"/>
                </a:cxn>
                <a:cxn ang="0">
                  <a:pos x="27" y="7"/>
                </a:cxn>
                <a:cxn ang="0">
                  <a:pos x="26" y="7"/>
                </a:cxn>
                <a:cxn ang="0">
                  <a:pos x="23" y="6"/>
                </a:cxn>
                <a:cxn ang="0">
                  <a:pos x="20" y="4"/>
                </a:cxn>
                <a:cxn ang="0">
                  <a:pos x="16" y="2"/>
                </a:cxn>
                <a:cxn ang="0">
                  <a:pos x="11" y="1"/>
                </a:cxn>
                <a:cxn ang="0">
                  <a:pos x="8" y="0"/>
                </a:cxn>
                <a:cxn ang="0">
                  <a:pos x="2" y="2"/>
                </a:cxn>
                <a:cxn ang="0">
                  <a:pos x="0" y="8"/>
                </a:cxn>
                <a:cxn ang="0">
                  <a:pos x="1" y="8"/>
                </a:cxn>
                <a:cxn ang="0">
                  <a:pos x="9" y="8"/>
                </a:cxn>
              </a:cxnLst>
              <a:rect l="0" t="0" r="r" b="b"/>
              <a:pathLst>
                <a:path w="31" h="16">
                  <a:moveTo>
                    <a:pt x="9" y="8"/>
                  </a:moveTo>
                  <a:lnTo>
                    <a:pt x="10" y="8"/>
                  </a:lnTo>
                  <a:lnTo>
                    <a:pt x="9" y="8"/>
                  </a:lnTo>
                  <a:lnTo>
                    <a:pt x="8" y="9"/>
                  </a:lnTo>
                  <a:lnTo>
                    <a:pt x="10" y="9"/>
                  </a:lnTo>
                  <a:lnTo>
                    <a:pt x="13" y="10"/>
                  </a:lnTo>
                  <a:lnTo>
                    <a:pt x="16" y="12"/>
                  </a:lnTo>
                  <a:lnTo>
                    <a:pt x="20" y="14"/>
                  </a:lnTo>
                  <a:lnTo>
                    <a:pt x="26" y="15"/>
                  </a:lnTo>
                  <a:lnTo>
                    <a:pt x="30" y="15"/>
                  </a:lnTo>
                  <a:lnTo>
                    <a:pt x="27" y="7"/>
                  </a:lnTo>
                  <a:lnTo>
                    <a:pt x="26" y="7"/>
                  </a:lnTo>
                  <a:lnTo>
                    <a:pt x="23" y="6"/>
                  </a:lnTo>
                  <a:lnTo>
                    <a:pt x="20" y="4"/>
                  </a:lnTo>
                  <a:lnTo>
                    <a:pt x="16" y="2"/>
                  </a:lnTo>
                  <a:lnTo>
                    <a:pt x="11" y="1"/>
                  </a:lnTo>
                  <a:lnTo>
                    <a:pt x="8" y="0"/>
                  </a:lnTo>
                  <a:lnTo>
                    <a:pt x="2" y="2"/>
                  </a:lnTo>
                  <a:lnTo>
                    <a:pt x="0" y="8"/>
                  </a:lnTo>
                  <a:lnTo>
                    <a:pt x="1" y="8"/>
                  </a:lnTo>
                  <a:lnTo>
                    <a:pt x="9"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82" name="Freeform 142"/>
            <p:cNvSpPr>
              <a:spLocks noChangeAspect="1"/>
            </p:cNvSpPr>
            <p:nvPr/>
          </p:nvSpPr>
          <p:spPr bwMode="auto">
            <a:xfrm>
              <a:off x="1492" y="2957"/>
              <a:ext cx="11" cy="31"/>
            </a:xfrm>
            <a:custGeom>
              <a:avLst/>
              <a:gdLst/>
              <a:ahLst/>
              <a:cxnLst>
                <a:cxn ang="0">
                  <a:pos x="10" y="30"/>
                </a:cxn>
                <a:cxn ang="0">
                  <a:pos x="10" y="30"/>
                </a:cxn>
                <a:cxn ang="0">
                  <a:pos x="13" y="23"/>
                </a:cxn>
                <a:cxn ang="0">
                  <a:pos x="11" y="16"/>
                </a:cxn>
                <a:cxn ang="0">
                  <a:pos x="9" y="7"/>
                </a:cxn>
                <a:cxn ang="0">
                  <a:pos x="8" y="0"/>
                </a:cxn>
                <a:cxn ang="0">
                  <a:pos x="0" y="0"/>
                </a:cxn>
                <a:cxn ang="0">
                  <a:pos x="1" y="8"/>
                </a:cxn>
                <a:cxn ang="0">
                  <a:pos x="3" y="17"/>
                </a:cxn>
                <a:cxn ang="0">
                  <a:pos x="3" y="23"/>
                </a:cxn>
                <a:cxn ang="0">
                  <a:pos x="5" y="24"/>
                </a:cxn>
                <a:cxn ang="0">
                  <a:pos x="5" y="24"/>
                </a:cxn>
                <a:cxn ang="0">
                  <a:pos x="10" y="30"/>
                </a:cxn>
              </a:cxnLst>
              <a:rect l="0" t="0" r="r" b="b"/>
              <a:pathLst>
                <a:path w="14" h="31">
                  <a:moveTo>
                    <a:pt x="10" y="30"/>
                  </a:moveTo>
                  <a:lnTo>
                    <a:pt x="10" y="30"/>
                  </a:lnTo>
                  <a:lnTo>
                    <a:pt x="13" y="23"/>
                  </a:lnTo>
                  <a:lnTo>
                    <a:pt x="11" y="16"/>
                  </a:lnTo>
                  <a:lnTo>
                    <a:pt x="9" y="7"/>
                  </a:lnTo>
                  <a:lnTo>
                    <a:pt x="8" y="0"/>
                  </a:lnTo>
                  <a:lnTo>
                    <a:pt x="0" y="0"/>
                  </a:lnTo>
                  <a:lnTo>
                    <a:pt x="1" y="8"/>
                  </a:lnTo>
                  <a:lnTo>
                    <a:pt x="3" y="17"/>
                  </a:lnTo>
                  <a:lnTo>
                    <a:pt x="3" y="23"/>
                  </a:lnTo>
                  <a:lnTo>
                    <a:pt x="5" y="24"/>
                  </a:lnTo>
                  <a:lnTo>
                    <a:pt x="5" y="24"/>
                  </a:lnTo>
                  <a:lnTo>
                    <a:pt x="10" y="3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83" name="Freeform 143"/>
            <p:cNvSpPr>
              <a:spLocks noChangeAspect="1"/>
            </p:cNvSpPr>
            <p:nvPr/>
          </p:nvSpPr>
          <p:spPr bwMode="auto">
            <a:xfrm>
              <a:off x="1481" y="2981"/>
              <a:ext cx="22" cy="14"/>
            </a:xfrm>
            <a:custGeom>
              <a:avLst/>
              <a:gdLst/>
              <a:ahLst/>
              <a:cxnLst>
                <a:cxn ang="0">
                  <a:pos x="10" y="13"/>
                </a:cxn>
                <a:cxn ang="0">
                  <a:pos x="10" y="13"/>
                </a:cxn>
                <a:cxn ang="0">
                  <a:pos x="10" y="12"/>
                </a:cxn>
                <a:cxn ang="0">
                  <a:pos x="12" y="11"/>
                </a:cxn>
                <a:cxn ang="0">
                  <a:pos x="17" y="9"/>
                </a:cxn>
                <a:cxn ang="0">
                  <a:pos x="21" y="6"/>
                </a:cxn>
                <a:cxn ang="0">
                  <a:pos x="16" y="0"/>
                </a:cxn>
                <a:cxn ang="0">
                  <a:pos x="13" y="1"/>
                </a:cxn>
                <a:cxn ang="0">
                  <a:pos x="8" y="3"/>
                </a:cxn>
                <a:cxn ang="0">
                  <a:pos x="3" y="7"/>
                </a:cxn>
                <a:cxn ang="0">
                  <a:pos x="0" y="13"/>
                </a:cxn>
                <a:cxn ang="0">
                  <a:pos x="10" y="13"/>
                </a:cxn>
              </a:cxnLst>
              <a:rect l="0" t="0" r="r" b="b"/>
              <a:pathLst>
                <a:path w="22" h="14">
                  <a:moveTo>
                    <a:pt x="10" y="13"/>
                  </a:moveTo>
                  <a:lnTo>
                    <a:pt x="10" y="13"/>
                  </a:lnTo>
                  <a:lnTo>
                    <a:pt x="10" y="12"/>
                  </a:lnTo>
                  <a:lnTo>
                    <a:pt x="12" y="11"/>
                  </a:lnTo>
                  <a:lnTo>
                    <a:pt x="17" y="9"/>
                  </a:lnTo>
                  <a:lnTo>
                    <a:pt x="21" y="6"/>
                  </a:lnTo>
                  <a:lnTo>
                    <a:pt x="16" y="0"/>
                  </a:lnTo>
                  <a:lnTo>
                    <a:pt x="13" y="1"/>
                  </a:lnTo>
                  <a:lnTo>
                    <a:pt x="8" y="3"/>
                  </a:lnTo>
                  <a:lnTo>
                    <a:pt x="3" y="7"/>
                  </a:lnTo>
                  <a:lnTo>
                    <a:pt x="0" y="13"/>
                  </a:lnTo>
                  <a:lnTo>
                    <a:pt x="10" y="1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84" name="Freeform 144"/>
            <p:cNvSpPr>
              <a:spLocks noChangeAspect="1"/>
            </p:cNvSpPr>
            <p:nvPr/>
          </p:nvSpPr>
          <p:spPr bwMode="auto">
            <a:xfrm>
              <a:off x="1481" y="2993"/>
              <a:ext cx="11" cy="17"/>
            </a:xfrm>
            <a:custGeom>
              <a:avLst/>
              <a:gdLst/>
              <a:ahLst/>
              <a:cxnLst>
                <a:cxn ang="0">
                  <a:pos x="1" y="15"/>
                </a:cxn>
                <a:cxn ang="0">
                  <a:pos x="1" y="15"/>
                </a:cxn>
                <a:cxn ang="0">
                  <a:pos x="6" y="13"/>
                </a:cxn>
                <a:cxn ang="0">
                  <a:pos x="9" y="9"/>
                </a:cxn>
                <a:cxn ang="0">
                  <a:pos x="10" y="4"/>
                </a:cxn>
                <a:cxn ang="0">
                  <a:pos x="10" y="0"/>
                </a:cxn>
                <a:cxn ang="0">
                  <a:pos x="0" y="0"/>
                </a:cxn>
                <a:cxn ang="0">
                  <a:pos x="0" y="4"/>
                </a:cxn>
                <a:cxn ang="0">
                  <a:pos x="1" y="6"/>
                </a:cxn>
                <a:cxn ang="0">
                  <a:pos x="0" y="7"/>
                </a:cxn>
                <a:cxn ang="0">
                  <a:pos x="0" y="7"/>
                </a:cxn>
                <a:cxn ang="0">
                  <a:pos x="1" y="15"/>
                </a:cxn>
              </a:cxnLst>
              <a:rect l="0" t="0" r="r" b="b"/>
              <a:pathLst>
                <a:path w="11" h="16">
                  <a:moveTo>
                    <a:pt x="1" y="15"/>
                  </a:moveTo>
                  <a:lnTo>
                    <a:pt x="1" y="15"/>
                  </a:lnTo>
                  <a:lnTo>
                    <a:pt x="6" y="13"/>
                  </a:lnTo>
                  <a:lnTo>
                    <a:pt x="9" y="9"/>
                  </a:lnTo>
                  <a:lnTo>
                    <a:pt x="10" y="4"/>
                  </a:lnTo>
                  <a:lnTo>
                    <a:pt x="10" y="0"/>
                  </a:lnTo>
                  <a:lnTo>
                    <a:pt x="0" y="0"/>
                  </a:lnTo>
                  <a:lnTo>
                    <a:pt x="0" y="4"/>
                  </a:lnTo>
                  <a:lnTo>
                    <a:pt x="1" y="6"/>
                  </a:lnTo>
                  <a:lnTo>
                    <a:pt x="0" y="7"/>
                  </a:lnTo>
                  <a:lnTo>
                    <a:pt x="0" y="7"/>
                  </a:lnTo>
                  <a:lnTo>
                    <a:pt x="1" y="1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85" name="Freeform 145"/>
            <p:cNvSpPr>
              <a:spLocks noChangeAspect="1"/>
            </p:cNvSpPr>
            <p:nvPr/>
          </p:nvSpPr>
          <p:spPr bwMode="auto">
            <a:xfrm>
              <a:off x="1465" y="3001"/>
              <a:ext cx="19" cy="17"/>
            </a:xfrm>
            <a:custGeom>
              <a:avLst/>
              <a:gdLst/>
              <a:ahLst/>
              <a:cxnLst>
                <a:cxn ang="0">
                  <a:pos x="8" y="14"/>
                </a:cxn>
                <a:cxn ang="0">
                  <a:pos x="8" y="15"/>
                </a:cxn>
                <a:cxn ang="0">
                  <a:pos x="8" y="14"/>
                </a:cxn>
                <a:cxn ang="0">
                  <a:pos x="11" y="12"/>
                </a:cxn>
                <a:cxn ang="0">
                  <a:pos x="14" y="10"/>
                </a:cxn>
                <a:cxn ang="0">
                  <a:pos x="17" y="8"/>
                </a:cxn>
                <a:cxn ang="0">
                  <a:pos x="16" y="0"/>
                </a:cxn>
                <a:cxn ang="0">
                  <a:pos x="10" y="2"/>
                </a:cxn>
                <a:cxn ang="0">
                  <a:pos x="6" y="5"/>
                </a:cxn>
                <a:cxn ang="0">
                  <a:pos x="2" y="10"/>
                </a:cxn>
                <a:cxn ang="0">
                  <a:pos x="0" y="15"/>
                </a:cxn>
                <a:cxn ang="0">
                  <a:pos x="0" y="16"/>
                </a:cxn>
                <a:cxn ang="0">
                  <a:pos x="8" y="14"/>
                </a:cxn>
              </a:cxnLst>
              <a:rect l="0" t="0" r="r" b="b"/>
              <a:pathLst>
                <a:path w="18" h="17">
                  <a:moveTo>
                    <a:pt x="8" y="14"/>
                  </a:moveTo>
                  <a:lnTo>
                    <a:pt x="8" y="15"/>
                  </a:lnTo>
                  <a:lnTo>
                    <a:pt x="8" y="14"/>
                  </a:lnTo>
                  <a:lnTo>
                    <a:pt x="11" y="12"/>
                  </a:lnTo>
                  <a:lnTo>
                    <a:pt x="14" y="10"/>
                  </a:lnTo>
                  <a:lnTo>
                    <a:pt x="17" y="8"/>
                  </a:lnTo>
                  <a:lnTo>
                    <a:pt x="16" y="0"/>
                  </a:lnTo>
                  <a:lnTo>
                    <a:pt x="10" y="2"/>
                  </a:lnTo>
                  <a:lnTo>
                    <a:pt x="6" y="5"/>
                  </a:lnTo>
                  <a:lnTo>
                    <a:pt x="2" y="10"/>
                  </a:lnTo>
                  <a:lnTo>
                    <a:pt x="0" y="15"/>
                  </a:lnTo>
                  <a:lnTo>
                    <a:pt x="0" y="16"/>
                  </a:lnTo>
                  <a:lnTo>
                    <a:pt x="8" y="1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86" name="Freeform 146"/>
            <p:cNvSpPr>
              <a:spLocks noChangeAspect="1"/>
            </p:cNvSpPr>
            <p:nvPr/>
          </p:nvSpPr>
          <p:spPr bwMode="auto">
            <a:xfrm>
              <a:off x="1465" y="3015"/>
              <a:ext cx="19" cy="18"/>
            </a:xfrm>
            <a:custGeom>
              <a:avLst/>
              <a:gdLst/>
              <a:ahLst/>
              <a:cxnLst>
                <a:cxn ang="0">
                  <a:pos x="16" y="16"/>
                </a:cxn>
                <a:cxn ang="0">
                  <a:pos x="16" y="16"/>
                </a:cxn>
                <a:cxn ang="0">
                  <a:pos x="14" y="10"/>
                </a:cxn>
                <a:cxn ang="0">
                  <a:pos x="12" y="6"/>
                </a:cxn>
                <a:cxn ang="0">
                  <a:pos x="10" y="2"/>
                </a:cxn>
                <a:cxn ang="0">
                  <a:pos x="8" y="0"/>
                </a:cxn>
                <a:cxn ang="0">
                  <a:pos x="0" y="2"/>
                </a:cxn>
                <a:cxn ang="0">
                  <a:pos x="2" y="6"/>
                </a:cxn>
                <a:cxn ang="0">
                  <a:pos x="4" y="10"/>
                </a:cxn>
                <a:cxn ang="0">
                  <a:pos x="6" y="13"/>
                </a:cxn>
                <a:cxn ang="0">
                  <a:pos x="8" y="17"/>
                </a:cxn>
                <a:cxn ang="0">
                  <a:pos x="16" y="16"/>
                </a:cxn>
              </a:cxnLst>
              <a:rect l="0" t="0" r="r" b="b"/>
              <a:pathLst>
                <a:path w="17" h="18">
                  <a:moveTo>
                    <a:pt x="16" y="16"/>
                  </a:moveTo>
                  <a:lnTo>
                    <a:pt x="16" y="16"/>
                  </a:lnTo>
                  <a:lnTo>
                    <a:pt x="14" y="10"/>
                  </a:lnTo>
                  <a:lnTo>
                    <a:pt x="12" y="6"/>
                  </a:lnTo>
                  <a:lnTo>
                    <a:pt x="10" y="2"/>
                  </a:lnTo>
                  <a:lnTo>
                    <a:pt x="8" y="0"/>
                  </a:lnTo>
                  <a:lnTo>
                    <a:pt x="0" y="2"/>
                  </a:lnTo>
                  <a:lnTo>
                    <a:pt x="2" y="6"/>
                  </a:lnTo>
                  <a:lnTo>
                    <a:pt x="4" y="10"/>
                  </a:lnTo>
                  <a:lnTo>
                    <a:pt x="6" y="13"/>
                  </a:lnTo>
                  <a:lnTo>
                    <a:pt x="8" y="17"/>
                  </a:lnTo>
                  <a:lnTo>
                    <a:pt x="16" y="1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87" name="Freeform 147"/>
            <p:cNvSpPr>
              <a:spLocks noChangeAspect="1"/>
            </p:cNvSpPr>
            <p:nvPr/>
          </p:nvSpPr>
          <p:spPr bwMode="auto">
            <a:xfrm>
              <a:off x="1474" y="3031"/>
              <a:ext cx="10" cy="17"/>
            </a:xfrm>
            <a:custGeom>
              <a:avLst/>
              <a:gdLst/>
              <a:ahLst/>
              <a:cxnLst>
                <a:cxn ang="0">
                  <a:pos x="8" y="16"/>
                </a:cxn>
                <a:cxn ang="0">
                  <a:pos x="8" y="16"/>
                </a:cxn>
                <a:cxn ang="0">
                  <a:pos x="9" y="10"/>
                </a:cxn>
                <a:cxn ang="0">
                  <a:pos x="10" y="7"/>
                </a:cxn>
                <a:cxn ang="0">
                  <a:pos x="9" y="4"/>
                </a:cxn>
                <a:cxn ang="0">
                  <a:pos x="8" y="0"/>
                </a:cxn>
                <a:cxn ang="0">
                  <a:pos x="0" y="1"/>
                </a:cxn>
                <a:cxn ang="0">
                  <a:pos x="1" y="5"/>
                </a:cxn>
                <a:cxn ang="0">
                  <a:pos x="0" y="7"/>
                </a:cxn>
                <a:cxn ang="0">
                  <a:pos x="1" y="10"/>
                </a:cxn>
                <a:cxn ang="0">
                  <a:pos x="0" y="16"/>
                </a:cxn>
                <a:cxn ang="0">
                  <a:pos x="0" y="15"/>
                </a:cxn>
                <a:cxn ang="0">
                  <a:pos x="8" y="16"/>
                </a:cxn>
              </a:cxnLst>
              <a:rect l="0" t="0" r="r" b="b"/>
              <a:pathLst>
                <a:path w="11" h="17">
                  <a:moveTo>
                    <a:pt x="8" y="16"/>
                  </a:moveTo>
                  <a:lnTo>
                    <a:pt x="8" y="16"/>
                  </a:lnTo>
                  <a:lnTo>
                    <a:pt x="9" y="10"/>
                  </a:lnTo>
                  <a:lnTo>
                    <a:pt x="10" y="7"/>
                  </a:lnTo>
                  <a:lnTo>
                    <a:pt x="9" y="4"/>
                  </a:lnTo>
                  <a:lnTo>
                    <a:pt x="8" y="0"/>
                  </a:lnTo>
                  <a:lnTo>
                    <a:pt x="0" y="1"/>
                  </a:lnTo>
                  <a:lnTo>
                    <a:pt x="1" y="5"/>
                  </a:lnTo>
                  <a:lnTo>
                    <a:pt x="0" y="7"/>
                  </a:lnTo>
                  <a:lnTo>
                    <a:pt x="1" y="10"/>
                  </a:lnTo>
                  <a:lnTo>
                    <a:pt x="0" y="16"/>
                  </a:lnTo>
                  <a:lnTo>
                    <a:pt x="0" y="15"/>
                  </a:lnTo>
                  <a:lnTo>
                    <a:pt x="8" y="1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88" name="Freeform 148"/>
            <p:cNvSpPr>
              <a:spLocks noChangeAspect="1"/>
            </p:cNvSpPr>
            <p:nvPr/>
          </p:nvSpPr>
          <p:spPr bwMode="auto">
            <a:xfrm>
              <a:off x="1472" y="3046"/>
              <a:ext cx="11" cy="39"/>
            </a:xfrm>
            <a:custGeom>
              <a:avLst/>
              <a:gdLst/>
              <a:ahLst/>
              <a:cxnLst>
                <a:cxn ang="0">
                  <a:pos x="13" y="29"/>
                </a:cxn>
                <a:cxn ang="0">
                  <a:pos x="13" y="28"/>
                </a:cxn>
                <a:cxn ang="0">
                  <a:pos x="11" y="26"/>
                </a:cxn>
                <a:cxn ang="0">
                  <a:pos x="10" y="18"/>
                </a:cxn>
                <a:cxn ang="0">
                  <a:pos x="9" y="9"/>
                </a:cxn>
                <a:cxn ang="0">
                  <a:pos x="9" y="2"/>
                </a:cxn>
                <a:cxn ang="0">
                  <a:pos x="1" y="0"/>
                </a:cxn>
                <a:cxn ang="0">
                  <a:pos x="0" y="9"/>
                </a:cxn>
                <a:cxn ang="0">
                  <a:pos x="2" y="19"/>
                </a:cxn>
                <a:cxn ang="0">
                  <a:pos x="3" y="28"/>
                </a:cxn>
                <a:cxn ang="0">
                  <a:pos x="7" y="35"/>
                </a:cxn>
                <a:cxn ang="0">
                  <a:pos x="7" y="34"/>
                </a:cxn>
                <a:cxn ang="0">
                  <a:pos x="13" y="29"/>
                </a:cxn>
              </a:cxnLst>
              <a:rect l="0" t="0" r="r" b="b"/>
              <a:pathLst>
                <a:path w="14" h="36">
                  <a:moveTo>
                    <a:pt x="13" y="29"/>
                  </a:moveTo>
                  <a:lnTo>
                    <a:pt x="13" y="28"/>
                  </a:lnTo>
                  <a:lnTo>
                    <a:pt x="11" y="26"/>
                  </a:lnTo>
                  <a:lnTo>
                    <a:pt x="10" y="18"/>
                  </a:lnTo>
                  <a:lnTo>
                    <a:pt x="9" y="9"/>
                  </a:lnTo>
                  <a:lnTo>
                    <a:pt x="9" y="2"/>
                  </a:lnTo>
                  <a:lnTo>
                    <a:pt x="1" y="0"/>
                  </a:lnTo>
                  <a:lnTo>
                    <a:pt x="0" y="9"/>
                  </a:lnTo>
                  <a:lnTo>
                    <a:pt x="2" y="19"/>
                  </a:lnTo>
                  <a:lnTo>
                    <a:pt x="3" y="28"/>
                  </a:lnTo>
                  <a:lnTo>
                    <a:pt x="7" y="35"/>
                  </a:lnTo>
                  <a:lnTo>
                    <a:pt x="7" y="34"/>
                  </a:lnTo>
                  <a:lnTo>
                    <a:pt x="13" y="2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89" name="Freeform 149"/>
            <p:cNvSpPr>
              <a:spLocks noChangeAspect="1"/>
            </p:cNvSpPr>
            <p:nvPr/>
          </p:nvSpPr>
          <p:spPr bwMode="auto">
            <a:xfrm>
              <a:off x="1479" y="3075"/>
              <a:ext cx="16" cy="15"/>
            </a:xfrm>
            <a:custGeom>
              <a:avLst/>
              <a:gdLst/>
              <a:ahLst/>
              <a:cxnLst>
                <a:cxn ang="0">
                  <a:pos x="15" y="5"/>
                </a:cxn>
                <a:cxn ang="0">
                  <a:pos x="15" y="5"/>
                </a:cxn>
                <a:cxn ang="0">
                  <a:pos x="14" y="5"/>
                </a:cxn>
                <a:cxn ang="0">
                  <a:pos x="11" y="4"/>
                </a:cxn>
                <a:cxn ang="0">
                  <a:pos x="8" y="2"/>
                </a:cxn>
                <a:cxn ang="0">
                  <a:pos x="6" y="0"/>
                </a:cxn>
                <a:cxn ang="0">
                  <a:pos x="0" y="5"/>
                </a:cxn>
                <a:cxn ang="0">
                  <a:pos x="3" y="8"/>
                </a:cxn>
                <a:cxn ang="0">
                  <a:pos x="7" y="10"/>
                </a:cxn>
                <a:cxn ang="0">
                  <a:pos x="11" y="13"/>
                </a:cxn>
                <a:cxn ang="0">
                  <a:pos x="15" y="14"/>
                </a:cxn>
                <a:cxn ang="0">
                  <a:pos x="15" y="5"/>
                </a:cxn>
              </a:cxnLst>
              <a:rect l="0" t="0" r="r" b="b"/>
              <a:pathLst>
                <a:path w="16" h="15">
                  <a:moveTo>
                    <a:pt x="15" y="5"/>
                  </a:moveTo>
                  <a:lnTo>
                    <a:pt x="15" y="5"/>
                  </a:lnTo>
                  <a:lnTo>
                    <a:pt x="14" y="5"/>
                  </a:lnTo>
                  <a:lnTo>
                    <a:pt x="11" y="4"/>
                  </a:lnTo>
                  <a:lnTo>
                    <a:pt x="8" y="2"/>
                  </a:lnTo>
                  <a:lnTo>
                    <a:pt x="6" y="0"/>
                  </a:lnTo>
                  <a:lnTo>
                    <a:pt x="0" y="5"/>
                  </a:lnTo>
                  <a:lnTo>
                    <a:pt x="3" y="8"/>
                  </a:lnTo>
                  <a:lnTo>
                    <a:pt x="7" y="10"/>
                  </a:lnTo>
                  <a:lnTo>
                    <a:pt x="11" y="13"/>
                  </a:lnTo>
                  <a:lnTo>
                    <a:pt x="15" y="14"/>
                  </a:lnTo>
                  <a:lnTo>
                    <a:pt x="15"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0" name="Freeform 150"/>
            <p:cNvSpPr>
              <a:spLocks noChangeAspect="1"/>
            </p:cNvSpPr>
            <p:nvPr/>
          </p:nvSpPr>
          <p:spPr bwMode="auto">
            <a:xfrm>
              <a:off x="1493" y="3079"/>
              <a:ext cx="22" cy="8"/>
            </a:xfrm>
            <a:custGeom>
              <a:avLst/>
              <a:gdLst/>
              <a:ahLst/>
              <a:cxnLst>
                <a:cxn ang="0">
                  <a:pos x="23" y="6"/>
                </a:cxn>
                <a:cxn ang="0">
                  <a:pos x="23" y="6"/>
                </a:cxn>
                <a:cxn ang="0">
                  <a:pos x="17" y="1"/>
                </a:cxn>
                <a:cxn ang="0">
                  <a:pos x="10" y="0"/>
                </a:cxn>
                <a:cxn ang="0">
                  <a:pos x="4" y="0"/>
                </a:cxn>
                <a:cxn ang="0">
                  <a:pos x="0" y="0"/>
                </a:cxn>
                <a:cxn ang="0">
                  <a:pos x="0" y="10"/>
                </a:cxn>
                <a:cxn ang="0">
                  <a:pos x="4" y="8"/>
                </a:cxn>
                <a:cxn ang="0">
                  <a:pos x="10" y="9"/>
                </a:cxn>
                <a:cxn ang="0">
                  <a:pos x="15" y="9"/>
                </a:cxn>
                <a:cxn ang="0">
                  <a:pos x="15" y="9"/>
                </a:cxn>
                <a:cxn ang="0">
                  <a:pos x="15" y="10"/>
                </a:cxn>
                <a:cxn ang="0">
                  <a:pos x="23" y="6"/>
                </a:cxn>
              </a:cxnLst>
              <a:rect l="0" t="0" r="r" b="b"/>
              <a:pathLst>
                <a:path w="24" h="11">
                  <a:moveTo>
                    <a:pt x="23" y="6"/>
                  </a:moveTo>
                  <a:lnTo>
                    <a:pt x="23" y="6"/>
                  </a:lnTo>
                  <a:lnTo>
                    <a:pt x="17" y="1"/>
                  </a:lnTo>
                  <a:lnTo>
                    <a:pt x="10" y="0"/>
                  </a:lnTo>
                  <a:lnTo>
                    <a:pt x="4" y="0"/>
                  </a:lnTo>
                  <a:lnTo>
                    <a:pt x="0" y="0"/>
                  </a:lnTo>
                  <a:lnTo>
                    <a:pt x="0" y="10"/>
                  </a:lnTo>
                  <a:lnTo>
                    <a:pt x="4" y="8"/>
                  </a:lnTo>
                  <a:lnTo>
                    <a:pt x="10" y="9"/>
                  </a:lnTo>
                  <a:lnTo>
                    <a:pt x="15" y="9"/>
                  </a:lnTo>
                  <a:lnTo>
                    <a:pt x="15" y="9"/>
                  </a:lnTo>
                  <a:lnTo>
                    <a:pt x="15" y="10"/>
                  </a:lnTo>
                  <a:lnTo>
                    <a:pt x="23" y="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1" name="Freeform 151"/>
            <p:cNvSpPr>
              <a:spLocks noChangeAspect="1"/>
            </p:cNvSpPr>
            <p:nvPr/>
          </p:nvSpPr>
          <p:spPr bwMode="auto">
            <a:xfrm>
              <a:off x="1509" y="3083"/>
              <a:ext cx="18" cy="13"/>
            </a:xfrm>
            <a:custGeom>
              <a:avLst/>
              <a:gdLst/>
              <a:ahLst/>
              <a:cxnLst>
                <a:cxn ang="0">
                  <a:pos x="10" y="0"/>
                </a:cxn>
                <a:cxn ang="0">
                  <a:pos x="10" y="1"/>
                </a:cxn>
                <a:cxn ang="0">
                  <a:pos x="8" y="3"/>
                </a:cxn>
                <a:cxn ang="0">
                  <a:pos x="8" y="3"/>
                </a:cxn>
                <a:cxn ang="0">
                  <a:pos x="9" y="3"/>
                </a:cxn>
                <a:cxn ang="0">
                  <a:pos x="8" y="2"/>
                </a:cxn>
                <a:cxn ang="0">
                  <a:pos x="0" y="7"/>
                </a:cxn>
                <a:cxn ang="0">
                  <a:pos x="4" y="11"/>
                </a:cxn>
                <a:cxn ang="0">
                  <a:pos x="8" y="12"/>
                </a:cxn>
                <a:cxn ang="0">
                  <a:pos x="14" y="10"/>
                </a:cxn>
                <a:cxn ang="0">
                  <a:pos x="17" y="5"/>
                </a:cxn>
                <a:cxn ang="0">
                  <a:pos x="17" y="5"/>
                </a:cxn>
                <a:cxn ang="0">
                  <a:pos x="10" y="0"/>
                </a:cxn>
              </a:cxnLst>
              <a:rect l="0" t="0" r="r" b="b"/>
              <a:pathLst>
                <a:path w="18" h="13">
                  <a:moveTo>
                    <a:pt x="10" y="0"/>
                  </a:moveTo>
                  <a:lnTo>
                    <a:pt x="10" y="1"/>
                  </a:lnTo>
                  <a:lnTo>
                    <a:pt x="8" y="3"/>
                  </a:lnTo>
                  <a:lnTo>
                    <a:pt x="8" y="3"/>
                  </a:lnTo>
                  <a:lnTo>
                    <a:pt x="9" y="3"/>
                  </a:lnTo>
                  <a:lnTo>
                    <a:pt x="8" y="2"/>
                  </a:lnTo>
                  <a:lnTo>
                    <a:pt x="0" y="7"/>
                  </a:lnTo>
                  <a:lnTo>
                    <a:pt x="4" y="11"/>
                  </a:lnTo>
                  <a:lnTo>
                    <a:pt x="8" y="12"/>
                  </a:lnTo>
                  <a:lnTo>
                    <a:pt x="14" y="10"/>
                  </a:lnTo>
                  <a:lnTo>
                    <a:pt x="17" y="5"/>
                  </a:lnTo>
                  <a:lnTo>
                    <a:pt x="17" y="5"/>
                  </a:lnTo>
                  <a:lnTo>
                    <a:pt x="10"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2" name="Freeform 152"/>
            <p:cNvSpPr>
              <a:spLocks noChangeAspect="1"/>
            </p:cNvSpPr>
            <p:nvPr/>
          </p:nvSpPr>
          <p:spPr bwMode="auto">
            <a:xfrm>
              <a:off x="1519" y="3063"/>
              <a:ext cx="20" cy="27"/>
            </a:xfrm>
            <a:custGeom>
              <a:avLst/>
              <a:gdLst/>
              <a:ahLst/>
              <a:cxnLst>
                <a:cxn ang="0">
                  <a:pos x="19" y="1"/>
                </a:cxn>
                <a:cxn ang="0">
                  <a:pos x="19" y="0"/>
                </a:cxn>
                <a:cxn ang="0">
                  <a:pos x="12" y="3"/>
                </a:cxn>
                <a:cxn ang="0">
                  <a:pos x="7" y="9"/>
                </a:cxn>
                <a:cxn ang="0">
                  <a:pos x="3" y="16"/>
                </a:cxn>
                <a:cxn ang="0">
                  <a:pos x="0" y="21"/>
                </a:cxn>
                <a:cxn ang="0">
                  <a:pos x="7" y="26"/>
                </a:cxn>
                <a:cxn ang="0">
                  <a:pos x="11" y="20"/>
                </a:cxn>
                <a:cxn ang="0">
                  <a:pos x="14" y="14"/>
                </a:cxn>
                <a:cxn ang="0">
                  <a:pos x="17" y="10"/>
                </a:cxn>
                <a:cxn ang="0">
                  <a:pos x="19" y="9"/>
                </a:cxn>
                <a:cxn ang="0">
                  <a:pos x="19" y="9"/>
                </a:cxn>
                <a:cxn ang="0">
                  <a:pos x="19" y="1"/>
                </a:cxn>
              </a:cxnLst>
              <a:rect l="0" t="0" r="r" b="b"/>
              <a:pathLst>
                <a:path w="20" h="27">
                  <a:moveTo>
                    <a:pt x="19" y="1"/>
                  </a:moveTo>
                  <a:lnTo>
                    <a:pt x="19" y="0"/>
                  </a:lnTo>
                  <a:lnTo>
                    <a:pt x="12" y="3"/>
                  </a:lnTo>
                  <a:lnTo>
                    <a:pt x="7" y="9"/>
                  </a:lnTo>
                  <a:lnTo>
                    <a:pt x="3" y="16"/>
                  </a:lnTo>
                  <a:lnTo>
                    <a:pt x="0" y="21"/>
                  </a:lnTo>
                  <a:lnTo>
                    <a:pt x="7" y="26"/>
                  </a:lnTo>
                  <a:lnTo>
                    <a:pt x="11" y="20"/>
                  </a:lnTo>
                  <a:lnTo>
                    <a:pt x="14" y="14"/>
                  </a:lnTo>
                  <a:lnTo>
                    <a:pt x="17" y="10"/>
                  </a:lnTo>
                  <a:lnTo>
                    <a:pt x="19" y="9"/>
                  </a:lnTo>
                  <a:lnTo>
                    <a:pt x="19" y="9"/>
                  </a:lnTo>
                  <a:lnTo>
                    <a:pt x="19"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3" name="Freeform 153"/>
            <p:cNvSpPr>
              <a:spLocks noChangeAspect="1"/>
            </p:cNvSpPr>
            <p:nvPr/>
          </p:nvSpPr>
          <p:spPr bwMode="auto">
            <a:xfrm>
              <a:off x="1538" y="3060"/>
              <a:ext cx="19" cy="13"/>
            </a:xfrm>
            <a:custGeom>
              <a:avLst/>
              <a:gdLst/>
              <a:ahLst/>
              <a:cxnLst>
                <a:cxn ang="0">
                  <a:pos x="16" y="0"/>
                </a:cxn>
                <a:cxn ang="0">
                  <a:pos x="16" y="0"/>
                </a:cxn>
                <a:cxn ang="0">
                  <a:pos x="9" y="2"/>
                </a:cxn>
                <a:cxn ang="0">
                  <a:pos x="5" y="2"/>
                </a:cxn>
                <a:cxn ang="0">
                  <a:pos x="3" y="3"/>
                </a:cxn>
                <a:cxn ang="0">
                  <a:pos x="0" y="4"/>
                </a:cxn>
                <a:cxn ang="0">
                  <a:pos x="0" y="12"/>
                </a:cxn>
                <a:cxn ang="0">
                  <a:pos x="4" y="11"/>
                </a:cxn>
                <a:cxn ang="0">
                  <a:pos x="7" y="10"/>
                </a:cxn>
                <a:cxn ang="0">
                  <a:pos x="10" y="10"/>
                </a:cxn>
                <a:cxn ang="0">
                  <a:pos x="18" y="8"/>
                </a:cxn>
                <a:cxn ang="0">
                  <a:pos x="16" y="0"/>
                </a:cxn>
              </a:cxnLst>
              <a:rect l="0" t="0" r="r" b="b"/>
              <a:pathLst>
                <a:path w="19" h="13">
                  <a:moveTo>
                    <a:pt x="16" y="0"/>
                  </a:moveTo>
                  <a:lnTo>
                    <a:pt x="16" y="0"/>
                  </a:lnTo>
                  <a:lnTo>
                    <a:pt x="9" y="2"/>
                  </a:lnTo>
                  <a:lnTo>
                    <a:pt x="5" y="2"/>
                  </a:lnTo>
                  <a:lnTo>
                    <a:pt x="3" y="3"/>
                  </a:lnTo>
                  <a:lnTo>
                    <a:pt x="0" y="4"/>
                  </a:lnTo>
                  <a:lnTo>
                    <a:pt x="0" y="12"/>
                  </a:lnTo>
                  <a:lnTo>
                    <a:pt x="4" y="11"/>
                  </a:lnTo>
                  <a:lnTo>
                    <a:pt x="7" y="10"/>
                  </a:lnTo>
                  <a:lnTo>
                    <a:pt x="10" y="10"/>
                  </a:lnTo>
                  <a:lnTo>
                    <a:pt x="18" y="8"/>
                  </a:lnTo>
                  <a:lnTo>
                    <a:pt x="16"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4" name="Freeform 154"/>
            <p:cNvSpPr>
              <a:spLocks noChangeAspect="1"/>
            </p:cNvSpPr>
            <p:nvPr/>
          </p:nvSpPr>
          <p:spPr bwMode="auto">
            <a:xfrm>
              <a:off x="1555" y="3044"/>
              <a:ext cx="33" cy="25"/>
            </a:xfrm>
            <a:custGeom>
              <a:avLst/>
              <a:gdLst/>
              <a:ahLst/>
              <a:cxnLst>
                <a:cxn ang="0">
                  <a:pos x="24" y="1"/>
                </a:cxn>
                <a:cxn ang="0">
                  <a:pos x="24" y="0"/>
                </a:cxn>
                <a:cxn ang="0">
                  <a:pos x="23" y="1"/>
                </a:cxn>
                <a:cxn ang="0">
                  <a:pos x="22" y="3"/>
                </a:cxn>
                <a:cxn ang="0">
                  <a:pos x="19" y="5"/>
                </a:cxn>
                <a:cxn ang="0">
                  <a:pos x="16" y="8"/>
                </a:cxn>
                <a:cxn ang="0">
                  <a:pos x="13" y="10"/>
                </a:cxn>
                <a:cxn ang="0">
                  <a:pos x="9" y="12"/>
                </a:cxn>
                <a:cxn ang="0">
                  <a:pos x="5" y="14"/>
                </a:cxn>
                <a:cxn ang="0">
                  <a:pos x="0" y="16"/>
                </a:cxn>
                <a:cxn ang="0">
                  <a:pos x="1" y="24"/>
                </a:cxn>
                <a:cxn ang="0">
                  <a:pos x="7" y="22"/>
                </a:cxn>
                <a:cxn ang="0">
                  <a:pos x="12" y="20"/>
                </a:cxn>
                <a:cxn ang="0">
                  <a:pos x="17" y="18"/>
                </a:cxn>
                <a:cxn ang="0">
                  <a:pos x="21" y="14"/>
                </a:cxn>
                <a:cxn ang="0">
                  <a:pos x="25" y="12"/>
                </a:cxn>
                <a:cxn ang="0">
                  <a:pos x="27" y="8"/>
                </a:cxn>
                <a:cxn ang="0">
                  <a:pos x="30" y="6"/>
                </a:cxn>
                <a:cxn ang="0">
                  <a:pos x="32" y="4"/>
                </a:cxn>
                <a:cxn ang="0">
                  <a:pos x="32" y="3"/>
                </a:cxn>
                <a:cxn ang="0">
                  <a:pos x="24" y="1"/>
                </a:cxn>
              </a:cxnLst>
              <a:rect l="0" t="0" r="r" b="b"/>
              <a:pathLst>
                <a:path w="33" h="25">
                  <a:moveTo>
                    <a:pt x="24" y="1"/>
                  </a:moveTo>
                  <a:lnTo>
                    <a:pt x="24" y="0"/>
                  </a:lnTo>
                  <a:lnTo>
                    <a:pt x="23" y="1"/>
                  </a:lnTo>
                  <a:lnTo>
                    <a:pt x="22" y="3"/>
                  </a:lnTo>
                  <a:lnTo>
                    <a:pt x="19" y="5"/>
                  </a:lnTo>
                  <a:lnTo>
                    <a:pt x="16" y="8"/>
                  </a:lnTo>
                  <a:lnTo>
                    <a:pt x="13" y="10"/>
                  </a:lnTo>
                  <a:lnTo>
                    <a:pt x="9" y="12"/>
                  </a:lnTo>
                  <a:lnTo>
                    <a:pt x="5" y="14"/>
                  </a:lnTo>
                  <a:lnTo>
                    <a:pt x="0" y="16"/>
                  </a:lnTo>
                  <a:lnTo>
                    <a:pt x="1" y="24"/>
                  </a:lnTo>
                  <a:lnTo>
                    <a:pt x="7" y="22"/>
                  </a:lnTo>
                  <a:lnTo>
                    <a:pt x="12" y="20"/>
                  </a:lnTo>
                  <a:lnTo>
                    <a:pt x="17" y="18"/>
                  </a:lnTo>
                  <a:lnTo>
                    <a:pt x="21" y="14"/>
                  </a:lnTo>
                  <a:lnTo>
                    <a:pt x="25" y="12"/>
                  </a:lnTo>
                  <a:lnTo>
                    <a:pt x="27" y="8"/>
                  </a:lnTo>
                  <a:lnTo>
                    <a:pt x="30" y="6"/>
                  </a:lnTo>
                  <a:lnTo>
                    <a:pt x="32" y="4"/>
                  </a:lnTo>
                  <a:lnTo>
                    <a:pt x="32" y="3"/>
                  </a:lnTo>
                  <a:lnTo>
                    <a:pt x="24"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5" name="Freeform 155"/>
            <p:cNvSpPr>
              <a:spLocks noChangeAspect="1"/>
            </p:cNvSpPr>
            <p:nvPr/>
          </p:nvSpPr>
          <p:spPr bwMode="auto">
            <a:xfrm>
              <a:off x="1579" y="3033"/>
              <a:ext cx="19" cy="15"/>
            </a:xfrm>
            <a:custGeom>
              <a:avLst/>
              <a:gdLst/>
              <a:ahLst/>
              <a:cxnLst>
                <a:cxn ang="0">
                  <a:pos x="10" y="0"/>
                </a:cxn>
                <a:cxn ang="0">
                  <a:pos x="10" y="0"/>
                </a:cxn>
                <a:cxn ang="0">
                  <a:pos x="9" y="1"/>
                </a:cxn>
                <a:cxn ang="0">
                  <a:pos x="7" y="3"/>
                </a:cxn>
                <a:cxn ang="0">
                  <a:pos x="4" y="6"/>
                </a:cxn>
                <a:cxn ang="0">
                  <a:pos x="0" y="11"/>
                </a:cxn>
                <a:cxn ang="0">
                  <a:pos x="8" y="14"/>
                </a:cxn>
                <a:cxn ang="0">
                  <a:pos x="9" y="12"/>
                </a:cxn>
                <a:cxn ang="0">
                  <a:pos x="12" y="10"/>
                </a:cxn>
                <a:cxn ang="0">
                  <a:pos x="16" y="6"/>
                </a:cxn>
                <a:cxn ang="0">
                  <a:pos x="18" y="2"/>
                </a:cxn>
                <a:cxn ang="0">
                  <a:pos x="18" y="2"/>
                </a:cxn>
                <a:cxn ang="0">
                  <a:pos x="10" y="0"/>
                </a:cxn>
              </a:cxnLst>
              <a:rect l="0" t="0" r="r" b="b"/>
              <a:pathLst>
                <a:path w="19" h="15">
                  <a:moveTo>
                    <a:pt x="10" y="0"/>
                  </a:moveTo>
                  <a:lnTo>
                    <a:pt x="10" y="0"/>
                  </a:lnTo>
                  <a:lnTo>
                    <a:pt x="9" y="1"/>
                  </a:lnTo>
                  <a:lnTo>
                    <a:pt x="7" y="3"/>
                  </a:lnTo>
                  <a:lnTo>
                    <a:pt x="4" y="6"/>
                  </a:lnTo>
                  <a:lnTo>
                    <a:pt x="0" y="11"/>
                  </a:lnTo>
                  <a:lnTo>
                    <a:pt x="8" y="14"/>
                  </a:lnTo>
                  <a:lnTo>
                    <a:pt x="9" y="12"/>
                  </a:lnTo>
                  <a:lnTo>
                    <a:pt x="12" y="10"/>
                  </a:lnTo>
                  <a:lnTo>
                    <a:pt x="16" y="6"/>
                  </a:lnTo>
                  <a:lnTo>
                    <a:pt x="18" y="2"/>
                  </a:lnTo>
                  <a:lnTo>
                    <a:pt x="18" y="2"/>
                  </a:lnTo>
                  <a:lnTo>
                    <a:pt x="10"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6" name="Freeform 156"/>
            <p:cNvSpPr>
              <a:spLocks noChangeAspect="1"/>
            </p:cNvSpPr>
            <p:nvPr/>
          </p:nvSpPr>
          <p:spPr bwMode="auto">
            <a:xfrm>
              <a:off x="1589" y="3021"/>
              <a:ext cx="10" cy="19"/>
            </a:xfrm>
            <a:custGeom>
              <a:avLst/>
              <a:gdLst/>
              <a:ahLst/>
              <a:cxnLst>
                <a:cxn ang="0">
                  <a:pos x="1" y="8"/>
                </a:cxn>
                <a:cxn ang="0">
                  <a:pos x="1" y="8"/>
                </a:cxn>
                <a:cxn ang="0">
                  <a:pos x="1" y="7"/>
                </a:cxn>
                <a:cxn ang="0">
                  <a:pos x="1" y="8"/>
                </a:cxn>
                <a:cxn ang="0">
                  <a:pos x="1" y="11"/>
                </a:cxn>
                <a:cxn ang="0">
                  <a:pos x="0" y="12"/>
                </a:cxn>
                <a:cxn ang="0">
                  <a:pos x="8" y="15"/>
                </a:cxn>
                <a:cxn ang="0">
                  <a:pos x="9" y="11"/>
                </a:cxn>
                <a:cxn ang="0">
                  <a:pos x="9" y="8"/>
                </a:cxn>
                <a:cxn ang="0">
                  <a:pos x="7" y="3"/>
                </a:cxn>
                <a:cxn ang="0">
                  <a:pos x="3" y="0"/>
                </a:cxn>
                <a:cxn ang="0">
                  <a:pos x="3" y="0"/>
                </a:cxn>
                <a:cxn ang="0">
                  <a:pos x="1" y="8"/>
                </a:cxn>
              </a:cxnLst>
              <a:rect l="0" t="0" r="r" b="b"/>
              <a:pathLst>
                <a:path w="10" h="16">
                  <a:moveTo>
                    <a:pt x="1" y="8"/>
                  </a:moveTo>
                  <a:lnTo>
                    <a:pt x="1" y="8"/>
                  </a:lnTo>
                  <a:lnTo>
                    <a:pt x="1" y="7"/>
                  </a:lnTo>
                  <a:lnTo>
                    <a:pt x="1" y="8"/>
                  </a:lnTo>
                  <a:lnTo>
                    <a:pt x="1" y="11"/>
                  </a:lnTo>
                  <a:lnTo>
                    <a:pt x="0" y="12"/>
                  </a:lnTo>
                  <a:lnTo>
                    <a:pt x="8" y="15"/>
                  </a:lnTo>
                  <a:lnTo>
                    <a:pt x="9" y="11"/>
                  </a:lnTo>
                  <a:lnTo>
                    <a:pt x="9" y="8"/>
                  </a:lnTo>
                  <a:lnTo>
                    <a:pt x="7" y="3"/>
                  </a:lnTo>
                  <a:lnTo>
                    <a:pt x="3" y="0"/>
                  </a:lnTo>
                  <a:lnTo>
                    <a:pt x="3" y="0"/>
                  </a:lnTo>
                  <a:lnTo>
                    <a:pt x="1"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7" name="Freeform 157"/>
            <p:cNvSpPr>
              <a:spLocks noChangeAspect="1"/>
            </p:cNvSpPr>
            <p:nvPr/>
          </p:nvSpPr>
          <p:spPr bwMode="auto">
            <a:xfrm>
              <a:off x="1575" y="3019"/>
              <a:ext cx="19" cy="14"/>
            </a:xfrm>
            <a:custGeom>
              <a:avLst/>
              <a:gdLst/>
              <a:ahLst/>
              <a:cxnLst>
                <a:cxn ang="0">
                  <a:pos x="0" y="2"/>
                </a:cxn>
                <a:cxn ang="0">
                  <a:pos x="0" y="1"/>
                </a:cxn>
                <a:cxn ang="0">
                  <a:pos x="3" y="8"/>
                </a:cxn>
                <a:cxn ang="0">
                  <a:pos x="10" y="9"/>
                </a:cxn>
                <a:cxn ang="0">
                  <a:pos x="13" y="9"/>
                </a:cxn>
                <a:cxn ang="0">
                  <a:pos x="15" y="10"/>
                </a:cxn>
                <a:cxn ang="0">
                  <a:pos x="18" y="2"/>
                </a:cxn>
                <a:cxn ang="0">
                  <a:pos x="13" y="1"/>
                </a:cxn>
                <a:cxn ang="0">
                  <a:pos x="10" y="1"/>
                </a:cxn>
                <a:cxn ang="0">
                  <a:pos x="9" y="1"/>
                </a:cxn>
                <a:cxn ang="0">
                  <a:pos x="8" y="1"/>
                </a:cxn>
                <a:cxn ang="0">
                  <a:pos x="8" y="0"/>
                </a:cxn>
                <a:cxn ang="0">
                  <a:pos x="0" y="2"/>
                </a:cxn>
              </a:cxnLst>
              <a:rect l="0" t="0" r="r" b="b"/>
              <a:pathLst>
                <a:path w="19" h="11">
                  <a:moveTo>
                    <a:pt x="0" y="2"/>
                  </a:moveTo>
                  <a:lnTo>
                    <a:pt x="0" y="1"/>
                  </a:lnTo>
                  <a:lnTo>
                    <a:pt x="3" y="8"/>
                  </a:lnTo>
                  <a:lnTo>
                    <a:pt x="10" y="9"/>
                  </a:lnTo>
                  <a:lnTo>
                    <a:pt x="13" y="9"/>
                  </a:lnTo>
                  <a:lnTo>
                    <a:pt x="15" y="10"/>
                  </a:lnTo>
                  <a:lnTo>
                    <a:pt x="18" y="2"/>
                  </a:lnTo>
                  <a:lnTo>
                    <a:pt x="13" y="1"/>
                  </a:lnTo>
                  <a:lnTo>
                    <a:pt x="10" y="1"/>
                  </a:lnTo>
                  <a:lnTo>
                    <a:pt x="9" y="1"/>
                  </a:lnTo>
                  <a:lnTo>
                    <a:pt x="8" y="1"/>
                  </a:lnTo>
                  <a:lnTo>
                    <a:pt x="8" y="0"/>
                  </a:lnTo>
                  <a:lnTo>
                    <a:pt x="0"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8" name="Freeform 158"/>
            <p:cNvSpPr>
              <a:spLocks noChangeAspect="1"/>
            </p:cNvSpPr>
            <p:nvPr/>
          </p:nvSpPr>
          <p:spPr bwMode="auto">
            <a:xfrm>
              <a:off x="1572" y="2999"/>
              <a:ext cx="11" cy="23"/>
            </a:xfrm>
            <a:custGeom>
              <a:avLst/>
              <a:gdLst/>
              <a:ahLst/>
              <a:cxnLst>
                <a:cxn ang="0">
                  <a:pos x="0" y="2"/>
                </a:cxn>
                <a:cxn ang="0">
                  <a:pos x="0" y="2"/>
                </a:cxn>
                <a:cxn ang="0">
                  <a:pos x="0" y="6"/>
                </a:cxn>
                <a:cxn ang="0">
                  <a:pos x="2" y="11"/>
                </a:cxn>
                <a:cxn ang="0">
                  <a:pos x="2" y="16"/>
                </a:cxn>
                <a:cxn ang="0">
                  <a:pos x="3" y="22"/>
                </a:cxn>
                <a:cxn ang="0">
                  <a:pos x="11" y="20"/>
                </a:cxn>
                <a:cxn ang="0">
                  <a:pos x="10" y="16"/>
                </a:cxn>
                <a:cxn ang="0">
                  <a:pos x="10" y="10"/>
                </a:cxn>
                <a:cxn ang="0">
                  <a:pos x="8" y="4"/>
                </a:cxn>
                <a:cxn ang="0">
                  <a:pos x="8" y="0"/>
                </a:cxn>
                <a:cxn ang="0">
                  <a:pos x="0" y="2"/>
                </a:cxn>
              </a:cxnLst>
              <a:rect l="0" t="0" r="r" b="b"/>
              <a:pathLst>
                <a:path w="12" h="23">
                  <a:moveTo>
                    <a:pt x="0" y="2"/>
                  </a:moveTo>
                  <a:lnTo>
                    <a:pt x="0" y="2"/>
                  </a:lnTo>
                  <a:lnTo>
                    <a:pt x="0" y="6"/>
                  </a:lnTo>
                  <a:lnTo>
                    <a:pt x="2" y="11"/>
                  </a:lnTo>
                  <a:lnTo>
                    <a:pt x="2" y="16"/>
                  </a:lnTo>
                  <a:lnTo>
                    <a:pt x="3" y="22"/>
                  </a:lnTo>
                  <a:lnTo>
                    <a:pt x="11" y="20"/>
                  </a:lnTo>
                  <a:lnTo>
                    <a:pt x="10" y="16"/>
                  </a:lnTo>
                  <a:lnTo>
                    <a:pt x="10" y="10"/>
                  </a:lnTo>
                  <a:lnTo>
                    <a:pt x="8" y="4"/>
                  </a:lnTo>
                  <a:lnTo>
                    <a:pt x="8" y="0"/>
                  </a:lnTo>
                  <a:lnTo>
                    <a:pt x="0"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399" name="Freeform 159"/>
            <p:cNvSpPr>
              <a:spLocks noChangeAspect="1"/>
            </p:cNvSpPr>
            <p:nvPr/>
          </p:nvSpPr>
          <p:spPr bwMode="auto">
            <a:xfrm>
              <a:off x="1567" y="2988"/>
              <a:ext cx="14" cy="14"/>
            </a:xfrm>
            <a:custGeom>
              <a:avLst/>
              <a:gdLst/>
              <a:ahLst/>
              <a:cxnLst>
                <a:cxn ang="0">
                  <a:pos x="5" y="8"/>
                </a:cxn>
                <a:cxn ang="0">
                  <a:pos x="5" y="7"/>
                </a:cxn>
                <a:cxn ang="0">
                  <a:pos x="4" y="8"/>
                </a:cxn>
                <a:cxn ang="0">
                  <a:pos x="3" y="7"/>
                </a:cxn>
                <a:cxn ang="0">
                  <a:pos x="3" y="9"/>
                </a:cxn>
                <a:cxn ang="0">
                  <a:pos x="5" y="13"/>
                </a:cxn>
                <a:cxn ang="0">
                  <a:pos x="13" y="11"/>
                </a:cxn>
                <a:cxn ang="0">
                  <a:pos x="11" y="8"/>
                </a:cxn>
                <a:cxn ang="0">
                  <a:pos x="11" y="3"/>
                </a:cxn>
                <a:cxn ang="0">
                  <a:pos x="5" y="0"/>
                </a:cxn>
                <a:cxn ang="0">
                  <a:pos x="0" y="2"/>
                </a:cxn>
                <a:cxn ang="0">
                  <a:pos x="1" y="1"/>
                </a:cxn>
                <a:cxn ang="0">
                  <a:pos x="5" y="8"/>
                </a:cxn>
              </a:cxnLst>
              <a:rect l="0" t="0" r="r" b="b"/>
              <a:pathLst>
                <a:path w="14" h="14">
                  <a:moveTo>
                    <a:pt x="5" y="8"/>
                  </a:moveTo>
                  <a:lnTo>
                    <a:pt x="5" y="7"/>
                  </a:lnTo>
                  <a:lnTo>
                    <a:pt x="4" y="8"/>
                  </a:lnTo>
                  <a:lnTo>
                    <a:pt x="3" y="7"/>
                  </a:lnTo>
                  <a:lnTo>
                    <a:pt x="3" y="9"/>
                  </a:lnTo>
                  <a:lnTo>
                    <a:pt x="5" y="13"/>
                  </a:lnTo>
                  <a:lnTo>
                    <a:pt x="13" y="11"/>
                  </a:lnTo>
                  <a:lnTo>
                    <a:pt x="11" y="8"/>
                  </a:lnTo>
                  <a:lnTo>
                    <a:pt x="11" y="3"/>
                  </a:lnTo>
                  <a:lnTo>
                    <a:pt x="5" y="0"/>
                  </a:lnTo>
                  <a:lnTo>
                    <a:pt x="0" y="2"/>
                  </a:lnTo>
                  <a:lnTo>
                    <a:pt x="1" y="1"/>
                  </a:lnTo>
                  <a:lnTo>
                    <a:pt x="5"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0" name="Freeform 160"/>
            <p:cNvSpPr>
              <a:spLocks noChangeAspect="1"/>
            </p:cNvSpPr>
            <p:nvPr/>
          </p:nvSpPr>
          <p:spPr bwMode="auto">
            <a:xfrm>
              <a:off x="1557" y="2987"/>
              <a:ext cx="17" cy="13"/>
            </a:xfrm>
            <a:custGeom>
              <a:avLst/>
              <a:gdLst/>
              <a:ahLst/>
              <a:cxnLst>
                <a:cxn ang="0">
                  <a:pos x="0" y="2"/>
                </a:cxn>
                <a:cxn ang="0">
                  <a:pos x="0" y="2"/>
                </a:cxn>
                <a:cxn ang="0">
                  <a:pos x="1" y="8"/>
                </a:cxn>
                <a:cxn ang="0">
                  <a:pos x="7" y="12"/>
                </a:cxn>
                <a:cxn ang="0">
                  <a:pos x="11" y="12"/>
                </a:cxn>
                <a:cxn ang="0">
                  <a:pos x="15" y="9"/>
                </a:cxn>
                <a:cxn ang="0">
                  <a:pos x="11" y="2"/>
                </a:cxn>
                <a:cxn ang="0">
                  <a:pos x="9" y="4"/>
                </a:cxn>
                <a:cxn ang="0">
                  <a:pos x="8" y="4"/>
                </a:cxn>
                <a:cxn ang="0">
                  <a:pos x="9" y="4"/>
                </a:cxn>
                <a:cxn ang="0">
                  <a:pos x="8" y="0"/>
                </a:cxn>
                <a:cxn ang="0">
                  <a:pos x="0" y="2"/>
                </a:cxn>
              </a:cxnLst>
              <a:rect l="0" t="0" r="r" b="b"/>
              <a:pathLst>
                <a:path w="16" h="13">
                  <a:moveTo>
                    <a:pt x="0" y="2"/>
                  </a:moveTo>
                  <a:lnTo>
                    <a:pt x="0" y="2"/>
                  </a:lnTo>
                  <a:lnTo>
                    <a:pt x="1" y="8"/>
                  </a:lnTo>
                  <a:lnTo>
                    <a:pt x="7" y="12"/>
                  </a:lnTo>
                  <a:lnTo>
                    <a:pt x="11" y="12"/>
                  </a:lnTo>
                  <a:lnTo>
                    <a:pt x="15" y="9"/>
                  </a:lnTo>
                  <a:lnTo>
                    <a:pt x="11" y="2"/>
                  </a:lnTo>
                  <a:lnTo>
                    <a:pt x="9" y="4"/>
                  </a:lnTo>
                  <a:lnTo>
                    <a:pt x="8" y="4"/>
                  </a:lnTo>
                  <a:lnTo>
                    <a:pt x="9" y="4"/>
                  </a:lnTo>
                  <a:lnTo>
                    <a:pt x="8" y="0"/>
                  </a:lnTo>
                  <a:lnTo>
                    <a:pt x="0"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1" name="Freeform 161"/>
            <p:cNvSpPr>
              <a:spLocks noChangeAspect="1"/>
            </p:cNvSpPr>
            <p:nvPr/>
          </p:nvSpPr>
          <p:spPr bwMode="auto">
            <a:xfrm>
              <a:off x="1547" y="2969"/>
              <a:ext cx="19" cy="21"/>
            </a:xfrm>
            <a:custGeom>
              <a:avLst/>
              <a:gdLst/>
              <a:ahLst/>
              <a:cxnLst>
                <a:cxn ang="0">
                  <a:pos x="0" y="8"/>
                </a:cxn>
                <a:cxn ang="0">
                  <a:pos x="0" y="7"/>
                </a:cxn>
                <a:cxn ang="0">
                  <a:pos x="2" y="9"/>
                </a:cxn>
                <a:cxn ang="0">
                  <a:pos x="5" y="12"/>
                </a:cxn>
                <a:cxn ang="0">
                  <a:pos x="8" y="15"/>
                </a:cxn>
                <a:cxn ang="0">
                  <a:pos x="10" y="20"/>
                </a:cxn>
                <a:cxn ang="0">
                  <a:pos x="18" y="18"/>
                </a:cxn>
                <a:cxn ang="0">
                  <a:pos x="15" y="11"/>
                </a:cxn>
                <a:cxn ang="0">
                  <a:pos x="11" y="6"/>
                </a:cxn>
                <a:cxn ang="0">
                  <a:pos x="7" y="2"/>
                </a:cxn>
                <a:cxn ang="0">
                  <a:pos x="3" y="0"/>
                </a:cxn>
                <a:cxn ang="0">
                  <a:pos x="3" y="0"/>
                </a:cxn>
                <a:cxn ang="0">
                  <a:pos x="0" y="8"/>
                </a:cxn>
              </a:cxnLst>
              <a:rect l="0" t="0" r="r" b="b"/>
              <a:pathLst>
                <a:path w="19" h="21">
                  <a:moveTo>
                    <a:pt x="0" y="8"/>
                  </a:moveTo>
                  <a:lnTo>
                    <a:pt x="0" y="7"/>
                  </a:lnTo>
                  <a:lnTo>
                    <a:pt x="2" y="9"/>
                  </a:lnTo>
                  <a:lnTo>
                    <a:pt x="5" y="12"/>
                  </a:lnTo>
                  <a:lnTo>
                    <a:pt x="8" y="15"/>
                  </a:lnTo>
                  <a:lnTo>
                    <a:pt x="10" y="20"/>
                  </a:lnTo>
                  <a:lnTo>
                    <a:pt x="18" y="18"/>
                  </a:lnTo>
                  <a:lnTo>
                    <a:pt x="15" y="11"/>
                  </a:lnTo>
                  <a:lnTo>
                    <a:pt x="11" y="6"/>
                  </a:lnTo>
                  <a:lnTo>
                    <a:pt x="7" y="2"/>
                  </a:lnTo>
                  <a:lnTo>
                    <a:pt x="3" y="0"/>
                  </a:lnTo>
                  <a:lnTo>
                    <a:pt x="3"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2" name="Freeform 162"/>
            <p:cNvSpPr>
              <a:spLocks noChangeAspect="1"/>
            </p:cNvSpPr>
            <p:nvPr/>
          </p:nvSpPr>
          <p:spPr bwMode="auto">
            <a:xfrm>
              <a:off x="1518" y="2956"/>
              <a:ext cx="33" cy="22"/>
            </a:xfrm>
            <a:custGeom>
              <a:avLst/>
              <a:gdLst/>
              <a:ahLst/>
              <a:cxnLst>
                <a:cxn ang="0">
                  <a:pos x="3" y="8"/>
                </a:cxn>
                <a:cxn ang="0">
                  <a:pos x="2" y="8"/>
                </a:cxn>
                <a:cxn ang="0">
                  <a:pos x="4" y="8"/>
                </a:cxn>
                <a:cxn ang="0">
                  <a:pos x="7" y="9"/>
                </a:cxn>
                <a:cxn ang="0">
                  <a:pos x="11" y="11"/>
                </a:cxn>
                <a:cxn ang="0">
                  <a:pos x="15" y="13"/>
                </a:cxn>
                <a:cxn ang="0">
                  <a:pos x="19" y="15"/>
                </a:cxn>
                <a:cxn ang="0">
                  <a:pos x="23" y="17"/>
                </a:cxn>
                <a:cxn ang="0">
                  <a:pos x="27" y="19"/>
                </a:cxn>
                <a:cxn ang="0">
                  <a:pos x="29" y="21"/>
                </a:cxn>
                <a:cxn ang="0">
                  <a:pos x="32" y="13"/>
                </a:cxn>
                <a:cxn ang="0">
                  <a:pos x="31" y="12"/>
                </a:cxn>
                <a:cxn ang="0">
                  <a:pos x="27" y="9"/>
                </a:cxn>
                <a:cxn ang="0">
                  <a:pos x="23" y="7"/>
                </a:cxn>
                <a:cxn ang="0">
                  <a:pos x="19" y="5"/>
                </a:cxn>
                <a:cxn ang="0">
                  <a:pos x="13" y="3"/>
                </a:cxn>
                <a:cxn ang="0">
                  <a:pos x="9" y="1"/>
                </a:cxn>
                <a:cxn ang="0">
                  <a:pos x="4" y="0"/>
                </a:cxn>
                <a:cxn ang="0">
                  <a:pos x="1" y="0"/>
                </a:cxn>
                <a:cxn ang="0">
                  <a:pos x="0" y="0"/>
                </a:cxn>
                <a:cxn ang="0">
                  <a:pos x="3" y="8"/>
                </a:cxn>
              </a:cxnLst>
              <a:rect l="0" t="0" r="r" b="b"/>
              <a:pathLst>
                <a:path w="33" h="22">
                  <a:moveTo>
                    <a:pt x="3" y="8"/>
                  </a:moveTo>
                  <a:lnTo>
                    <a:pt x="2" y="8"/>
                  </a:lnTo>
                  <a:lnTo>
                    <a:pt x="4" y="8"/>
                  </a:lnTo>
                  <a:lnTo>
                    <a:pt x="7" y="9"/>
                  </a:lnTo>
                  <a:lnTo>
                    <a:pt x="11" y="11"/>
                  </a:lnTo>
                  <a:lnTo>
                    <a:pt x="15" y="13"/>
                  </a:lnTo>
                  <a:lnTo>
                    <a:pt x="19" y="15"/>
                  </a:lnTo>
                  <a:lnTo>
                    <a:pt x="23" y="17"/>
                  </a:lnTo>
                  <a:lnTo>
                    <a:pt x="27" y="19"/>
                  </a:lnTo>
                  <a:lnTo>
                    <a:pt x="29" y="21"/>
                  </a:lnTo>
                  <a:lnTo>
                    <a:pt x="32" y="13"/>
                  </a:lnTo>
                  <a:lnTo>
                    <a:pt x="31" y="12"/>
                  </a:lnTo>
                  <a:lnTo>
                    <a:pt x="27" y="9"/>
                  </a:lnTo>
                  <a:lnTo>
                    <a:pt x="23" y="7"/>
                  </a:lnTo>
                  <a:lnTo>
                    <a:pt x="19" y="5"/>
                  </a:lnTo>
                  <a:lnTo>
                    <a:pt x="13" y="3"/>
                  </a:lnTo>
                  <a:lnTo>
                    <a:pt x="9" y="1"/>
                  </a:lnTo>
                  <a:lnTo>
                    <a:pt x="4" y="0"/>
                  </a:lnTo>
                  <a:lnTo>
                    <a:pt x="1" y="0"/>
                  </a:lnTo>
                  <a:lnTo>
                    <a:pt x="0" y="0"/>
                  </a:lnTo>
                  <a:lnTo>
                    <a:pt x="3"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3" name="Freeform 163"/>
            <p:cNvSpPr>
              <a:spLocks noChangeAspect="1"/>
            </p:cNvSpPr>
            <p:nvPr/>
          </p:nvSpPr>
          <p:spPr bwMode="auto">
            <a:xfrm>
              <a:off x="1380" y="2821"/>
              <a:ext cx="103" cy="67"/>
            </a:xfrm>
            <a:custGeom>
              <a:avLst/>
              <a:gdLst/>
              <a:ahLst/>
              <a:cxnLst>
                <a:cxn ang="0">
                  <a:pos x="23" y="0"/>
                </a:cxn>
                <a:cxn ang="0">
                  <a:pos x="14" y="0"/>
                </a:cxn>
                <a:cxn ang="0">
                  <a:pos x="7" y="4"/>
                </a:cxn>
                <a:cxn ang="0">
                  <a:pos x="1" y="8"/>
                </a:cxn>
                <a:cxn ang="0">
                  <a:pos x="1" y="16"/>
                </a:cxn>
                <a:cxn ang="0">
                  <a:pos x="6" y="25"/>
                </a:cxn>
                <a:cxn ang="0">
                  <a:pos x="13" y="31"/>
                </a:cxn>
                <a:cxn ang="0">
                  <a:pos x="19" y="39"/>
                </a:cxn>
                <a:cxn ang="0">
                  <a:pos x="25" y="42"/>
                </a:cxn>
                <a:cxn ang="0">
                  <a:pos x="32" y="42"/>
                </a:cxn>
                <a:cxn ang="0">
                  <a:pos x="33" y="38"/>
                </a:cxn>
                <a:cxn ang="0">
                  <a:pos x="37" y="36"/>
                </a:cxn>
                <a:cxn ang="0">
                  <a:pos x="41" y="41"/>
                </a:cxn>
                <a:cxn ang="0">
                  <a:pos x="45" y="50"/>
                </a:cxn>
                <a:cxn ang="0">
                  <a:pos x="51" y="58"/>
                </a:cxn>
                <a:cxn ang="0">
                  <a:pos x="59" y="65"/>
                </a:cxn>
                <a:cxn ang="0">
                  <a:pos x="65" y="66"/>
                </a:cxn>
                <a:cxn ang="0">
                  <a:pos x="69" y="66"/>
                </a:cxn>
                <a:cxn ang="0">
                  <a:pos x="76" y="66"/>
                </a:cxn>
                <a:cxn ang="0">
                  <a:pos x="81" y="64"/>
                </a:cxn>
                <a:cxn ang="0">
                  <a:pos x="89" y="60"/>
                </a:cxn>
                <a:cxn ang="0">
                  <a:pos x="97" y="57"/>
                </a:cxn>
                <a:cxn ang="0">
                  <a:pos x="102" y="56"/>
                </a:cxn>
                <a:cxn ang="0">
                  <a:pos x="104" y="48"/>
                </a:cxn>
                <a:cxn ang="0">
                  <a:pos x="103" y="40"/>
                </a:cxn>
                <a:cxn ang="0">
                  <a:pos x="100" y="30"/>
                </a:cxn>
                <a:cxn ang="0">
                  <a:pos x="88" y="26"/>
                </a:cxn>
                <a:cxn ang="0">
                  <a:pos x="80" y="24"/>
                </a:cxn>
                <a:cxn ang="0">
                  <a:pos x="75" y="22"/>
                </a:cxn>
                <a:cxn ang="0">
                  <a:pos x="71" y="20"/>
                </a:cxn>
                <a:cxn ang="0">
                  <a:pos x="67" y="16"/>
                </a:cxn>
                <a:cxn ang="0">
                  <a:pos x="60" y="11"/>
                </a:cxn>
                <a:cxn ang="0">
                  <a:pos x="51" y="10"/>
                </a:cxn>
                <a:cxn ang="0">
                  <a:pos x="40" y="13"/>
                </a:cxn>
                <a:cxn ang="0">
                  <a:pos x="36" y="17"/>
                </a:cxn>
                <a:cxn ang="0">
                  <a:pos x="32" y="16"/>
                </a:cxn>
                <a:cxn ang="0">
                  <a:pos x="30" y="8"/>
                </a:cxn>
                <a:cxn ang="0">
                  <a:pos x="27" y="2"/>
                </a:cxn>
              </a:cxnLst>
              <a:rect l="0" t="0" r="r" b="b"/>
              <a:pathLst>
                <a:path w="105" h="67">
                  <a:moveTo>
                    <a:pt x="26" y="2"/>
                  </a:moveTo>
                  <a:lnTo>
                    <a:pt x="23" y="0"/>
                  </a:lnTo>
                  <a:lnTo>
                    <a:pt x="19" y="0"/>
                  </a:lnTo>
                  <a:lnTo>
                    <a:pt x="14" y="0"/>
                  </a:lnTo>
                  <a:lnTo>
                    <a:pt x="11" y="2"/>
                  </a:lnTo>
                  <a:lnTo>
                    <a:pt x="7" y="4"/>
                  </a:lnTo>
                  <a:lnTo>
                    <a:pt x="3" y="6"/>
                  </a:lnTo>
                  <a:lnTo>
                    <a:pt x="1" y="8"/>
                  </a:lnTo>
                  <a:lnTo>
                    <a:pt x="0" y="12"/>
                  </a:lnTo>
                  <a:lnTo>
                    <a:pt x="1" y="16"/>
                  </a:lnTo>
                  <a:lnTo>
                    <a:pt x="3" y="20"/>
                  </a:lnTo>
                  <a:lnTo>
                    <a:pt x="6" y="25"/>
                  </a:lnTo>
                  <a:lnTo>
                    <a:pt x="9" y="28"/>
                  </a:lnTo>
                  <a:lnTo>
                    <a:pt x="13" y="31"/>
                  </a:lnTo>
                  <a:lnTo>
                    <a:pt x="16" y="35"/>
                  </a:lnTo>
                  <a:lnTo>
                    <a:pt x="19" y="39"/>
                  </a:lnTo>
                  <a:lnTo>
                    <a:pt x="22" y="42"/>
                  </a:lnTo>
                  <a:lnTo>
                    <a:pt x="25" y="42"/>
                  </a:lnTo>
                  <a:lnTo>
                    <a:pt x="29" y="42"/>
                  </a:lnTo>
                  <a:lnTo>
                    <a:pt x="32" y="42"/>
                  </a:lnTo>
                  <a:lnTo>
                    <a:pt x="33" y="40"/>
                  </a:lnTo>
                  <a:lnTo>
                    <a:pt x="33" y="38"/>
                  </a:lnTo>
                  <a:lnTo>
                    <a:pt x="35" y="36"/>
                  </a:lnTo>
                  <a:lnTo>
                    <a:pt x="37" y="36"/>
                  </a:lnTo>
                  <a:lnTo>
                    <a:pt x="39" y="38"/>
                  </a:lnTo>
                  <a:lnTo>
                    <a:pt x="41" y="41"/>
                  </a:lnTo>
                  <a:lnTo>
                    <a:pt x="43" y="45"/>
                  </a:lnTo>
                  <a:lnTo>
                    <a:pt x="45" y="50"/>
                  </a:lnTo>
                  <a:lnTo>
                    <a:pt x="47" y="54"/>
                  </a:lnTo>
                  <a:lnTo>
                    <a:pt x="51" y="58"/>
                  </a:lnTo>
                  <a:lnTo>
                    <a:pt x="55" y="62"/>
                  </a:lnTo>
                  <a:lnTo>
                    <a:pt x="59" y="65"/>
                  </a:lnTo>
                  <a:lnTo>
                    <a:pt x="63" y="66"/>
                  </a:lnTo>
                  <a:lnTo>
                    <a:pt x="65" y="66"/>
                  </a:lnTo>
                  <a:lnTo>
                    <a:pt x="67" y="66"/>
                  </a:lnTo>
                  <a:lnTo>
                    <a:pt x="69" y="66"/>
                  </a:lnTo>
                  <a:lnTo>
                    <a:pt x="73" y="66"/>
                  </a:lnTo>
                  <a:lnTo>
                    <a:pt x="76" y="66"/>
                  </a:lnTo>
                  <a:lnTo>
                    <a:pt x="79" y="65"/>
                  </a:lnTo>
                  <a:lnTo>
                    <a:pt x="81" y="64"/>
                  </a:lnTo>
                  <a:lnTo>
                    <a:pt x="84" y="63"/>
                  </a:lnTo>
                  <a:lnTo>
                    <a:pt x="89" y="60"/>
                  </a:lnTo>
                  <a:lnTo>
                    <a:pt x="93" y="58"/>
                  </a:lnTo>
                  <a:lnTo>
                    <a:pt x="97" y="57"/>
                  </a:lnTo>
                  <a:lnTo>
                    <a:pt x="100" y="56"/>
                  </a:lnTo>
                  <a:lnTo>
                    <a:pt x="102" y="56"/>
                  </a:lnTo>
                  <a:lnTo>
                    <a:pt x="103" y="52"/>
                  </a:lnTo>
                  <a:lnTo>
                    <a:pt x="104" y="48"/>
                  </a:lnTo>
                  <a:lnTo>
                    <a:pt x="103" y="44"/>
                  </a:lnTo>
                  <a:lnTo>
                    <a:pt x="103" y="40"/>
                  </a:lnTo>
                  <a:lnTo>
                    <a:pt x="103" y="35"/>
                  </a:lnTo>
                  <a:lnTo>
                    <a:pt x="100" y="30"/>
                  </a:lnTo>
                  <a:lnTo>
                    <a:pt x="93" y="27"/>
                  </a:lnTo>
                  <a:lnTo>
                    <a:pt x="88" y="26"/>
                  </a:lnTo>
                  <a:lnTo>
                    <a:pt x="84" y="25"/>
                  </a:lnTo>
                  <a:lnTo>
                    <a:pt x="80" y="24"/>
                  </a:lnTo>
                  <a:lnTo>
                    <a:pt x="77" y="23"/>
                  </a:lnTo>
                  <a:lnTo>
                    <a:pt x="75" y="22"/>
                  </a:lnTo>
                  <a:lnTo>
                    <a:pt x="73" y="21"/>
                  </a:lnTo>
                  <a:lnTo>
                    <a:pt x="71" y="20"/>
                  </a:lnTo>
                  <a:lnTo>
                    <a:pt x="69" y="18"/>
                  </a:lnTo>
                  <a:lnTo>
                    <a:pt x="67" y="16"/>
                  </a:lnTo>
                  <a:lnTo>
                    <a:pt x="63" y="13"/>
                  </a:lnTo>
                  <a:lnTo>
                    <a:pt x="60" y="11"/>
                  </a:lnTo>
                  <a:lnTo>
                    <a:pt x="56" y="10"/>
                  </a:lnTo>
                  <a:lnTo>
                    <a:pt x="51" y="10"/>
                  </a:lnTo>
                  <a:lnTo>
                    <a:pt x="45" y="12"/>
                  </a:lnTo>
                  <a:lnTo>
                    <a:pt x="40" y="13"/>
                  </a:lnTo>
                  <a:lnTo>
                    <a:pt x="37" y="15"/>
                  </a:lnTo>
                  <a:lnTo>
                    <a:pt x="36" y="17"/>
                  </a:lnTo>
                  <a:lnTo>
                    <a:pt x="34" y="17"/>
                  </a:lnTo>
                  <a:lnTo>
                    <a:pt x="32" y="16"/>
                  </a:lnTo>
                  <a:lnTo>
                    <a:pt x="31" y="12"/>
                  </a:lnTo>
                  <a:lnTo>
                    <a:pt x="30" y="8"/>
                  </a:lnTo>
                  <a:lnTo>
                    <a:pt x="29" y="5"/>
                  </a:lnTo>
                  <a:lnTo>
                    <a:pt x="27" y="2"/>
                  </a:lnTo>
                  <a:lnTo>
                    <a:pt x="26"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4" name="Freeform 164"/>
            <p:cNvSpPr>
              <a:spLocks noChangeAspect="1"/>
            </p:cNvSpPr>
            <p:nvPr/>
          </p:nvSpPr>
          <p:spPr bwMode="auto">
            <a:xfrm>
              <a:off x="1389" y="2817"/>
              <a:ext cx="21" cy="15"/>
            </a:xfrm>
            <a:custGeom>
              <a:avLst/>
              <a:gdLst/>
              <a:ahLst/>
              <a:cxnLst>
                <a:cxn ang="0">
                  <a:pos x="3" y="11"/>
                </a:cxn>
                <a:cxn ang="0">
                  <a:pos x="4" y="10"/>
                </a:cxn>
                <a:cxn ang="0">
                  <a:pos x="6" y="9"/>
                </a:cxn>
                <a:cxn ang="0">
                  <a:pos x="10" y="8"/>
                </a:cxn>
                <a:cxn ang="0">
                  <a:pos x="13" y="8"/>
                </a:cxn>
                <a:cxn ang="0">
                  <a:pos x="14" y="9"/>
                </a:cxn>
                <a:cxn ang="0">
                  <a:pos x="20" y="4"/>
                </a:cxn>
                <a:cxn ang="0">
                  <a:pos x="14" y="0"/>
                </a:cxn>
                <a:cxn ang="0">
                  <a:pos x="10" y="0"/>
                </a:cxn>
                <a:cxn ang="0">
                  <a:pos x="4" y="1"/>
                </a:cxn>
                <a:cxn ang="0">
                  <a:pos x="0" y="4"/>
                </a:cxn>
                <a:cxn ang="0">
                  <a:pos x="0" y="3"/>
                </a:cxn>
                <a:cxn ang="0">
                  <a:pos x="3" y="11"/>
                </a:cxn>
              </a:cxnLst>
              <a:rect l="0" t="0" r="r" b="b"/>
              <a:pathLst>
                <a:path w="21" h="12">
                  <a:moveTo>
                    <a:pt x="3" y="11"/>
                  </a:moveTo>
                  <a:lnTo>
                    <a:pt x="4" y="10"/>
                  </a:lnTo>
                  <a:lnTo>
                    <a:pt x="6" y="9"/>
                  </a:lnTo>
                  <a:lnTo>
                    <a:pt x="10" y="8"/>
                  </a:lnTo>
                  <a:lnTo>
                    <a:pt x="13" y="8"/>
                  </a:lnTo>
                  <a:lnTo>
                    <a:pt x="14" y="9"/>
                  </a:lnTo>
                  <a:lnTo>
                    <a:pt x="20" y="4"/>
                  </a:lnTo>
                  <a:lnTo>
                    <a:pt x="14" y="0"/>
                  </a:lnTo>
                  <a:lnTo>
                    <a:pt x="10" y="0"/>
                  </a:lnTo>
                  <a:lnTo>
                    <a:pt x="4" y="1"/>
                  </a:lnTo>
                  <a:lnTo>
                    <a:pt x="0" y="4"/>
                  </a:lnTo>
                  <a:lnTo>
                    <a:pt x="0" y="3"/>
                  </a:lnTo>
                  <a:lnTo>
                    <a:pt x="3" y="1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5" name="Freeform 165"/>
            <p:cNvSpPr>
              <a:spLocks noChangeAspect="1"/>
            </p:cNvSpPr>
            <p:nvPr/>
          </p:nvSpPr>
          <p:spPr bwMode="auto">
            <a:xfrm>
              <a:off x="1375" y="2820"/>
              <a:ext cx="19" cy="15"/>
            </a:xfrm>
            <a:custGeom>
              <a:avLst/>
              <a:gdLst/>
              <a:ahLst/>
              <a:cxnLst>
                <a:cxn ang="0">
                  <a:pos x="9" y="13"/>
                </a:cxn>
                <a:cxn ang="0">
                  <a:pos x="10" y="13"/>
                </a:cxn>
                <a:cxn ang="0">
                  <a:pos x="10" y="12"/>
                </a:cxn>
                <a:cxn ang="0">
                  <a:pos x="11" y="11"/>
                </a:cxn>
                <a:cxn ang="0">
                  <a:pos x="14" y="9"/>
                </a:cxn>
                <a:cxn ang="0">
                  <a:pos x="17" y="8"/>
                </a:cxn>
                <a:cxn ang="0">
                  <a:pos x="14" y="0"/>
                </a:cxn>
                <a:cxn ang="0">
                  <a:pos x="11" y="1"/>
                </a:cxn>
                <a:cxn ang="0">
                  <a:pos x="6" y="4"/>
                </a:cxn>
                <a:cxn ang="0">
                  <a:pos x="2" y="8"/>
                </a:cxn>
                <a:cxn ang="0">
                  <a:pos x="0" y="13"/>
                </a:cxn>
                <a:cxn ang="0">
                  <a:pos x="1" y="14"/>
                </a:cxn>
                <a:cxn ang="0">
                  <a:pos x="9" y="13"/>
                </a:cxn>
              </a:cxnLst>
              <a:rect l="0" t="0" r="r" b="b"/>
              <a:pathLst>
                <a:path w="18" h="15">
                  <a:moveTo>
                    <a:pt x="9" y="13"/>
                  </a:moveTo>
                  <a:lnTo>
                    <a:pt x="10" y="13"/>
                  </a:lnTo>
                  <a:lnTo>
                    <a:pt x="10" y="12"/>
                  </a:lnTo>
                  <a:lnTo>
                    <a:pt x="11" y="11"/>
                  </a:lnTo>
                  <a:lnTo>
                    <a:pt x="14" y="9"/>
                  </a:lnTo>
                  <a:lnTo>
                    <a:pt x="17" y="8"/>
                  </a:lnTo>
                  <a:lnTo>
                    <a:pt x="14" y="0"/>
                  </a:lnTo>
                  <a:lnTo>
                    <a:pt x="11" y="1"/>
                  </a:lnTo>
                  <a:lnTo>
                    <a:pt x="6" y="4"/>
                  </a:lnTo>
                  <a:lnTo>
                    <a:pt x="2" y="8"/>
                  </a:lnTo>
                  <a:lnTo>
                    <a:pt x="0" y="13"/>
                  </a:lnTo>
                  <a:lnTo>
                    <a:pt x="1" y="14"/>
                  </a:lnTo>
                  <a:lnTo>
                    <a:pt x="9" y="1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6" name="Freeform 166"/>
            <p:cNvSpPr>
              <a:spLocks noChangeAspect="1"/>
            </p:cNvSpPr>
            <p:nvPr/>
          </p:nvSpPr>
          <p:spPr bwMode="auto">
            <a:xfrm>
              <a:off x="1376" y="2832"/>
              <a:ext cx="18" cy="23"/>
            </a:xfrm>
            <a:custGeom>
              <a:avLst/>
              <a:gdLst/>
              <a:ahLst/>
              <a:cxnLst>
                <a:cxn ang="0">
                  <a:pos x="15" y="14"/>
                </a:cxn>
                <a:cxn ang="0">
                  <a:pos x="15" y="14"/>
                </a:cxn>
                <a:cxn ang="0">
                  <a:pos x="13" y="12"/>
                </a:cxn>
                <a:cxn ang="0">
                  <a:pos x="11" y="7"/>
                </a:cxn>
                <a:cxn ang="0">
                  <a:pos x="9" y="3"/>
                </a:cxn>
                <a:cxn ang="0">
                  <a:pos x="8" y="0"/>
                </a:cxn>
                <a:cxn ang="0">
                  <a:pos x="0" y="1"/>
                </a:cxn>
                <a:cxn ang="0">
                  <a:pos x="1" y="6"/>
                </a:cxn>
                <a:cxn ang="0">
                  <a:pos x="3" y="12"/>
                </a:cxn>
                <a:cxn ang="0">
                  <a:pos x="7" y="17"/>
                </a:cxn>
                <a:cxn ang="0">
                  <a:pos x="11" y="22"/>
                </a:cxn>
                <a:cxn ang="0">
                  <a:pos x="12" y="22"/>
                </a:cxn>
                <a:cxn ang="0">
                  <a:pos x="15" y="14"/>
                </a:cxn>
              </a:cxnLst>
              <a:rect l="0" t="0" r="r" b="b"/>
              <a:pathLst>
                <a:path w="16" h="23">
                  <a:moveTo>
                    <a:pt x="15" y="14"/>
                  </a:moveTo>
                  <a:lnTo>
                    <a:pt x="15" y="14"/>
                  </a:lnTo>
                  <a:lnTo>
                    <a:pt x="13" y="12"/>
                  </a:lnTo>
                  <a:lnTo>
                    <a:pt x="11" y="7"/>
                  </a:lnTo>
                  <a:lnTo>
                    <a:pt x="9" y="3"/>
                  </a:lnTo>
                  <a:lnTo>
                    <a:pt x="8" y="0"/>
                  </a:lnTo>
                  <a:lnTo>
                    <a:pt x="0" y="1"/>
                  </a:lnTo>
                  <a:lnTo>
                    <a:pt x="1" y="6"/>
                  </a:lnTo>
                  <a:lnTo>
                    <a:pt x="3" y="12"/>
                  </a:lnTo>
                  <a:lnTo>
                    <a:pt x="7" y="17"/>
                  </a:lnTo>
                  <a:lnTo>
                    <a:pt x="11" y="22"/>
                  </a:lnTo>
                  <a:lnTo>
                    <a:pt x="12" y="22"/>
                  </a:lnTo>
                  <a:lnTo>
                    <a:pt x="15" y="1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7" name="Freeform 167"/>
            <p:cNvSpPr>
              <a:spLocks noChangeAspect="1"/>
            </p:cNvSpPr>
            <p:nvPr/>
          </p:nvSpPr>
          <p:spPr bwMode="auto">
            <a:xfrm>
              <a:off x="1388" y="2846"/>
              <a:ext cx="16" cy="22"/>
            </a:xfrm>
            <a:custGeom>
              <a:avLst/>
              <a:gdLst/>
              <a:ahLst/>
              <a:cxnLst>
                <a:cxn ang="0">
                  <a:pos x="15" y="13"/>
                </a:cxn>
                <a:cxn ang="0">
                  <a:pos x="15" y="13"/>
                </a:cxn>
                <a:cxn ang="0">
                  <a:pos x="14" y="12"/>
                </a:cxn>
                <a:cxn ang="0">
                  <a:pos x="11" y="8"/>
                </a:cxn>
                <a:cxn ang="0">
                  <a:pos x="7" y="4"/>
                </a:cxn>
                <a:cxn ang="0">
                  <a:pos x="3" y="0"/>
                </a:cxn>
                <a:cxn ang="0">
                  <a:pos x="0" y="8"/>
                </a:cxn>
                <a:cxn ang="0">
                  <a:pos x="2" y="9"/>
                </a:cxn>
                <a:cxn ang="0">
                  <a:pos x="5" y="13"/>
                </a:cxn>
                <a:cxn ang="0">
                  <a:pos x="7" y="17"/>
                </a:cxn>
                <a:cxn ang="0">
                  <a:pos x="13" y="21"/>
                </a:cxn>
                <a:cxn ang="0">
                  <a:pos x="15" y="13"/>
                </a:cxn>
              </a:cxnLst>
              <a:rect l="0" t="0" r="r" b="b"/>
              <a:pathLst>
                <a:path w="16" h="22">
                  <a:moveTo>
                    <a:pt x="15" y="13"/>
                  </a:moveTo>
                  <a:lnTo>
                    <a:pt x="15" y="13"/>
                  </a:lnTo>
                  <a:lnTo>
                    <a:pt x="14" y="12"/>
                  </a:lnTo>
                  <a:lnTo>
                    <a:pt x="11" y="8"/>
                  </a:lnTo>
                  <a:lnTo>
                    <a:pt x="7" y="4"/>
                  </a:lnTo>
                  <a:lnTo>
                    <a:pt x="3" y="0"/>
                  </a:lnTo>
                  <a:lnTo>
                    <a:pt x="0" y="8"/>
                  </a:lnTo>
                  <a:lnTo>
                    <a:pt x="2" y="9"/>
                  </a:lnTo>
                  <a:lnTo>
                    <a:pt x="5" y="13"/>
                  </a:lnTo>
                  <a:lnTo>
                    <a:pt x="7" y="17"/>
                  </a:lnTo>
                  <a:lnTo>
                    <a:pt x="13" y="21"/>
                  </a:lnTo>
                  <a:lnTo>
                    <a:pt x="15" y="1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8" name="Freeform 168"/>
            <p:cNvSpPr>
              <a:spLocks noChangeAspect="1"/>
            </p:cNvSpPr>
            <p:nvPr/>
          </p:nvSpPr>
          <p:spPr bwMode="auto">
            <a:xfrm>
              <a:off x="1401" y="2859"/>
              <a:ext cx="17" cy="10"/>
            </a:xfrm>
            <a:custGeom>
              <a:avLst/>
              <a:gdLst/>
              <a:ahLst/>
              <a:cxnLst>
                <a:cxn ang="0">
                  <a:pos x="8" y="3"/>
                </a:cxn>
                <a:cxn ang="0">
                  <a:pos x="8" y="3"/>
                </a:cxn>
                <a:cxn ang="0">
                  <a:pos x="8" y="1"/>
                </a:cxn>
                <a:cxn ang="0">
                  <a:pos x="4" y="1"/>
                </a:cxn>
                <a:cxn ang="0">
                  <a:pos x="2" y="0"/>
                </a:cxn>
                <a:cxn ang="0">
                  <a:pos x="0" y="8"/>
                </a:cxn>
                <a:cxn ang="0">
                  <a:pos x="4" y="9"/>
                </a:cxn>
                <a:cxn ang="0">
                  <a:pos x="8" y="9"/>
                </a:cxn>
                <a:cxn ang="0">
                  <a:pos x="14" y="7"/>
                </a:cxn>
                <a:cxn ang="0">
                  <a:pos x="16" y="1"/>
                </a:cxn>
                <a:cxn ang="0">
                  <a:pos x="16" y="1"/>
                </a:cxn>
                <a:cxn ang="0">
                  <a:pos x="8" y="3"/>
                </a:cxn>
              </a:cxnLst>
              <a:rect l="0" t="0" r="r" b="b"/>
              <a:pathLst>
                <a:path w="17" h="10">
                  <a:moveTo>
                    <a:pt x="8" y="3"/>
                  </a:moveTo>
                  <a:lnTo>
                    <a:pt x="8" y="3"/>
                  </a:lnTo>
                  <a:lnTo>
                    <a:pt x="8" y="1"/>
                  </a:lnTo>
                  <a:lnTo>
                    <a:pt x="4" y="1"/>
                  </a:lnTo>
                  <a:lnTo>
                    <a:pt x="2" y="0"/>
                  </a:lnTo>
                  <a:lnTo>
                    <a:pt x="0" y="8"/>
                  </a:lnTo>
                  <a:lnTo>
                    <a:pt x="4" y="9"/>
                  </a:lnTo>
                  <a:lnTo>
                    <a:pt x="8" y="9"/>
                  </a:lnTo>
                  <a:lnTo>
                    <a:pt x="14" y="7"/>
                  </a:lnTo>
                  <a:lnTo>
                    <a:pt x="16" y="1"/>
                  </a:lnTo>
                  <a:lnTo>
                    <a:pt x="16" y="1"/>
                  </a:lnTo>
                  <a:lnTo>
                    <a:pt x="8"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09" name="Freeform 169"/>
            <p:cNvSpPr>
              <a:spLocks noChangeAspect="1"/>
            </p:cNvSpPr>
            <p:nvPr/>
          </p:nvSpPr>
          <p:spPr bwMode="auto">
            <a:xfrm>
              <a:off x="1409" y="2853"/>
              <a:ext cx="14" cy="7"/>
            </a:xfrm>
            <a:custGeom>
              <a:avLst/>
              <a:gdLst/>
              <a:ahLst/>
              <a:cxnLst>
                <a:cxn ang="0">
                  <a:pos x="14" y="3"/>
                </a:cxn>
                <a:cxn ang="0">
                  <a:pos x="14" y="4"/>
                </a:cxn>
                <a:cxn ang="0">
                  <a:pos x="10" y="0"/>
                </a:cxn>
                <a:cxn ang="0">
                  <a:pos x="4" y="0"/>
                </a:cxn>
                <a:cxn ang="0">
                  <a:pos x="0" y="4"/>
                </a:cxn>
                <a:cxn ang="0">
                  <a:pos x="0" y="9"/>
                </a:cxn>
                <a:cxn ang="0">
                  <a:pos x="8" y="7"/>
                </a:cxn>
                <a:cxn ang="0">
                  <a:pos x="8" y="8"/>
                </a:cxn>
                <a:cxn ang="0">
                  <a:pos x="8" y="8"/>
                </a:cxn>
                <a:cxn ang="0">
                  <a:pos x="7" y="8"/>
                </a:cxn>
                <a:cxn ang="0">
                  <a:pos x="7" y="9"/>
                </a:cxn>
                <a:cxn ang="0">
                  <a:pos x="14" y="3"/>
                </a:cxn>
              </a:cxnLst>
              <a:rect l="0" t="0" r="r" b="b"/>
              <a:pathLst>
                <a:path w="15" h="10">
                  <a:moveTo>
                    <a:pt x="14" y="3"/>
                  </a:moveTo>
                  <a:lnTo>
                    <a:pt x="14" y="4"/>
                  </a:lnTo>
                  <a:lnTo>
                    <a:pt x="10" y="0"/>
                  </a:lnTo>
                  <a:lnTo>
                    <a:pt x="4" y="0"/>
                  </a:lnTo>
                  <a:lnTo>
                    <a:pt x="0" y="4"/>
                  </a:lnTo>
                  <a:lnTo>
                    <a:pt x="0" y="9"/>
                  </a:lnTo>
                  <a:lnTo>
                    <a:pt x="8" y="7"/>
                  </a:lnTo>
                  <a:lnTo>
                    <a:pt x="8" y="8"/>
                  </a:lnTo>
                  <a:lnTo>
                    <a:pt x="8" y="8"/>
                  </a:lnTo>
                  <a:lnTo>
                    <a:pt x="7" y="8"/>
                  </a:lnTo>
                  <a:lnTo>
                    <a:pt x="7" y="9"/>
                  </a:lnTo>
                  <a:lnTo>
                    <a:pt x="14"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0" name="Freeform 170"/>
            <p:cNvSpPr>
              <a:spLocks noChangeAspect="1"/>
            </p:cNvSpPr>
            <p:nvPr/>
          </p:nvSpPr>
          <p:spPr bwMode="auto">
            <a:xfrm>
              <a:off x="1416" y="2856"/>
              <a:ext cx="18" cy="23"/>
            </a:xfrm>
            <a:custGeom>
              <a:avLst/>
              <a:gdLst/>
              <a:ahLst/>
              <a:cxnLst>
                <a:cxn ang="0">
                  <a:pos x="15" y="16"/>
                </a:cxn>
                <a:cxn ang="0">
                  <a:pos x="15" y="16"/>
                </a:cxn>
                <a:cxn ang="0">
                  <a:pos x="13" y="14"/>
                </a:cxn>
                <a:cxn ang="0">
                  <a:pos x="11" y="9"/>
                </a:cxn>
                <a:cxn ang="0">
                  <a:pos x="9" y="4"/>
                </a:cxn>
                <a:cxn ang="0">
                  <a:pos x="7" y="0"/>
                </a:cxn>
                <a:cxn ang="0">
                  <a:pos x="0" y="6"/>
                </a:cxn>
                <a:cxn ang="0">
                  <a:pos x="1" y="8"/>
                </a:cxn>
                <a:cxn ang="0">
                  <a:pos x="3" y="12"/>
                </a:cxn>
                <a:cxn ang="0">
                  <a:pos x="5" y="16"/>
                </a:cxn>
                <a:cxn ang="0">
                  <a:pos x="8" y="22"/>
                </a:cxn>
                <a:cxn ang="0">
                  <a:pos x="15" y="16"/>
                </a:cxn>
              </a:cxnLst>
              <a:rect l="0" t="0" r="r" b="b"/>
              <a:pathLst>
                <a:path w="16" h="23">
                  <a:moveTo>
                    <a:pt x="15" y="16"/>
                  </a:moveTo>
                  <a:lnTo>
                    <a:pt x="15" y="16"/>
                  </a:lnTo>
                  <a:lnTo>
                    <a:pt x="13" y="14"/>
                  </a:lnTo>
                  <a:lnTo>
                    <a:pt x="11" y="9"/>
                  </a:lnTo>
                  <a:lnTo>
                    <a:pt x="9" y="4"/>
                  </a:lnTo>
                  <a:lnTo>
                    <a:pt x="7" y="0"/>
                  </a:lnTo>
                  <a:lnTo>
                    <a:pt x="0" y="6"/>
                  </a:lnTo>
                  <a:lnTo>
                    <a:pt x="1" y="8"/>
                  </a:lnTo>
                  <a:lnTo>
                    <a:pt x="3" y="12"/>
                  </a:lnTo>
                  <a:lnTo>
                    <a:pt x="5" y="16"/>
                  </a:lnTo>
                  <a:lnTo>
                    <a:pt x="8" y="22"/>
                  </a:lnTo>
                  <a:lnTo>
                    <a:pt x="15" y="1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1" name="Freeform 171"/>
            <p:cNvSpPr>
              <a:spLocks noChangeAspect="1"/>
            </p:cNvSpPr>
            <p:nvPr/>
          </p:nvSpPr>
          <p:spPr bwMode="auto">
            <a:xfrm>
              <a:off x="1424" y="2872"/>
              <a:ext cx="20" cy="20"/>
            </a:xfrm>
            <a:custGeom>
              <a:avLst/>
              <a:gdLst/>
              <a:ahLst/>
              <a:cxnLst>
                <a:cxn ang="0">
                  <a:pos x="18" y="11"/>
                </a:cxn>
                <a:cxn ang="0">
                  <a:pos x="19" y="11"/>
                </a:cxn>
                <a:cxn ang="0">
                  <a:pos x="17" y="10"/>
                </a:cxn>
                <a:cxn ang="0">
                  <a:pos x="13" y="7"/>
                </a:cxn>
                <a:cxn ang="0">
                  <a:pos x="10" y="4"/>
                </a:cxn>
                <a:cxn ang="0">
                  <a:pos x="7" y="0"/>
                </a:cxn>
                <a:cxn ang="0">
                  <a:pos x="0" y="5"/>
                </a:cxn>
                <a:cxn ang="0">
                  <a:pos x="3" y="9"/>
                </a:cxn>
                <a:cxn ang="0">
                  <a:pos x="8" y="14"/>
                </a:cxn>
                <a:cxn ang="0">
                  <a:pos x="13" y="18"/>
                </a:cxn>
                <a:cxn ang="0">
                  <a:pos x="19" y="19"/>
                </a:cxn>
                <a:cxn ang="0">
                  <a:pos x="19" y="19"/>
                </a:cxn>
                <a:cxn ang="0">
                  <a:pos x="18" y="11"/>
                </a:cxn>
              </a:cxnLst>
              <a:rect l="0" t="0" r="r" b="b"/>
              <a:pathLst>
                <a:path w="20" h="20">
                  <a:moveTo>
                    <a:pt x="18" y="11"/>
                  </a:moveTo>
                  <a:lnTo>
                    <a:pt x="19" y="11"/>
                  </a:lnTo>
                  <a:lnTo>
                    <a:pt x="17" y="10"/>
                  </a:lnTo>
                  <a:lnTo>
                    <a:pt x="13" y="7"/>
                  </a:lnTo>
                  <a:lnTo>
                    <a:pt x="10" y="4"/>
                  </a:lnTo>
                  <a:lnTo>
                    <a:pt x="7" y="0"/>
                  </a:lnTo>
                  <a:lnTo>
                    <a:pt x="0" y="5"/>
                  </a:lnTo>
                  <a:lnTo>
                    <a:pt x="3" y="9"/>
                  </a:lnTo>
                  <a:lnTo>
                    <a:pt x="8" y="14"/>
                  </a:lnTo>
                  <a:lnTo>
                    <a:pt x="13" y="18"/>
                  </a:lnTo>
                  <a:lnTo>
                    <a:pt x="19" y="19"/>
                  </a:lnTo>
                  <a:lnTo>
                    <a:pt x="19" y="19"/>
                  </a:lnTo>
                  <a:lnTo>
                    <a:pt x="18" y="1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2" name="Freeform 172"/>
            <p:cNvSpPr>
              <a:spLocks noChangeAspect="1"/>
            </p:cNvSpPr>
            <p:nvPr/>
          </p:nvSpPr>
          <p:spPr bwMode="auto">
            <a:xfrm>
              <a:off x="1442" y="2879"/>
              <a:ext cx="22" cy="14"/>
            </a:xfrm>
            <a:custGeom>
              <a:avLst/>
              <a:gdLst/>
              <a:ahLst/>
              <a:cxnLst>
                <a:cxn ang="0">
                  <a:pos x="20" y="0"/>
                </a:cxn>
                <a:cxn ang="0">
                  <a:pos x="20" y="1"/>
                </a:cxn>
                <a:cxn ang="0">
                  <a:pos x="18" y="2"/>
                </a:cxn>
                <a:cxn ang="0">
                  <a:pos x="16" y="2"/>
                </a:cxn>
                <a:cxn ang="0">
                  <a:pos x="14" y="3"/>
                </a:cxn>
                <a:cxn ang="0">
                  <a:pos x="11" y="2"/>
                </a:cxn>
                <a:cxn ang="0">
                  <a:pos x="7" y="2"/>
                </a:cxn>
                <a:cxn ang="0">
                  <a:pos x="5" y="2"/>
                </a:cxn>
                <a:cxn ang="0">
                  <a:pos x="3" y="2"/>
                </a:cxn>
                <a:cxn ang="0">
                  <a:pos x="0" y="3"/>
                </a:cxn>
                <a:cxn ang="0">
                  <a:pos x="1" y="11"/>
                </a:cxn>
                <a:cxn ang="0">
                  <a:pos x="3" y="12"/>
                </a:cxn>
                <a:cxn ang="0">
                  <a:pos x="5" y="12"/>
                </a:cxn>
                <a:cxn ang="0">
                  <a:pos x="7" y="12"/>
                </a:cxn>
                <a:cxn ang="0">
                  <a:pos x="11" y="12"/>
                </a:cxn>
                <a:cxn ang="0">
                  <a:pos x="14" y="11"/>
                </a:cxn>
                <a:cxn ang="0">
                  <a:pos x="17" y="10"/>
                </a:cxn>
                <a:cxn ang="0">
                  <a:pos x="21" y="10"/>
                </a:cxn>
                <a:cxn ang="0">
                  <a:pos x="24" y="8"/>
                </a:cxn>
                <a:cxn ang="0">
                  <a:pos x="24" y="8"/>
                </a:cxn>
                <a:cxn ang="0">
                  <a:pos x="20" y="0"/>
                </a:cxn>
              </a:cxnLst>
              <a:rect l="0" t="0" r="r" b="b"/>
              <a:pathLst>
                <a:path w="25" h="13">
                  <a:moveTo>
                    <a:pt x="20" y="0"/>
                  </a:moveTo>
                  <a:lnTo>
                    <a:pt x="20" y="1"/>
                  </a:lnTo>
                  <a:lnTo>
                    <a:pt x="18" y="2"/>
                  </a:lnTo>
                  <a:lnTo>
                    <a:pt x="16" y="2"/>
                  </a:lnTo>
                  <a:lnTo>
                    <a:pt x="14" y="3"/>
                  </a:lnTo>
                  <a:lnTo>
                    <a:pt x="11" y="2"/>
                  </a:lnTo>
                  <a:lnTo>
                    <a:pt x="7" y="2"/>
                  </a:lnTo>
                  <a:lnTo>
                    <a:pt x="5" y="2"/>
                  </a:lnTo>
                  <a:lnTo>
                    <a:pt x="3" y="2"/>
                  </a:lnTo>
                  <a:lnTo>
                    <a:pt x="0" y="3"/>
                  </a:lnTo>
                  <a:lnTo>
                    <a:pt x="1" y="11"/>
                  </a:lnTo>
                  <a:lnTo>
                    <a:pt x="3" y="12"/>
                  </a:lnTo>
                  <a:lnTo>
                    <a:pt x="5" y="12"/>
                  </a:lnTo>
                  <a:lnTo>
                    <a:pt x="7" y="12"/>
                  </a:lnTo>
                  <a:lnTo>
                    <a:pt x="11" y="12"/>
                  </a:lnTo>
                  <a:lnTo>
                    <a:pt x="14" y="11"/>
                  </a:lnTo>
                  <a:lnTo>
                    <a:pt x="17" y="10"/>
                  </a:lnTo>
                  <a:lnTo>
                    <a:pt x="21" y="10"/>
                  </a:lnTo>
                  <a:lnTo>
                    <a:pt x="24" y="8"/>
                  </a:lnTo>
                  <a:lnTo>
                    <a:pt x="24" y="8"/>
                  </a:lnTo>
                  <a:lnTo>
                    <a:pt x="20"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3" name="Freeform 173"/>
            <p:cNvSpPr>
              <a:spLocks noChangeAspect="1"/>
            </p:cNvSpPr>
            <p:nvPr/>
          </p:nvSpPr>
          <p:spPr bwMode="auto">
            <a:xfrm>
              <a:off x="1462" y="2873"/>
              <a:ext cx="20" cy="16"/>
            </a:xfrm>
            <a:custGeom>
              <a:avLst/>
              <a:gdLst/>
              <a:ahLst/>
              <a:cxnLst>
                <a:cxn ang="0">
                  <a:pos x="19" y="0"/>
                </a:cxn>
                <a:cxn ang="0">
                  <a:pos x="18" y="0"/>
                </a:cxn>
                <a:cxn ang="0">
                  <a:pos x="14" y="1"/>
                </a:cxn>
                <a:cxn ang="0">
                  <a:pos x="10" y="2"/>
                </a:cxn>
                <a:cxn ang="0">
                  <a:pos x="5" y="4"/>
                </a:cxn>
                <a:cxn ang="0">
                  <a:pos x="0" y="7"/>
                </a:cxn>
                <a:cxn ang="0">
                  <a:pos x="4" y="15"/>
                </a:cxn>
                <a:cxn ang="0">
                  <a:pos x="9" y="12"/>
                </a:cxn>
                <a:cxn ang="0">
                  <a:pos x="13" y="10"/>
                </a:cxn>
                <a:cxn ang="0">
                  <a:pos x="15" y="9"/>
                </a:cxn>
                <a:cxn ang="0">
                  <a:pos x="18" y="9"/>
                </a:cxn>
                <a:cxn ang="0">
                  <a:pos x="17" y="8"/>
                </a:cxn>
                <a:cxn ang="0">
                  <a:pos x="19" y="0"/>
                </a:cxn>
              </a:cxnLst>
              <a:rect l="0" t="0" r="r" b="b"/>
              <a:pathLst>
                <a:path w="20" h="16">
                  <a:moveTo>
                    <a:pt x="19" y="0"/>
                  </a:moveTo>
                  <a:lnTo>
                    <a:pt x="18" y="0"/>
                  </a:lnTo>
                  <a:lnTo>
                    <a:pt x="14" y="1"/>
                  </a:lnTo>
                  <a:lnTo>
                    <a:pt x="10" y="2"/>
                  </a:lnTo>
                  <a:lnTo>
                    <a:pt x="5" y="4"/>
                  </a:lnTo>
                  <a:lnTo>
                    <a:pt x="0" y="7"/>
                  </a:lnTo>
                  <a:lnTo>
                    <a:pt x="4" y="15"/>
                  </a:lnTo>
                  <a:lnTo>
                    <a:pt x="9" y="12"/>
                  </a:lnTo>
                  <a:lnTo>
                    <a:pt x="13" y="10"/>
                  </a:lnTo>
                  <a:lnTo>
                    <a:pt x="15" y="9"/>
                  </a:lnTo>
                  <a:lnTo>
                    <a:pt x="18" y="9"/>
                  </a:lnTo>
                  <a:lnTo>
                    <a:pt x="17" y="8"/>
                  </a:lnTo>
                  <a:lnTo>
                    <a:pt x="19"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4" name="Freeform 174"/>
            <p:cNvSpPr>
              <a:spLocks noChangeAspect="1"/>
            </p:cNvSpPr>
            <p:nvPr/>
          </p:nvSpPr>
          <p:spPr bwMode="auto">
            <a:xfrm>
              <a:off x="1479" y="2864"/>
              <a:ext cx="11" cy="19"/>
            </a:xfrm>
            <a:custGeom>
              <a:avLst/>
              <a:gdLst/>
              <a:ahLst/>
              <a:cxnLst>
                <a:cxn ang="0">
                  <a:pos x="0" y="3"/>
                </a:cxn>
                <a:cxn ang="0">
                  <a:pos x="0" y="3"/>
                </a:cxn>
                <a:cxn ang="0">
                  <a:pos x="0" y="6"/>
                </a:cxn>
                <a:cxn ang="0">
                  <a:pos x="0" y="9"/>
                </a:cxn>
                <a:cxn ang="0">
                  <a:pos x="0" y="10"/>
                </a:cxn>
                <a:cxn ang="0">
                  <a:pos x="2" y="10"/>
                </a:cxn>
                <a:cxn ang="0">
                  <a:pos x="0" y="18"/>
                </a:cxn>
                <a:cxn ang="0">
                  <a:pos x="6" y="16"/>
                </a:cxn>
                <a:cxn ang="0">
                  <a:pos x="8" y="10"/>
                </a:cxn>
                <a:cxn ang="0">
                  <a:pos x="10" y="6"/>
                </a:cxn>
                <a:cxn ang="0">
                  <a:pos x="8" y="0"/>
                </a:cxn>
                <a:cxn ang="0">
                  <a:pos x="0" y="3"/>
                </a:cxn>
              </a:cxnLst>
              <a:rect l="0" t="0" r="r" b="b"/>
              <a:pathLst>
                <a:path w="11" h="19">
                  <a:moveTo>
                    <a:pt x="0" y="3"/>
                  </a:moveTo>
                  <a:lnTo>
                    <a:pt x="0" y="3"/>
                  </a:lnTo>
                  <a:lnTo>
                    <a:pt x="0" y="6"/>
                  </a:lnTo>
                  <a:lnTo>
                    <a:pt x="0" y="9"/>
                  </a:lnTo>
                  <a:lnTo>
                    <a:pt x="0" y="10"/>
                  </a:lnTo>
                  <a:lnTo>
                    <a:pt x="2" y="10"/>
                  </a:lnTo>
                  <a:lnTo>
                    <a:pt x="0" y="18"/>
                  </a:lnTo>
                  <a:lnTo>
                    <a:pt x="6" y="16"/>
                  </a:lnTo>
                  <a:lnTo>
                    <a:pt x="8" y="10"/>
                  </a:lnTo>
                  <a:lnTo>
                    <a:pt x="10" y="6"/>
                  </a:lnTo>
                  <a:lnTo>
                    <a:pt x="8" y="0"/>
                  </a:lnTo>
                  <a:lnTo>
                    <a:pt x="0"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5" name="Freeform 175"/>
            <p:cNvSpPr>
              <a:spLocks noChangeAspect="1"/>
            </p:cNvSpPr>
            <p:nvPr/>
          </p:nvSpPr>
          <p:spPr bwMode="auto">
            <a:xfrm>
              <a:off x="1472" y="2844"/>
              <a:ext cx="16" cy="24"/>
            </a:xfrm>
            <a:custGeom>
              <a:avLst/>
              <a:gdLst/>
              <a:ahLst/>
              <a:cxnLst>
                <a:cxn ang="0">
                  <a:pos x="0" y="8"/>
                </a:cxn>
                <a:cxn ang="0">
                  <a:pos x="0" y="8"/>
                </a:cxn>
                <a:cxn ang="0">
                  <a:pos x="5" y="11"/>
                </a:cxn>
                <a:cxn ang="0">
                  <a:pos x="7" y="13"/>
                </a:cxn>
                <a:cxn ang="0">
                  <a:pos x="7" y="17"/>
                </a:cxn>
                <a:cxn ang="0">
                  <a:pos x="7" y="23"/>
                </a:cxn>
                <a:cxn ang="0">
                  <a:pos x="15" y="20"/>
                </a:cxn>
                <a:cxn ang="0">
                  <a:pos x="15" y="17"/>
                </a:cxn>
                <a:cxn ang="0">
                  <a:pos x="15" y="11"/>
                </a:cxn>
                <a:cxn ang="0">
                  <a:pos x="11" y="4"/>
                </a:cxn>
                <a:cxn ang="0">
                  <a:pos x="1" y="0"/>
                </a:cxn>
                <a:cxn ang="0">
                  <a:pos x="0" y="8"/>
                </a:cxn>
              </a:cxnLst>
              <a:rect l="0" t="0" r="r" b="b"/>
              <a:pathLst>
                <a:path w="16" h="24">
                  <a:moveTo>
                    <a:pt x="0" y="8"/>
                  </a:moveTo>
                  <a:lnTo>
                    <a:pt x="0" y="8"/>
                  </a:lnTo>
                  <a:lnTo>
                    <a:pt x="5" y="11"/>
                  </a:lnTo>
                  <a:lnTo>
                    <a:pt x="7" y="13"/>
                  </a:lnTo>
                  <a:lnTo>
                    <a:pt x="7" y="17"/>
                  </a:lnTo>
                  <a:lnTo>
                    <a:pt x="7" y="23"/>
                  </a:lnTo>
                  <a:lnTo>
                    <a:pt x="15" y="20"/>
                  </a:lnTo>
                  <a:lnTo>
                    <a:pt x="15" y="17"/>
                  </a:lnTo>
                  <a:lnTo>
                    <a:pt x="15" y="11"/>
                  </a:lnTo>
                  <a:lnTo>
                    <a:pt x="11" y="4"/>
                  </a:lnTo>
                  <a:lnTo>
                    <a:pt x="1"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6" name="Freeform 176"/>
            <p:cNvSpPr>
              <a:spLocks noChangeAspect="1"/>
            </p:cNvSpPr>
            <p:nvPr/>
          </p:nvSpPr>
          <p:spPr bwMode="auto">
            <a:xfrm>
              <a:off x="1446" y="2837"/>
              <a:ext cx="28" cy="19"/>
            </a:xfrm>
            <a:custGeom>
              <a:avLst/>
              <a:gdLst/>
              <a:ahLst/>
              <a:cxnLst>
                <a:cxn ang="0">
                  <a:pos x="0" y="5"/>
                </a:cxn>
                <a:cxn ang="0">
                  <a:pos x="0" y="5"/>
                </a:cxn>
                <a:cxn ang="0">
                  <a:pos x="2" y="7"/>
                </a:cxn>
                <a:cxn ang="0">
                  <a:pos x="5" y="9"/>
                </a:cxn>
                <a:cxn ang="0">
                  <a:pos x="7" y="10"/>
                </a:cxn>
                <a:cxn ang="0">
                  <a:pos x="10" y="11"/>
                </a:cxn>
                <a:cxn ang="0">
                  <a:pos x="13" y="12"/>
                </a:cxn>
                <a:cxn ang="0">
                  <a:pos x="17" y="13"/>
                </a:cxn>
                <a:cxn ang="0">
                  <a:pos x="21" y="14"/>
                </a:cxn>
                <a:cxn ang="0">
                  <a:pos x="26" y="15"/>
                </a:cxn>
                <a:cxn ang="0">
                  <a:pos x="27" y="7"/>
                </a:cxn>
                <a:cxn ang="0">
                  <a:pos x="23" y="6"/>
                </a:cxn>
                <a:cxn ang="0">
                  <a:pos x="19" y="5"/>
                </a:cxn>
                <a:cxn ang="0">
                  <a:pos x="15" y="4"/>
                </a:cxn>
                <a:cxn ang="0">
                  <a:pos x="13" y="3"/>
                </a:cxn>
                <a:cxn ang="0">
                  <a:pos x="10" y="2"/>
                </a:cxn>
                <a:cxn ang="0">
                  <a:pos x="9" y="1"/>
                </a:cxn>
                <a:cxn ang="0">
                  <a:pos x="7" y="0"/>
                </a:cxn>
                <a:cxn ang="0">
                  <a:pos x="7" y="0"/>
                </a:cxn>
                <a:cxn ang="0">
                  <a:pos x="0" y="5"/>
                </a:cxn>
              </a:cxnLst>
              <a:rect l="0" t="0" r="r" b="b"/>
              <a:pathLst>
                <a:path w="28" h="16">
                  <a:moveTo>
                    <a:pt x="0" y="5"/>
                  </a:moveTo>
                  <a:lnTo>
                    <a:pt x="0" y="5"/>
                  </a:lnTo>
                  <a:lnTo>
                    <a:pt x="2" y="7"/>
                  </a:lnTo>
                  <a:lnTo>
                    <a:pt x="5" y="9"/>
                  </a:lnTo>
                  <a:lnTo>
                    <a:pt x="7" y="10"/>
                  </a:lnTo>
                  <a:lnTo>
                    <a:pt x="10" y="11"/>
                  </a:lnTo>
                  <a:lnTo>
                    <a:pt x="13" y="12"/>
                  </a:lnTo>
                  <a:lnTo>
                    <a:pt x="17" y="13"/>
                  </a:lnTo>
                  <a:lnTo>
                    <a:pt x="21" y="14"/>
                  </a:lnTo>
                  <a:lnTo>
                    <a:pt x="26" y="15"/>
                  </a:lnTo>
                  <a:lnTo>
                    <a:pt x="27" y="7"/>
                  </a:lnTo>
                  <a:lnTo>
                    <a:pt x="23" y="6"/>
                  </a:lnTo>
                  <a:lnTo>
                    <a:pt x="19" y="5"/>
                  </a:lnTo>
                  <a:lnTo>
                    <a:pt x="15" y="4"/>
                  </a:lnTo>
                  <a:lnTo>
                    <a:pt x="13" y="3"/>
                  </a:lnTo>
                  <a:lnTo>
                    <a:pt x="10" y="2"/>
                  </a:lnTo>
                  <a:lnTo>
                    <a:pt x="9" y="1"/>
                  </a:lnTo>
                  <a:lnTo>
                    <a:pt x="7" y="0"/>
                  </a:lnTo>
                  <a:lnTo>
                    <a:pt x="7" y="0"/>
                  </a:lnTo>
                  <a:lnTo>
                    <a:pt x="0"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7" name="Freeform 177"/>
            <p:cNvSpPr>
              <a:spLocks noChangeAspect="1"/>
            </p:cNvSpPr>
            <p:nvPr/>
          </p:nvSpPr>
          <p:spPr bwMode="auto">
            <a:xfrm>
              <a:off x="1436" y="2827"/>
              <a:ext cx="18" cy="16"/>
            </a:xfrm>
            <a:custGeom>
              <a:avLst/>
              <a:gdLst/>
              <a:ahLst/>
              <a:cxnLst>
                <a:cxn ang="0">
                  <a:pos x="0" y="8"/>
                </a:cxn>
                <a:cxn ang="0">
                  <a:pos x="0" y="9"/>
                </a:cxn>
                <a:cxn ang="0">
                  <a:pos x="3" y="9"/>
                </a:cxn>
                <a:cxn ang="0">
                  <a:pos x="5" y="10"/>
                </a:cxn>
                <a:cxn ang="0">
                  <a:pos x="8" y="13"/>
                </a:cxn>
                <a:cxn ang="0">
                  <a:pos x="10" y="15"/>
                </a:cxn>
                <a:cxn ang="0">
                  <a:pos x="17" y="10"/>
                </a:cxn>
                <a:cxn ang="0">
                  <a:pos x="13" y="6"/>
                </a:cxn>
                <a:cxn ang="0">
                  <a:pos x="10" y="4"/>
                </a:cxn>
                <a:cxn ang="0">
                  <a:pos x="5" y="1"/>
                </a:cxn>
                <a:cxn ang="0">
                  <a:pos x="0" y="0"/>
                </a:cxn>
                <a:cxn ang="0">
                  <a:pos x="0" y="0"/>
                </a:cxn>
                <a:cxn ang="0">
                  <a:pos x="0" y="8"/>
                </a:cxn>
              </a:cxnLst>
              <a:rect l="0" t="0" r="r" b="b"/>
              <a:pathLst>
                <a:path w="18" h="16">
                  <a:moveTo>
                    <a:pt x="0" y="8"/>
                  </a:moveTo>
                  <a:lnTo>
                    <a:pt x="0" y="9"/>
                  </a:lnTo>
                  <a:lnTo>
                    <a:pt x="3" y="9"/>
                  </a:lnTo>
                  <a:lnTo>
                    <a:pt x="5" y="10"/>
                  </a:lnTo>
                  <a:lnTo>
                    <a:pt x="8" y="13"/>
                  </a:lnTo>
                  <a:lnTo>
                    <a:pt x="10" y="15"/>
                  </a:lnTo>
                  <a:lnTo>
                    <a:pt x="17" y="10"/>
                  </a:lnTo>
                  <a:lnTo>
                    <a:pt x="13" y="6"/>
                  </a:lnTo>
                  <a:lnTo>
                    <a:pt x="10" y="4"/>
                  </a:lnTo>
                  <a:lnTo>
                    <a:pt x="5" y="1"/>
                  </a:lnTo>
                  <a:lnTo>
                    <a:pt x="0" y="0"/>
                  </a:lnTo>
                  <a:lnTo>
                    <a:pt x="0"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8" name="Freeform 178"/>
            <p:cNvSpPr>
              <a:spLocks noChangeAspect="1"/>
            </p:cNvSpPr>
            <p:nvPr/>
          </p:nvSpPr>
          <p:spPr bwMode="auto">
            <a:xfrm>
              <a:off x="1414" y="2828"/>
              <a:ext cx="23" cy="8"/>
            </a:xfrm>
            <a:custGeom>
              <a:avLst/>
              <a:gdLst/>
              <a:ahLst/>
              <a:cxnLst>
                <a:cxn ang="0">
                  <a:pos x="8" y="9"/>
                </a:cxn>
                <a:cxn ang="0">
                  <a:pos x="8" y="10"/>
                </a:cxn>
                <a:cxn ang="0">
                  <a:pos x="13" y="9"/>
                </a:cxn>
                <a:cxn ang="0">
                  <a:pos x="18" y="7"/>
                </a:cxn>
                <a:cxn ang="0">
                  <a:pos x="23" y="7"/>
                </a:cxn>
                <a:cxn ang="0">
                  <a:pos x="23" y="0"/>
                </a:cxn>
                <a:cxn ang="0">
                  <a:pos x="18" y="0"/>
                </a:cxn>
                <a:cxn ang="0">
                  <a:pos x="12" y="1"/>
                </a:cxn>
                <a:cxn ang="0">
                  <a:pos x="6" y="3"/>
                </a:cxn>
                <a:cxn ang="0">
                  <a:pos x="0" y="6"/>
                </a:cxn>
                <a:cxn ang="0">
                  <a:pos x="0" y="7"/>
                </a:cxn>
                <a:cxn ang="0">
                  <a:pos x="8" y="9"/>
                </a:cxn>
              </a:cxnLst>
              <a:rect l="0" t="0" r="r" b="b"/>
              <a:pathLst>
                <a:path w="24" h="11">
                  <a:moveTo>
                    <a:pt x="8" y="9"/>
                  </a:moveTo>
                  <a:lnTo>
                    <a:pt x="8" y="10"/>
                  </a:lnTo>
                  <a:lnTo>
                    <a:pt x="13" y="9"/>
                  </a:lnTo>
                  <a:lnTo>
                    <a:pt x="18" y="7"/>
                  </a:lnTo>
                  <a:lnTo>
                    <a:pt x="23" y="7"/>
                  </a:lnTo>
                  <a:lnTo>
                    <a:pt x="23" y="0"/>
                  </a:lnTo>
                  <a:lnTo>
                    <a:pt x="18" y="0"/>
                  </a:lnTo>
                  <a:lnTo>
                    <a:pt x="12" y="1"/>
                  </a:lnTo>
                  <a:lnTo>
                    <a:pt x="6" y="3"/>
                  </a:lnTo>
                  <a:lnTo>
                    <a:pt x="0" y="6"/>
                  </a:lnTo>
                  <a:lnTo>
                    <a:pt x="0" y="7"/>
                  </a:lnTo>
                  <a:lnTo>
                    <a:pt x="8"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19" name="Freeform 179"/>
            <p:cNvSpPr>
              <a:spLocks noChangeAspect="1"/>
            </p:cNvSpPr>
            <p:nvPr/>
          </p:nvSpPr>
          <p:spPr bwMode="auto">
            <a:xfrm>
              <a:off x="1406" y="2835"/>
              <a:ext cx="18" cy="8"/>
            </a:xfrm>
            <a:custGeom>
              <a:avLst/>
              <a:gdLst/>
              <a:ahLst/>
              <a:cxnLst>
                <a:cxn ang="0">
                  <a:pos x="0" y="0"/>
                </a:cxn>
                <a:cxn ang="0">
                  <a:pos x="1" y="0"/>
                </a:cxn>
                <a:cxn ang="0">
                  <a:pos x="3" y="5"/>
                </a:cxn>
                <a:cxn ang="0">
                  <a:pos x="7" y="8"/>
                </a:cxn>
                <a:cxn ang="0">
                  <a:pos x="12" y="8"/>
                </a:cxn>
                <a:cxn ang="0">
                  <a:pos x="15" y="3"/>
                </a:cxn>
                <a:cxn ang="0">
                  <a:pos x="7" y="2"/>
                </a:cxn>
                <a:cxn ang="0">
                  <a:pos x="8" y="1"/>
                </a:cxn>
                <a:cxn ang="0">
                  <a:pos x="9" y="1"/>
                </a:cxn>
                <a:cxn ang="0">
                  <a:pos x="9" y="0"/>
                </a:cxn>
                <a:cxn ang="0">
                  <a:pos x="9" y="0"/>
                </a:cxn>
                <a:cxn ang="0">
                  <a:pos x="0" y="0"/>
                </a:cxn>
              </a:cxnLst>
              <a:rect l="0" t="0" r="r" b="b"/>
              <a:pathLst>
                <a:path w="16" h="9">
                  <a:moveTo>
                    <a:pt x="0" y="0"/>
                  </a:moveTo>
                  <a:lnTo>
                    <a:pt x="1" y="0"/>
                  </a:lnTo>
                  <a:lnTo>
                    <a:pt x="3" y="5"/>
                  </a:lnTo>
                  <a:lnTo>
                    <a:pt x="7" y="8"/>
                  </a:lnTo>
                  <a:lnTo>
                    <a:pt x="12" y="8"/>
                  </a:lnTo>
                  <a:lnTo>
                    <a:pt x="15" y="3"/>
                  </a:lnTo>
                  <a:lnTo>
                    <a:pt x="7" y="2"/>
                  </a:lnTo>
                  <a:lnTo>
                    <a:pt x="8" y="1"/>
                  </a:lnTo>
                  <a:lnTo>
                    <a:pt x="9" y="1"/>
                  </a:lnTo>
                  <a:lnTo>
                    <a:pt x="9" y="0"/>
                  </a:lnTo>
                  <a:lnTo>
                    <a:pt x="9" y="0"/>
                  </a:lnTo>
                  <a:lnTo>
                    <a:pt x="0"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0" name="Freeform 180"/>
            <p:cNvSpPr>
              <a:spLocks noChangeAspect="1"/>
            </p:cNvSpPr>
            <p:nvPr/>
          </p:nvSpPr>
          <p:spPr bwMode="auto">
            <a:xfrm>
              <a:off x="1404" y="2820"/>
              <a:ext cx="12" cy="15"/>
            </a:xfrm>
            <a:custGeom>
              <a:avLst/>
              <a:gdLst/>
              <a:ahLst/>
              <a:cxnLst>
                <a:cxn ang="0">
                  <a:pos x="0" y="5"/>
                </a:cxn>
                <a:cxn ang="0">
                  <a:pos x="0" y="5"/>
                </a:cxn>
                <a:cxn ang="0">
                  <a:pos x="0" y="6"/>
                </a:cxn>
                <a:cxn ang="0">
                  <a:pos x="2" y="9"/>
                </a:cxn>
                <a:cxn ang="0">
                  <a:pos x="3" y="11"/>
                </a:cxn>
                <a:cxn ang="0">
                  <a:pos x="3" y="14"/>
                </a:cxn>
                <a:cxn ang="0">
                  <a:pos x="12" y="14"/>
                </a:cxn>
                <a:cxn ang="0">
                  <a:pos x="11" y="9"/>
                </a:cxn>
                <a:cxn ang="0">
                  <a:pos x="10" y="4"/>
                </a:cxn>
                <a:cxn ang="0">
                  <a:pos x="7" y="1"/>
                </a:cxn>
                <a:cxn ang="0">
                  <a:pos x="6" y="0"/>
                </a:cxn>
                <a:cxn ang="0">
                  <a:pos x="0" y="5"/>
                </a:cxn>
              </a:cxnLst>
              <a:rect l="0" t="0" r="r" b="b"/>
              <a:pathLst>
                <a:path w="13" h="15">
                  <a:moveTo>
                    <a:pt x="0" y="5"/>
                  </a:moveTo>
                  <a:lnTo>
                    <a:pt x="0" y="5"/>
                  </a:lnTo>
                  <a:lnTo>
                    <a:pt x="0" y="6"/>
                  </a:lnTo>
                  <a:lnTo>
                    <a:pt x="2" y="9"/>
                  </a:lnTo>
                  <a:lnTo>
                    <a:pt x="3" y="11"/>
                  </a:lnTo>
                  <a:lnTo>
                    <a:pt x="3" y="14"/>
                  </a:lnTo>
                  <a:lnTo>
                    <a:pt x="12" y="14"/>
                  </a:lnTo>
                  <a:lnTo>
                    <a:pt x="11" y="9"/>
                  </a:lnTo>
                  <a:lnTo>
                    <a:pt x="10" y="4"/>
                  </a:lnTo>
                  <a:lnTo>
                    <a:pt x="7" y="1"/>
                  </a:lnTo>
                  <a:lnTo>
                    <a:pt x="6" y="0"/>
                  </a:lnTo>
                  <a:lnTo>
                    <a:pt x="0"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1" name="Freeform 181"/>
            <p:cNvSpPr>
              <a:spLocks noChangeAspect="1"/>
            </p:cNvSpPr>
            <p:nvPr/>
          </p:nvSpPr>
          <p:spPr bwMode="auto">
            <a:xfrm>
              <a:off x="1394" y="2898"/>
              <a:ext cx="23" cy="17"/>
            </a:xfrm>
            <a:custGeom>
              <a:avLst/>
              <a:gdLst/>
              <a:ahLst/>
              <a:cxnLst>
                <a:cxn ang="0">
                  <a:pos x="11" y="2"/>
                </a:cxn>
                <a:cxn ang="0">
                  <a:pos x="9" y="1"/>
                </a:cxn>
                <a:cxn ang="0">
                  <a:pos x="6" y="0"/>
                </a:cxn>
                <a:cxn ang="0">
                  <a:pos x="4" y="0"/>
                </a:cxn>
                <a:cxn ang="0">
                  <a:pos x="2" y="1"/>
                </a:cxn>
                <a:cxn ang="0">
                  <a:pos x="1" y="4"/>
                </a:cxn>
                <a:cxn ang="0">
                  <a:pos x="0" y="6"/>
                </a:cxn>
                <a:cxn ang="0">
                  <a:pos x="0" y="8"/>
                </a:cxn>
                <a:cxn ang="0">
                  <a:pos x="0" y="10"/>
                </a:cxn>
                <a:cxn ang="0">
                  <a:pos x="1" y="13"/>
                </a:cxn>
                <a:cxn ang="0">
                  <a:pos x="3" y="15"/>
                </a:cxn>
                <a:cxn ang="0">
                  <a:pos x="4" y="16"/>
                </a:cxn>
                <a:cxn ang="0">
                  <a:pos x="7" y="16"/>
                </a:cxn>
                <a:cxn ang="0">
                  <a:pos x="9" y="15"/>
                </a:cxn>
                <a:cxn ang="0">
                  <a:pos x="13" y="14"/>
                </a:cxn>
                <a:cxn ang="0">
                  <a:pos x="15" y="14"/>
                </a:cxn>
                <a:cxn ang="0">
                  <a:pos x="18" y="14"/>
                </a:cxn>
                <a:cxn ang="0">
                  <a:pos x="21" y="12"/>
                </a:cxn>
                <a:cxn ang="0">
                  <a:pos x="22" y="10"/>
                </a:cxn>
                <a:cxn ang="0">
                  <a:pos x="22" y="8"/>
                </a:cxn>
                <a:cxn ang="0">
                  <a:pos x="22" y="5"/>
                </a:cxn>
                <a:cxn ang="0">
                  <a:pos x="20" y="3"/>
                </a:cxn>
                <a:cxn ang="0">
                  <a:pos x="17" y="2"/>
                </a:cxn>
                <a:cxn ang="0">
                  <a:pos x="14" y="2"/>
                </a:cxn>
                <a:cxn ang="0">
                  <a:pos x="11" y="2"/>
                </a:cxn>
              </a:cxnLst>
              <a:rect l="0" t="0" r="r" b="b"/>
              <a:pathLst>
                <a:path w="23" h="17">
                  <a:moveTo>
                    <a:pt x="11" y="2"/>
                  </a:moveTo>
                  <a:lnTo>
                    <a:pt x="9" y="1"/>
                  </a:lnTo>
                  <a:lnTo>
                    <a:pt x="6" y="0"/>
                  </a:lnTo>
                  <a:lnTo>
                    <a:pt x="4" y="0"/>
                  </a:lnTo>
                  <a:lnTo>
                    <a:pt x="2" y="1"/>
                  </a:lnTo>
                  <a:lnTo>
                    <a:pt x="1" y="4"/>
                  </a:lnTo>
                  <a:lnTo>
                    <a:pt x="0" y="6"/>
                  </a:lnTo>
                  <a:lnTo>
                    <a:pt x="0" y="8"/>
                  </a:lnTo>
                  <a:lnTo>
                    <a:pt x="0" y="10"/>
                  </a:lnTo>
                  <a:lnTo>
                    <a:pt x="1" y="13"/>
                  </a:lnTo>
                  <a:lnTo>
                    <a:pt x="3" y="15"/>
                  </a:lnTo>
                  <a:lnTo>
                    <a:pt x="4" y="16"/>
                  </a:lnTo>
                  <a:lnTo>
                    <a:pt x="7" y="16"/>
                  </a:lnTo>
                  <a:lnTo>
                    <a:pt x="9" y="15"/>
                  </a:lnTo>
                  <a:lnTo>
                    <a:pt x="13" y="14"/>
                  </a:lnTo>
                  <a:lnTo>
                    <a:pt x="15" y="14"/>
                  </a:lnTo>
                  <a:lnTo>
                    <a:pt x="18" y="14"/>
                  </a:lnTo>
                  <a:lnTo>
                    <a:pt x="21" y="12"/>
                  </a:lnTo>
                  <a:lnTo>
                    <a:pt x="22" y="10"/>
                  </a:lnTo>
                  <a:lnTo>
                    <a:pt x="22" y="8"/>
                  </a:lnTo>
                  <a:lnTo>
                    <a:pt x="22" y="5"/>
                  </a:lnTo>
                  <a:lnTo>
                    <a:pt x="20" y="3"/>
                  </a:lnTo>
                  <a:lnTo>
                    <a:pt x="17" y="2"/>
                  </a:lnTo>
                  <a:lnTo>
                    <a:pt x="14" y="2"/>
                  </a:lnTo>
                  <a:lnTo>
                    <a:pt x="11"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2" name="Freeform 182"/>
            <p:cNvSpPr>
              <a:spLocks noChangeAspect="1"/>
            </p:cNvSpPr>
            <p:nvPr/>
          </p:nvSpPr>
          <p:spPr bwMode="auto">
            <a:xfrm>
              <a:off x="1394" y="2894"/>
              <a:ext cx="14" cy="8"/>
            </a:xfrm>
            <a:custGeom>
              <a:avLst/>
              <a:gdLst/>
              <a:ahLst/>
              <a:cxnLst>
                <a:cxn ang="0">
                  <a:pos x="6" y="7"/>
                </a:cxn>
                <a:cxn ang="0">
                  <a:pos x="6" y="7"/>
                </a:cxn>
                <a:cxn ang="0">
                  <a:pos x="6" y="8"/>
                </a:cxn>
                <a:cxn ang="0">
                  <a:pos x="8" y="9"/>
                </a:cxn>
                <a:cxn ang="0">
                  <a:pos x="10" y="10"/>
                </a:cxn>
                <a:cxn ang="0">
                  <a:pos x="14" y="2"/>
                </a:cxn>
                <a:cxn ang="0">
                  <a:pos x="12" y="1"/>
                </a:cxn>
                <a:cxn ang="0">
                  <a:pos x="8" y="0"/>
                </a:cxn>
                <a:cxn ang="0">
                  <a:pos x="4" y="0"/>
                </a:cxn>
                <a:cxn ang="0">
                  <a:pos x="0" y="3"/>
                </a:cxn>
                <a:cxn ang="0">
                  <a:pos x="6" y="7"/>
                </a:cxn>
              </a:cxnLst>
              <a:rect l="0" t="0" r="r" b="b"/>
              <a:pathLst>
                <a:path w="15" h="11">
                  <a:moveTo>
                    <a:pt x="6" y="7"/>
                  </a:moveTo>
                  <a:lnTo>
                    <a:pt x="6" y="7"/>
                  </a:lnTo>
                  <a:lnTo>
                    <a:pt x="6" y="8"/>
                  </a:lnTo>
                  <a:lnTo>
                    <a:pt x="8" y="9"/>
                  </a:lnTo>
                  <a:lnTo>
                    <a:pt x="10" y="10"/>
                  </a:lnTo>
                  <a:lnTo>
                    <a:pt x="14" y="2"/>
                  </a:lnTo>
                  <a:lnTo>
                    <a:pt x="12" y="1"/>
                  </a:lnTo>
                  <a:lnTo>
                    <a:pt x="8" y="0"/>
                  </a:lnTo>
                  <a:lnTo>
                    <a:pt x="4" y="0"/>
                  </a:lnTo>
                  <a:lnTo>
                    <a:pt x="0" y="3"/>
                  </a:lnTo>
                  <a:lnTo>
                    <a:pt x="6" y="7"/>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3" name="Freeform 183"/>
            <p:cNvSpPr>
              <a:spLocks noChangeAspect="1"/>
            </p:cNvSpPr>
            <p:nvPr/>
          </p:nvSpPr>
          <p:spPr bwMode="auto">
            <a:xfrm>
              <a:off x="1389" y="2897"/>
              <a:ext cx="11" cy="14"/>
            </a:xfrm>
            <a:custGeom>
              <a:avLst/>
              <a:gdLst/>
              <a:ahLst/>
              <a:cxnLst>
                <a:cxn ang="0">
                  <a:pos x="8" y="10"/>
                </a:cxn>
                <a:cxn ang="0">
                  <a:pos x="8" y="11"/>
                </a:cxn>
                <a:cxn ang="0">
                  <a:pos x="9" y="9"/>
                </a:cxn>
                <a:cxn ang="0">
                  <a:pos x="8" y="7"/>
                </a:cxn>
                <a:cxn ang="0">
                  <a:pos x="9" y="6"/>
                </a:cxn>
                <a:cxn ang="0">
                  <a:pos x="10" y="4"/>
                </a:cxn>
                <a:cxn ang="0">
                  <a:pos x="3" y="0"/>
                </a:cxn>
                <a:cxn ang="0">
                  <a:pos x="1" y="3"/>
                </a:cxn>
                <a:cxn ang="0">
                  <a:pos x="0" y="7"/>
                </a:cxn>
                <a:cxn ang="0">
                  <a:pos x="0" y="9"/>
                </a:cxn>
                <a:cxn ang="0">
                  <a:pos x="0" y="12"/>
                </a:cxn>
                <a:cxn ang="0">
                  <a:pos x="0" y="13"/>
                </a:cxn>
                <a:cxn ang="0">
                  <a:pos x="8" y="10"/>
                </a:cxn>
              </a:cxnLst>
              <a:rect l="0" t="0" r="r" b="b"/>
              <a:pathLst>
                <a:path w="11" h="14">
                  <a:moveTo>
                    <a:pt x="8" y="10"/>
                  </a:moveTo>
                  <a:lnTo>
                    <a:pt x="8" y="11"/>
                  </a:lnTo>
                  <a:lnTo>
                    <a:pt x="9" y="9"/>
                  </a:lnTo>
                  <a:lnTo>
                    <a:pt x="8" y="7"/>
                  </a:lnTo>
                  <a:lnTo>
                    <a:pt x="9" y="6"/>
                  </a:lnTo>
                  <a:lnTo>
                    <a:pt x="10" y="4"/>
                  </a:lnTo>
                  <a:lnTo>
                    <a:pt x="3" y="0"/>
                  </a:lnTo>
                  <a:lnTo>
                    <a:pt x="1" y="3"/>
                  </a:lnTo>
                  <a:lnTo>
                    <a:pt x="0" y="7"/>
                  </a:lnTo>
                  <a:lnTo>
                    <a:pt x="0" y="9"/>
                  </a:lnTo>
                  <a:lnTo>
                    <a:pt x="0" y="12"/>
                  </a:lnTo>
                  <a:lnTo>
                    <a:pt x="0" y="13"/>
                  </a:lnTo>
                  <a:lnTo>
                    <a:pt x="8" y="1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4" name="Freeform 184"/>
            <p:cNvSpPr>
              <a:spLocks noChangeAspect="1"/>
            </p:cNvSpPr>
            <p:nvPr/>
          </p:nvSpPr>
          <p:spPr bwMode="auto">
            <a:xfrm>
              <a:off x="1390" y="2907"/>
              <a:ext cx="13" cy="15"/>
            </a:xfrm>
            <a:custGeom>
              <a:avLst/>
              <a:gdLst/>
              <a:ahLst/>
              <a:cxnLst>
                <a:cxn ang="0">
                  <a:pos x="9" y="3"/>
                </a:cxn>
                <a:cxn ang="0">
                  <a:pos x="9" y="3"/>
                </a:cxn>
                <a:cxn ang="0">
                  <a:pos x="9" y="3"/>
                </a:cxn>
                <a:cxn ang="0">
                  <a:pos x="9" y="3"/>
                </a:cxn>
                <a:cxn ang="0">
                  <a:pos x="9" y="2"/>
                </a:cxn>
                <a:cxn ang="0">
                  <a:pos x="8" y="0"/>
                </a:cxn>
                <a:cxn ang="0">
                  <a:pos x="0" y="3"/>
                </a:cxn>
                <a:cxn ang="0">
                  <a:pos x="1" y="6"/>
                </a:cxn>
                <a:cxn ang="0">
                  <a:pos x="4" y="9"/>
                </a:cxn>
                <a:cxn ang="0">
                  <a:pos x="7" y="11"/>
                </a:cxn>
                <a:cxn ang="0">
                  <a:pos x="12" y="11"/>
                </a:cxn>
                <a:cxn ang="0">
                  <a:pos x="9" y="3"/>
                </a:cxn>
              </a:cxnLst>
              <a:rect l="0" t="0" r="r" b="b"/>
              <a:pathLst>
                <a:path w="13" h="12">
                  <a:moveTo>
                    <a:pt x="9" y="3"/>
                  </a:moveTo>
                  <a:lnTo>
                    <a:pt x="9" y="3"/>
                  </a:lnTo>
                  <a:lnTo>
                    <a:pt x="9" y="3"/>
                  </a:lnTo>
                  <a:lnTo>
                    <a:pt x="9" y="3"/>
                  </a:lnTo>
                  <a:lnTo>
                    <a:pt x="9" y="2"/>
                  </a:lnTo>
                  <a:lnTo>
                    <a:pt x="8" y="0"/>
                  </a:lnTo>
                  <a:lnTo>
                    <a:pt x="0" y="3"/>
                  </a:lnTo>
                  <a:lnTo>
                    <a:pt x="1" y="6"/>
                  </a:lnTo>
                  <a:lnTo>
                    <a:pt x="4" y="9"/>
                  </a:lnTo>
                  <a:lnTo>
                    <a:pt x="7" y="11"/>
                  </a:lnTo>
                  <a:lnTo>
                    <a:pt x="12" y="11"/>
                  </a:lnTo>
                  <a:lnTo>
                    <a:pt x="9"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5" name="Freeform 185"/>
            <p:cNvSpPr>
              <a:spLocks noChangeAspect="1"/>
            </p:cNvSpPr>
            <p:nvPr/>
          </p:nvSpPr>
          <p:spPr bwMode="auto">
            <a:xfrm>
              <a:off x="1399" y="2907"/>
              <a:ext cx="14" cy="15"/>
            </a:xfrm>
            <a:custGeom>
              <a:avLst/>
              <a:gdLst/>
              <a:ahLst/>
              <a:cxnLst>
                <a:cxn ang="0">
                  <a:pos x="12" y="1"/>
                </a:cxn>
                <a:cxn ang="0">
                  <a:pos x="13" y="0"/>
                </a:cxn>
                <a:cxn ang="0">
                  <a:pos x="10" y="1"/>
                </a:cxn>
                <a:cxn ang="0">
                  <a:pos x="7" y="1"/>
                </a:cxn>
                <a:cxn ang="0">
                  <a:pos x="4" y="2"/>
                </a:cxn>
                <a:cxn ang="0">
                  <a:pos x="0" y="3"/>
                </a:cxn>
                <a:cxn ang="0">
                  <a:pos x="3" y="11"/>
                </a:cxn>
                <a:cxn ang="0">
                  <a:pos x="5" y="10"/>
                </a:cxn>
                <a:cxn ang="0">
                  <a:pos x="8" y="9"/>
                </a:cxn>
                <a:cxn ang="0">
                  <a:pos x="10" y="9"/>
                </a:cxn>
                <a:cxn ang="0">
                  <a:pos x="13" y="9"/>
                </a:cxn>
                <a:cxn ang="0">
                  <a:pos x="14" y="9"/>
                </a:cxn>
                <a:cxn ang="0">
                  <a:pos x="12" y="1"/>
                </a:cxn>
              </a:cxnLst>
              <a:rect l="0" t="0" r="r" b="b"/>
              <a:pathLst>
                <a:path w="15" h="12">
                  <a:moveTo>
                    <a:pt x="12" y="1"/>
                  </a:moveTo>
                  <a:lnTo>
                    <a:pt x="13" y="0"/>
                  </a:lnTo>
                  <a:lnTo>
                    <a:pt x="10" y="1"/>
                  </a:lnTo>
                  <a:lnTo>
                    <a:pt x="7" y="1"/>
                  </a:lnTo>
                  <a:lnTo>
                    <a:pt x="4" y="2"/>
                  </a:lnTo>
                  <a:lnTo>
                    <a:pt x="0" y="3"/>
                  </a:lnTo>
                  <a:lnTo>
                    <a:pt x="3" y="11"/>
                  </a:lnTo>
                  <a:lnTo>
                    <a:pt x="5" y="10"/>
                  </a:lnTo>
                  <a:lnTo>
                    <a:pt x="8" y="9"/>
                  </a:lnTo>
                  <a:lnTo>
                    <a:pt x="10" y="9"/>
                  </a:lnTo>
                  <a:lnTo>
                    <a:pt x="13" y="9"/>
                  </a:lnTo>
                  <a:lnTo>
                    <a:pt x="14" y="9"/>
                  </a:lnTo>
                  <a:lnTo>
                    <a:pt x="12"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6" name="Freeform 186"/>
            <p:cNvSpPr>
              <a:spLocks noChangeAspect="1"/>
            </p:cNvSpPr>
            <p:nvPr/>
          </p:nvSpPr>
          <p:spPr bwMode="auto">
            <a:xfrm>
              <a:off x="1411" y="2902"/>
              <a:ext cx="11" cy="15"/>
            </a:xfrm>
            <a:custGeom>
              <a:avLst/>
              <a:gdLst/>
              <a:ahLst/>
              <a:cxnLst>
                <a:cxn ang="0">
                  <a:pos x="1" y="2"/>
                </a:cxn>
                <a:cxn ang="0">
                  <a:pos x="1" y="2"/>
                </a:cxn>
                <a:cxn ang="0">
                  <a:pos x="0" y="4"/>
                </a:cxn>
                <a:cxn ang="0">
                  <a:pos x="1" y="6"/>
                </a:cxn>
                <a:cxn ang="0">
                  <a:pos x="1" y="5"/>
                </a:cxn>
                <a:cxn ang="0">
                  <a:pos x="0" y="6"/>
                </a:cxn>
                <a:cxn ang="0">
                  <a:pos x="2" y="14"/>
                </a:cxn>
                <a:cxn ang="0">
                  <a:pos x="6" y="12"/>
                </a:cxn>
                <a:cxn ang="0">
                  <a:pos x="9" y="7"/>
                </a:cxn>
                <a:cxn ang="0">
                  <a:pos x="10" y="4"/>
                </a:cxn>
                <a:cxn ang="0">
                  <a:pos x="9" y="0"/>
                </a:cxn>
                <a:cxn ang="0">
                  <a:pos x="1" y="2"/>
                </a:cxn>
              </a:cxnLst>
              <a:rect l="0" t="0" r="r" b="b"/>
              <a:pathLst>
                <a:path w="11" h="15">
                  <a:moveTo>
                    <a:pt x="1" y="2"/>
                  </a:moveTo>
                  <a:lnTo>
                    <a:pt x="1" y="2"/>
                  </a:lnTo>
                  <a:lnTo>
                    <a:pt x="0" y="4"/>
                  </a:lnTo>
                  <a:lnTo>
                    <a:pt x="1" y="6"/>
                  </a:lnTo>
                  <a:lnTo>
                    <a:pt x="1" y="5"/>
                  </a:lnTo>
                  <a:lnTo>
                    <a:pt x="0" y="6"/>
                  </a:lnTo>
                  <a:lnTo>
                    <a:pt x="2" y="14"/>
                  </a:lnTo>
                  <a:lnTo>
                    <a:pt x="6" y="12"/>
                  </a:lnTo>
                  <a:lnTo>
                    <a:pt x="9" y="7"/>
                  </a:lnTo>
                  <a:lnTo>
                    <a:pt x="10" y="4"/>
                  </a:lnTo>
                  <a:lnTo>
                    <a:pt x="9" y="0"/>
                  </a:lnTo>
                  <a:lnTo>
                    <a:pt x="1"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7" name="Freeform 187"/>
            <p:cNvSpPr>
              <a:spLocks noChangeAspect="1"/>
            </p:cNvSpPr>
            <p:nvPr/>
          </p:nvSpPr>
          <p:spPr bwMode="auto">
            <a:xfrm>
              <a:off x="1404" y="2896"/>
              <a:ext cx="20" cy="7"/>
            </a:xfrm>
            <a:custGeom>
              <a:avLst/>
              <a:gdLst/>
              <a:ahLst/>
              <a:cxnLst>
                <a:cxn ang="0">
                  <a:pos x="0" y="8"/>
                </a:cxn>
                <a:cxn ang="0">
                  <a:pos x="0" y="8"/>
                </a:cxn>
                <a:cxn ang="0">
                  <a:pos x="5" y="9"/>
                </a:cxn>
                <a:cxn ang="0">
                  <a:pos x="8" y="8"/>
                </a:cxn>
                <a:cxn ang="0">
                  <a:pos x="9" y="9"/>
                </a:cxn>
                <a:cxn ang="0">
                  <a:pos x="9" y="8"/>
                </a:cxn>
                <a:cxn ang="0">
                  <a:pos x="17" y="6"/>
                </a:cxn>
                <a:cxn ang="0">
                  <a:pos x="13" y="1"/>
                </a:cxn>
                <a:cxn ang="0">
                  <a:pos x="8" y="0"/>
                </a:cxn>
                <a:cxn ang="0">
                  <a:pos x="5" y="0"/>
                </a:cxn>
                <a:cxn ang="0">
                  <a:pos x="4" y="0"/>
                </a:cxn>
                <a:cxn ang="0">
                  <a:pos x="0" y="8"/>
                </a:cxn>
              </a:cxnLst>
              <a:rect l="0" t="0" r="r" b="b"/>
              <a:pathLst>
                <a:path w="18" h="10">
                  <a:moveTo>
                    <a:pt x="0" y="8"/>
                  </a:moveTo>
                  <a:lnTo>
                    <a:pt x="0" y="8"/>
                  </a:lnTo>
                  <a:lnTo>
                    <a:pt x="5" y="9"/>
                  </a:lnTo>
                  <a:lnTo>
                    <a:pt x="8" y="8"/>
                  </a:lnTo>
                  <a:lnTo>
                    <a:pt x="9" y="9"/>
                  </a:lnTo>
                  <a:lnTo>
                    <a:pt x="9" y="8"/>
                  </a:lnTo>
                  <a:lnTo>
                    <a:pt x="17" y="6"/>
                  </a:lnTo>
                  <a:lnTo>
                    <a:pt x="13" y="1"/>
                  </a:lnTo>
                  <a:lnTo>
                    <a:pt x="8" y="0"/>
                  </a:lnTo>
                  <a:lnTo>
                    <a:pt x="5" y="0"/>
                  </a:lnTo>
                  <a:lnTo>
                    <a:pt x="4"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8" name="Freeform 188"/>
            <p:cNvSpPr>
              <a:spLocks noChangeAspect="1"/>
            </p:cNvSpPr>
            <p:nvPr/>
          </p:nvSpPr>
          <p:spPr bwMode="auto">
            <a:xfrm>
              <a:off x="1331" y="2851"/>
              <a:ext cx="32" cy="28"/>
            </a:xfrm>
            <a:custGeom>
              <a:avLst/>
              <a:gdLst/>
              <a:ahLst/>
              <a:cxnLst>
                <a:cxn ang="0">
                  <a:pos x="20" y="5"/>
                </a:cxn>
                <a:cxn ang="0">
                  <a:pos x="18" y="3"/>
                </a:cxn>
                <a:cxn ang="0">
                  <a:pos x="14" y="1"/>
                </a:cxn>
                <a:cxn ang="0">
                  <a:pos x="9" y="0"/>
                </a:cxn>
                <a:cxn ang="0">
                  <a:pos x="6" y="1"/>
                </a:cxn>
                <a:cxn ang="0">
                  <a:pos x="4" y="3"/>
                </a:cxn>
                <a:cxn ang="0">
                  <a:pos x="1" y="5"/>
                </a:cxn>
                <a:cxn ang="0">
                  <a:pos x="0" y="7"/>
                </a:cxn>
                <a:cxn ang="0">
                  <a:pos x="0" y="9"/>
                </a:cxn>
                <a:cxn ang="0">
                  <a:pos x="2" y="11"/>
                </a:cxn>
                <a:cxn ang="0">
                  <a:pos x="3" y="11"/>
                </a:cxn>
                <a:cxn ang="0">
                  <a:pos x="4" y="13"/>
                </a:cxn>
                <a:cxn ang="0">
                  <a:pos x="4" y="15"/>
                </a:cxn>
                <a:cxn ang="0">
                  <a:pos x="4" y="18"/>
                </a:cxn>
                <a:cxn ang="0">
                  <a:pos x="4" y="21"/>
                </a:cxn>
                <a:cxn ang="0">
                  <a:pos x="3" y="24"/>
                </a:cxn>
                <a:cxn ang="0">
                  <a:pos x="3" y="26"/>
                </a:cxn>
                <a:cxn ang="0">
                  <a:pos x="4" y="27"/>
                </a:cxn>
                <a:cxn ang="0">
                  <a:pos x="5" y="27"/>
                </a:cxn>
                <a:cxn ang="0">
                  <a:pos x="6" y="27"/>
                </a:cxn>
                <a:cxn ang="0">
                  <a:pos x="8" y="28"/>
                </a:cxn>
                <a:cxn ang="0">
                  <a:pos x="10" y="29"/>
                </a:cxn>
                <a:cxn ang="0">
                  <a:pos x="11" y="28"/>
                </a:cxn>
                <a:cxn ang="0">
                  <a:pos x="12" y="27"/>
                </a:cxn>
                <a:cxn ang="0">
                  <a:pos x="14" y="27"/>
                </a:cxn>
                <a:cxn ang="0">
                  <a:pos x="16" y="26"/>
                </a:cxn>
                <a:cxn ang="0">
                  <a:pos x="18" y="25"/>
                </a:cxn>
                <a:cxn ang="0">
                  <a:pos x="20" y="25"/>
                </a:cxn>
                <a:cxn ang="0">
                  <a:pos x="21" y="25"/>
                </a:cxn>
                <a:cxn ang="0">
                  <a:pos x="22" y="27"/>
                </a:cxn>
                <a:cxn ang="0">
                  <a:pos x="24" y="27"/>
                </a:cxn>
                <a:cxn ang="0">
                  <a:pos x="25" y="26"/>
                </a:cxn>
                <a:cxn ang="0">
                  <a:pos x="26" y="25"/>
                </a:cxn>
                <a:cxn ang="0">
                  <a:pos x="26" y="23"/>
                </a:cxn>
                <a:cxn ang="0">
                  <a:pos x="28" y="23"/>
                </a:cxn>
                <a:cxn ang="0">
                  <a:pos x="30" y="21"/>
                </a:cxn>
                <a:cxn ang="0">
                  <a:pos x="31" y="19"/>
                </a:cxn>
                <a:cxn ang="0">
                  <a:pos x="32" y="17"/>
                </a:cxn>
                <a:cxn ang="0">
                  <a:pos x="32" y="15"/>
                </a:cxn>
                <a:cxn ang="0">
                  <a:pos x="31" y="13"/>
                </a:cxn>
                <a:cxn ang="0">
                  <a:pos x="31" y="13"/>
                </a:cxn>
                <a:cxn ang="0">
                  <a:pos x="31" y="12"/>
                </a:cxn>
                <a:cxn ang="0">
                  <a:pos x="30" y="11"/>
                </a:cxn>
                <a:cxn ang="0">
                  <a:pos x="29" y="11"/>
                </a:cxn>
                <a:cxn ang="0">
                  <a:pos x="28" y="10"/>
                </a:cxn>
                <a:cxn ang="0">
                  <a:pos x="26" y="10"/>
                </a:cxn>
                <a:cxn ang="0">
                  <a:pos x="24" y="9"/>
                </a:cxn>
                <a:cxn ang="0">
                  <a:pos x="21" y="7"/>
                </a:cxn>
                <a:cxn ang="0">
                  <a:pos x="20" y="5"/>
                </a:cxn>
              </a:cxnLst>
              <a:rect l="0" t="0" r="r" b="b"/>
              <a:pathLst>
                <a:path w="33" h="30">
                  <a:moveTo>
                    <a:pt x="20" y="5"/>
                  </a:moveTo>
                  <a:lnTo>
                    <a:pt x="18" y="3"/>
                  </a:lnTo>
                  <a:lnTo>
                    <a:pt x="14" y="1"/>
                  </a:lnTo>
                  <a:lnTo>
                    <a:pt x="9" y="0"/>
                  </a:lnTo>
                  <a:lnTo>
                    <a:pt x="6" y="1"/>
                  </a:lnTo>
                  <a:lnTo>
                    <a:pt x="4" y="3"/>
                  </a:lnTo>
                  <a:lnTo>
                    <a:pt x="1" y="5"/>
                  </a:lnTo>
                  <a:lnTo>
                    <a:pt x="0" y="7"/>
                  </a:lnTo>
                  <a:lnTo>
                    <a:pt x="0" y="9"/>
                  </a:lnTo>
                  <a:lnTo>
                    <a:pt x="2" y="11"/>
                  </a:lnTo>
                  <a:lnTo>
                    <a:pt x="3" y="11"/>
                  </a:lnTo>
                  <a:lnTo>
                    <a:pt x="4" y="13"/>
                  </a:lnTo>
                  <a:lnTo>
                    <a:pt x="4" y="15"/>
                  </a:lnTo>
                  <a:lnTo>
                    <a:pt x="4" y="18"/>
                  </a:lnTo>
                  <a:lnTo>
                    <a:pt x="4" y="21"/>
                  </a:lnTo>
                  <a:lnTo>
                    <a:pt x="3" y="24"/>
                  </a:lnTo>
                  <a:lnTo>
                    <a:pt x="3" y="26"/>
                  </a:lnTo>
                  <a:lnTo>
                    <a:pt x="4" y="27"/>
                  </a:lnTo>
                  <a:lnTo>
                    <a:pt x="5" y="27"/>
                  </a:lnTo>
                  <a:lnTo>
                    <a:pt x="6" y="27"/>
                  </a:lnTo>
                  <a:lnTo>
                    <a:pt x="8" y="28"/>
                  </a:lnTo>
                  <a:lnTo>
                    <a:pt x="10" y="29"/>
                  </a:lnTo>
                  <a:lnTo>
                    <a:pt x="11" y="28"/>
                  </a:lnTo>
                  <a:lnTo>
                    <a:pt x="12" y="27"/>
                  </a:lnTo>
                  <a:lnTo>
                    <a:pt x="14" y="27"/>
                  </a:lnTo>
                  <a:lnTo>
                    <a:pt x="16" y="26"/>
                  </a:lnTo>
                  <a:lnTo>
                    <a:pt x="18" y="25"/>
                  </a:lnTo>
                  <a:lnTo>
                    <a:pt x="20" y="25"/>
                  </a:lnTo>
                  <a:lnTo>
                    <a:pt x="21" y="25"/>
                  </a:lnTo>
                  <a:lnTo>
                    <a:pt x="22" y="27"/>
                  </a:lnTo>
                  <a:lnTo>
                    <a:pt x="24" y="27"/>
                  </a:lnTo>
                  <a:lnTo>
                    <a:pt x="25" y="26"/>
                  </a:lnTo>
                  <a:lnTo>
                    <a:pt x="26" y="25"/>
                  </a:lnTo>
                  <a:lnTo>
                    <a:pt x="26" y="23"/>
                  </a:lnTo>
                  <a:lnTo>
                    <a:pt x="28" y="23"/>
                  </a:lnTo>
                  <a:lnTo>
                    <a:pt x="30" y="21"/>
                  </a:lnTo>
                  <a:lnTo>
                    <a:pt x="31" y="19"/>
                  </a:lnTo>
                  <a:lnTo>
                    <a:pt x="32" y="17"/>
                  </a:lnTo>
                  <a:lnTo>
                    <a:pt x="32" y="15"/>
                  </a:lnTo>
                  <a:lnTo>
                    <a:pt x="31" y="13"/>
                  </a:lnTo>
                  <a:lnTo>
                    <a:pt x="31" y="13"/>
                  </a:lnTo>
                  <a:lnTo>
                    <a:pt x="31" y="12"/>
                  </a:lnTo>
                  <a:lnTo>
                    <a:pt x="30" y="11"/>
                  </a:lnTo>
                  <a:lnTo>
                    <a:pt x="29" y="11"/>
                  </a:lnTo>
                  <a:lnTo>
                    <a:pt x="28" y="10"/>
                  </a:lnTo>
                  <a:lnTo>
                    <a:pt x="26" y="10"/>
                  </a:lnTo>
                  <a:lnTo>
                    <a:pt x="24" y="9"/>
                  </a:lnTo>
                  <a:lnTo>
                    <a:pt x="21" y="7"/>
                  </a:lnTo>
                  <a:lnTo>
                    <a:pt x="20"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29" name="Freeform 189"/>
            <p:cNvSpPr>
              <a:spLocks noChangeAspect="1"/>
            </p:cNvSpPr>
            <p:nvPr/>
          </p:nvSpPr>
          <p:spPr bwMode="auto">
            <a:xfrm>
              <a:off x="1334" y="2846"/>
              <a:ext cx="22" cy="13"/>
            </a:xfrm>
            <a:custGeom>
              <a:avLst/>
              <a:gdLst/>
              <a:ahLst/>
              <a:cxnLst>
                <a:cxn ang="0">
                  <a:pos x="5" y="9"/>
                </a:cxn>
                <a:cxn ang="0">
                  <a:pos x="4" y="10"/>
                </a:cxn>
                <a:cxn ang="0">
                  <a:pos x="6" y="10"/>
                </a:cxn>
                <a:cxn ang="0">
                  <a:pos x="9" y="10"/>
                </a:cxn>
                <a:cxn ang="0">
                  <a:pos x="12" y="11"/>
                </a:cxn>
                <a:cxn ang="0">
                  <a:pos x="13" y="12"/>
                </a:cxn>
                <a:cxn ang="0">
                  <a:pos x="21" y="9"/>
                </a:cxn>
                <a:cxn ang="0">
                  <a:pos x="17" y="4"/>
                </a:cxn>
                <a:cxn ang="0">
                  <a:pos x="12" y="1"/>
                </a:cxn>
                <a:cxn ang="0">
                  <a:pos x="6" y="0"/>
                </a:cxn>
                <a:cxn ang="0">
                  <a:pos x="1" y="1"/>
                </a:cxn>
                <a:cxn ang="0">
                  <a:pos x="0" y="2"/>
                </a:cxn>
                <a:cxn ang="0">
                  <a:pos x="5" y="9"/>
                </a:cxn>
              </a:cxnLst>
              <a:rect l="0" t="0" r="r" b="b"/>
              <a:pathLst>
                <a:path w="22" h="13">
                  <a:moveTo>
                    <a:pt x="5" y="9"/>
                  </a:moveTo>
                  <a:lnTo>
                    <a:pt x="4" y="10"/>
                  </a:lnTo>
                  <a:lnTo>
                    <a:pt x="6" y="10"/>
                  </a:lnTo>
                  <a:lnTo>
                    <a:pt x="9" y="10"/>
                  </a:lnTo>
                  <a:lnTo>
                    <a:pt x="12" y="11"/>
                  </a:lnTo>
                  <a:lnTo>
                    <a:pt x="13" y="12"/>
                  </a:lnTo>
                  <a:lnTo>
                    <a:pt x="21" y="9"/>
                  </a:lnTo>
                  <a:lnTo>
                    <a:pt x="17" y="4"/>
                  </a:lnTo>
                  <a:lnTo>
                    <a:pt x="12" y="1"/>
                  </a:lnTo>
                  <a:lnTo>
                    <a:pt x="6" y="0"/>
                  </a:lnTo>
                  <a:lnTo>
                    <a:pt x="1" y="1"/>
                  </a:lnTo>
                  <a:lnTo>
                    <a:pt x="0" y="2"/>
                  </a:lnTo>
                  <a:lnTo>
                    <a:pt x="5"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0" name="Freeform 190"/>
            <p:cNvSpPr>
              <a:spLocks noChangeAspect="1"/>
            </p:cNvSpPr>
            <p:nvPr/>
          </p:nvSpPr>
          <p:spPr bwMode="auto">
            <a:xfrm>
              <a:off x="1327" y="2848"/>
              <a:ext cx="13" cy="15"/>
            </a:xfrm>
            <a:custGeom>
              <a:avLst/>
              <a:gdLst/>
              <a:ahLst/>
              <a:cxnLst>
                <a:cxn ang="0">
                  <a:pos x="8" y="9"/>
                </a:cxn>
                <a:cxn ang="0">
                  <a:pos x="8" y="9"/>
                </a:cxn>
                <a:cxn ang="0">
                  <a:pos x="8" y="10"/>
                </a:cxn>
                <a:cxn ang="0">
                  <a:pos x="10" y="9"/>
                </a:cxn>
                <a:cxn ang="0">
                  <a:pos x="12" y="7"/>
                </a:cxn>
                <a:cxn ang="0">
                  <a:pos x="7" y="0"/>
                </a:cxn>
                <a:cxn ang="0">
                  <a:pos x="5" y="2"/>
                </a:cxn>
                <a:cxn ang="0">
                  <a:pos x="2" y="5"/>
                </a:cxn>
                <a:cxn ang="0">
                  <a:pos x="0" y="9"/>
                </a:cxn>
                <a:cxn ang="0">
                  <a:pos x="1" y="14"/>
                </a:cxn>
                <a:cxn ang="0">
                  <a:pos x="8" y="9"/>
                </a:cxn>
              </a:cxnLst>
              <a:rect l="0" t="0" r="r" b="b"/>
              <a:pathLst>
                <a:path w="13" h="15">
                  <a:moveTo>
                    <a:pt x="8" y="9"/>
                  </a:moveTo>
                  <a:lnTo>
                    <a:pt x="8" y="9"/>
                  </a:lnTo>
                  <a:lnTo>
                    <a:pt x="8" y="10"/>
                  </a:lnTo>
                  <a:lnTo>
                    <a:pt x="10" y="9"/>
                  </a:lnTo>
                  <a:lnTo>
                    <a:pt x="12" y="7"/>
                  </a:lnTo>
                  <a:lnTo>
                    <a:pt x="7" y="0"/>
                  </a:lnTo>
                  <a:lnTo>
                    <a:pt x="5" y="2"/>
                  </a:lnTo>
                  <a:lnTo>
                    <a:pt x="2" y="5"/>
                  </a:lnTo>
                  <a:lnTo>
                    <a:pt x="0" y="9"/>
                  </a:lnTo>
                  <a:lnTo>
                    <a:pt x="1" y="14"/>
                  </a:lnTo>
                  <a:lnTo>
                    <a:pt x="8"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1" name="Freeform 191"/>
            <p:cNvSpPr>
              <a:spLocks noChangeAspect="1"/>
            </p:cNvSpPr>
            <p:nvPr/>
          </p:nvSpPr>
          <p:spPr bwMode="auto">
            <a:xfrm>
              <a:off x="1328" y="2858"/>
              <a:ext cx="12" cy="10"/>
            </a:xfrm>
            <a:custGeom>
              <a:avLst/>
              <a:gdLst/>
              <a:ahLst/>
              <a:cxnLst>
                <a:cxn ang="0">
                  <a:pos x="11" y="8"/>
                </a:cxn>
                <a:cxn ang="0">
                  <a:pos x="11" y="7"/>
                </a:cxn>
                <a:cxn ang="0">
                  <a:pos x="11" y="5"/>
                </a:cxn>
                <a:cxn ang="0">
                  <a:pos x="9" y="2"/>
                </a:cxn>
                <a:cxn ang="0">
                  <a:pos x="7" y="2"/>
                </a:cxn>
                <a:cxn ang="0">
                  <a:pos x="7" y="0"/>
                </a:cxn>
                <a:cxn ang="0">
                  <a:pos x="0" y="5"/>
                </a:cxn>
                <a:cxn ang="0">
                  <a:pos x="2" y="7"/>
                </a:cxn>
                <a:cxn ang="0">
                  <a:pos x="3" y="8"/>
                </a:cxn>
                <a:cxn ang="0">
                  <a:pos x="3" y="8"/>
                </a:cxn>
                <a:cxn ang="0">
                  <a:pos x="3" y="10"/>
                </a:cxn>
                <a:cxn ang="0">
                  <a:pos x="3" y="9"/>
                </a:cxn>
                <a:cxn ang="0">
                  <a:pos x="11" y="8"/>
                </a:cxn>
              </a:cxnLst>
              <a:rect l="0" t="0" r="r" b="b"/>
              <a:pathLst>
                <a:path w="12" h="11">
                  <a:moveTo>
                    <a:pt x="11" y="8"/>
                  </a:moveTo>
                  <a:lnTo>
                    <a:pt x="11" y="7"/>
                  </a:lnTo>
                  <a:lnTo>
                    <a:pt x="11" y="5"/>
                  </a:lnTo>
                  <a:lnTo>
                    <a:pt x="9" y="2"/>
                  </a:lnTo>
                  <a:lnTo>
                    <a:pt x="7" y="2"/>
                  </a:lnTo>
                  <a:lnTo>
                    <a:pt x="7" y="0"/>
                  </a:lnTo>
                  <a:lnTo>
                    <a:pt x="0" y="5"/>
                  </a:lnTo>
                  <a:lnTo>
                    <a:pt x="2" y="7"/>
                  </a:lnTo>
                  <a:lnTo>
                    <a:pt x="3" y="8"/>
                  </a:lnTo>
                  <a:lnTo>
                    <a:pt x="3" y="8"/>
                  </a:lnTo>
                  <a:lnTo>
                    <a:pt x="3" y="10"/>
                  </a:lnTo>
                  <a:lnTo>
                    <a:pt x="3" y="9"/>
                  </a:lnTo>
                  <a:lnTo>
                    <a:pt x="11"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2" name="Freeform 192"/>
            <p:cNvSpPr>
              <a:spLocks noChangeAspect="1"/>
            </p:cNvSpPr>
            <p:nvPr/>
          </p:nvSpPr>
          <p:spPr bwMode="auto">
            <a:xfrm>
              <a:off x="1330" y="2865"/>
              <a:ext cx="10" cy="16"/>
            </a:xfrm>
            <a:custGeom>
              <a:avLst/>
              <a:gdLst/>
              <a:ahLst/>
              <a:cxnLst>
                <a:cxn ang="0">
                  <a:pos x="7" y="9"/>
                </a:cxn>
                <a:cxn ang="0">
                  <a:pos x="7" y="9"/>
                </a:cxn>
                <a:cxn ang="0">
                  <a:pos x="8" y="10"/>
                </a:cxn>
                <a:cxn ang="0">
                  <a:pos x="9" y="8"/>
                </a:cxn>
                <a:cxn ang="0">
                  <a:pos x="9" y="4"/>
                </a:cxn>
                <a:cxn ang="0">
                  <a:pos x="9" y="0"/>
                </a:cxn>
                <a:cxn ang="0">
                  <a:pos x="1" y="1"/>
                </a:cxn>
                <a:cxn ang="0">
                  <a:pos x="1" y="4"/>
                </a:cxn>
                <a:cxn ang="0">
                  <a:pos x="1" y="7"/>
                </a:cxn>
                <a:cxn ang="0">
                  <a:pos x="0" y="10"/>
                </a:cxn>
                <a:cxn ang="0">
                  <a:pos x="1" y="15"/>
                </a:cxn>
                <a:cxn ang="0">
                  <a:pos x="7" y="9"/>
                </a:cxn>
              </a:cxnLst>
              <a:rect l="0" t="0" r="r" b="b"/>
              <a:pathLst>
                <a:path w="10" h="16">
                  <a:moveTo>
                    <a:pt x="7" y="9"/>
                  </a:moveTo>
                  <a:lnTo>
                    <a:pt x="7" y="9"/>
                  </a:lnTo>
                  <a:lnTo>
                    <a:pt x="8" y="10"/>
                  </a:lnTo>
                  <a:lnTo>
                    <a:pt x="9" y="8"/>
                  </a:lnTo>
                  <a:lnTo>
                    <a:pt x="9" y="4"/>
                  </a:lnTo>
                  <a:lnTo>
                    <a:pt x="9" y="0"/>
                  </a:lnTo>
                  <a:lnTo>
                    <a:pt x="1" y="1"/>
                  </a:lnTo>
                  <a:lnTo>
                    <a:pt x="1" y="4"/>
                  </a:lnTo>
                  <a:lnTo>
                    <a:pt x="1" y="7"/>
                  </a:lnTo>
                  <a:lnTo>
                    <a:pt x="0" y="10"/>
                  </a:lnTo>
                  <a:lnTo>
                    <a:pt x="1" y="15"/>
                  </a:lnTo>
                  <a:lnTo>
                    <a:pt x="7"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3" name="Freeform 193"/>
            <p:cNvSpPr>
              <a:spLocks noChangeAspect="1"/>
            </p:cNvSpPr>
            <p:nvPr/>
          </p:nvSpPr>
          <p:spPr bwMode="auto">
            <a:xfrm>
              <a:off x="1331" y="2874"/>
              <a:ext cx="11" cy="7"/>
            </a:xfrm>
            <a:custGeom>
              <a:avLst/>
              <a:gdLst/>
              <a:ahLst/>
              <a:cxnLst>
                <a:cxn ang="0">
                  <a:pos x="10" y="1"/>
                </a:cxn>
                <a:cxn ang="0">
                  <a:pos x="8" y="1"/>
                </a:cxn>
                <a:cxn ang="0">
                  <a:pos x="6" y="0"/>
                </a:cxn>
                <a:cxn ang="0">
                  <a:pos x="6" y="0"/>
                </a:cxn>
                <a:cxn ang="0">
                  <a:pos x="5" y="0"/>
                </a:cxn>
                <a:cxn ang="0">
                  <a:pos x="0" y="5"/>
                </a:cxn>
                <a:cxn ang="0">
                  <a:pos x="2" y="7"/>
                </a:cxn>
                <a:cxn ang="0">
                  <a:pos x="3" y="8"/>
                </a:cxn>
                <a:cxn ang="0">
                  <a:pos x="5" y="8"/>
                </a:cxn>
                <a:cxn ang="0">
                  <a:pos x="7" y="9"/>
                </a:cxn>
                <a:cxn ang="0">
                  <a:pos x="6" y="8"/>
                </a:cxn>
                <a:cxn ang="0">
                  <a:pos x="10" y="1"/>
                </a:cxn>
              </a:cxnLst>
              <a:rect l="0" t="0" r="r" b="b"/>
              <a:pathLst>
                <a:path w="11" h="10">
                  <a:moveTo>
                    <a:pt x="10" y="1"/>
                  </a:moveTo>
                  <a:lnTo>
                    <a:pt x="8" y="1"/>
                  </a:lnTo>
                  <a:lnTo>
                    <a:pt x="6" y="0"/>
                  </a:lnTo>
                  <a:lnTo>
                    <a:pt x="6" y="0"/>
                  </a:lnTo>
                  <a:lnTo>
                    <a:pt x="5" y="0"/>
                  </a:lnTo>
                  <a:lnTo>
                    <a:pt x="0" y="5"/>
                  </a:lnTo>
                  <a:lnTo>
                    <a:pt x="2" y="7"/>
                  </a:lnTo>
                  <a:lnTo>
                    <a:pt x="3" y="8"/>
                  </a:lnTo>
                  <a:lnTo>
                    <a:pt x="5" y="8"/>
                  </a:lnTo>
                  <a:lnTo>
                    <a:pt x="7" y="9"/>
                  </a:lnTo>
                  <a:lnTo>
                    <a:pt x="6" y="8"/>
                  </a:lnTo>
                  <a:lnTo>
                    <a:pt x="10"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4" name="Freeform 194"/>
            <p:cNvSpPr>
              <a:spLocks noChangeAspect="1"/>
            </p:cNvSpPr>
            <p:nvPr/>
          </p:nvSpPr>
          <p:spPr bwMode="auto">
            <a:xfrm>
              <a:off x="1337" y="2874"/>
              <a:ext cx="11" cy="8"/>
            </a:xfrm>
            <a:custGeom>
              <a:avLst/>
              <a:gdLst/>
              <a:ahLst/>
              <a:cxnLst>
                <a:cxn ang="0">
                  <a:pos x="6" y="0"/>
                </a:cxn>
                <a:cxn ang="0">
                  <a:pos x="6" y="0"/>
                </a:cxn>
                <a:cxn ang="0">
                  <a:pos x="4" y="0"/>
                </a:cxn>
                <a:cxn ang="0">
                  <a:pos x="3" y="2"/>
                </a:cxn>
                <a:cxn ang="0">
                  <a:pos x="4" y="1"/>
                </a:cxn>
                <a:cxn ang="0">
                  <a:pos x="4" y="2"/>
                </a:cxn>
                <a:cxn ang="0">
                  <a:pos x="0" y="8"/>
                </a:cxn>
                <a:cxn ang="0">
                  <a:pos x="4" y="10"/>
                </a:cxn>
                <a:cxn ang="0">
                  <a:pos x="7" y="8"/>
                </a:cxn>
                <a:cxn ang="0">
                  <a:pos x="8" y="8"/>
                </a:cxn>
                <a:cxn ang="0">
                  <a:pos x="10" y="8"/>
                </a:cxn>
                <a:cxn ang="0">
                  <a:pos x="9" y="8"/>
                </a:cxn>
                <a:cxn ang="0">
                  <a:pos x="6" y="0"/>
                </a:cxn>
              </a:cxnLst>
              <a:rect l="0" t="0" r="r" b="b"/>
              <a:pathLst>
                <a:path w="11" h="11">
                  <a:moveTo>
                    <a:pt x="6" y="0"/>
                  </a:moveTo>
                  <a:lnTo>
                    <a:pt x="6" y="0"/>
                  </a:lnTo>
                  <a:lnTo>
                    <a:pt x="4" y="0"/>
                  </a:lnTo>
                  <a:lnTo>
                    <a:pt x="3" y="2"/>
                  </a:lnTo>
                  <a:lnTo>
                    <a:pt x="4" y="1"/>
                  </a:lnTo>
                  <a:lnTo>
                    <a:pt x="4" y="2"/>
                  </a:lnTo>
                  <a:lnTo>
                    <a:pt x="0" y="8"/>
                  </a:lnTo>
                  <a:lnTo>
                    <a:pt x="4" y="10"/>
                  </a:lnTo>
                  <a:lnTo>
                    <a:pt x="7" y="8"/>
                  </a:lnTo>
                  <a:lnTo>
                    <a:pt x="8" y="8"/>
                  </a:lnTo>
                  <a:lnTo>
                    <a:pt x="10" y="8"/>
                  </a:lnTo>
                  <a:lnTo>
                    <a:pt x="9" y="8"/>
                  </a:lnTo>
                  <a:lnTo>
                    <a:pt x="6"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5" name="Freeform 195"/>
            <p:cNvSpPr>
              <a:spLocks noChangeAspect="1"/>
            </p:cNvSpPr>
            <p:nvPr/>
          </p:nvSpPr>
          <p:spPr bwMode="auto">
            <a:xfrm>
              <a:off x="1342" y="2872"/>
              <a:ext cx="12" cy="8"/>
            </a:xfrm>
            <a:custGeom>
              <a:avLst/>
              <a:gdLst/>
              <a:ahLst/>
              <a:cxnLst>
                <a:cxn ang="0">
                  <a:pos x="13" y="3"/>
                </a:cxn>
                <a:cxn ang="0">
                  <a:pos x="12" y="2"/>
                </a:cxn>
                <a:cxn ang="0">
                  <a:pos x="8" y="0"/>
                </a:cxn>
                <a:cxn ang="0">
                  <a:pos x="5" y="0"/>
                </a:cxn>
                <a:cxn ang="0">
                  <a:pos x="3" y="1"/>
                </a:cxn>
                <a:cxn ang="0">
                  <a:pos x="0" y="2"/>
                </a:cxn>
                <a:cxn ang="0">
                  <a:pos x="3" y="10"/>
                </a:cxn>
                <a:cxn ang="0">
                  <a:pos x="6" y="9"/>
                </a:cxn>
                <a:cxn ang="0">
                  <a:pos x="8" y="8"/>
                </a:cxn>
                <a:cxn ang="0">
                  <a:pos x="7" y="8"/>
                </a:cxn>
                <a:cxn ang="0">
                  <a:pos x="6" y="7"/>
                </a:cxn>
                <a:cxn ang="0">
                  <a:pos x="5" y="6"/>
                </a:cxn>
                <a:cxn ang="0">
                  <a:pos x="13" y="3"/>
                </a:cxn>
              </a:cxnLst>
              <a:rect l="0" t="0" r="r" b="b"/>
              <a:pathLst>
                <a:path w="14" h="11">
                  <a:moveTo>
                    <a:pt x="13" y="3"/>
                  </a:moveTo>
                  <a:lnTo>
                    <a:pt x="12" y="2"/>
                  </a:lnTo>
                  <a:lnTo>
                    <a:pt x="8" y="0"/>
                  </a:lnTo>
                  <a:lnTo>
                    <a:pt x="5" y="0"/>
                  </a:lnTo>
                  <a:lnTo>
                    <a:pt x="3" y="1"/>
                  </a:lnTo>
                  <a:lnTo>
                    <a:pt x="0" y="2"/>
                  </a:lnTo>
                  <a:lnTo>
                    <a:pt x="3" y="10"/>
                  </a:lnTo>
                  <a:lnTo>
                    <a:pt x="6" y="9"/>
                  </a:lnTo>
                  <a:lnTo>
                    <a:pt x="8" y="8"/>
                  </a:lnTo>
                  <a:lnTo>
                    <a:pt x="7" y="8"/>
                  </a:lnTo>
                  <a:lnTo>
                    <a:pt x="6" y="7"/>
                  </a:lnTo>
                  <a:lnTo>
                    <a:pt x="5" y="6"/>
                  </a:lnTo>
                  <a:lnTo>
                    <a:pt x="13"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6" name="Freeform 196"/>
            <p:cNvSpPr>
              <a:spLocks noChangeAspect="1"/>
            </p:cNvSpPr>
            <p:nvPr/>
          </p:nvSpPr>
          <p:spPr bwMode="auto">
            <a:xfrm>
              <a:off x="1348" y="2874"/>
              <a:ext cx="14" cy="6"/>
            </a:xfrm>
            <a:custGeom>
              <a:avLst/>
              <a:gdLst/>
              <a:ahLst/>
              <a:cxnLst>
                <a:cxn ang="0">
                  <a:pos x="5" y="0"/>
                </a:cxn>
                <a:cxn ang="0">
                  <a:pos x="4" y="2"/>
                </a:cxn>
                <a:cxn ang="0">
                  <a:pos x="5" y="0"/>
                </a:cxn>
                <a:cxn ang="0">
                  <a:pos x="6" y="0"/>
                </a:cxn>
                <a:cxn ang="0">
                  <a:pos x="7" y="0"/>
                </a:cxn>
                <a:cxn ang="0">
                  <a:pos x="8" y="1"/>
                </a:cxn>
                <a:cxn ang="0">
                  <a:pos x="0" y="4"/>
                </a:cxn>
                <a:cxn ang="0">
                  <a:pos x="3" y="8"/>
                </a:cxn>
                <a:cxn ang="0">
                  <a:pos x="7" y="8"/>
                </a:cxn>
                <a:cxn ang="0">
                  <a:pos x="11" y="6"/>
                </a:cxn>
                <a:cxn ang="0">
                  <a:pos x="13" y="2"/>
                </a:cxn>
                <a:cxn ang="0">
                  <a:pos x="13" y="4"/>
                </a:cxn>
                <a:cxn ang="0">
                  <a:pos x="5" y="0"/>
                </a:cxn>
              </a:cxnLst>
              <a:rect l="0" t="0" r="r" b="b"/>
              <a:pathLst>
                <a:path w="14" h="9">
                  <a:moveTo>
                    <a:pt x="5" y="0"/>
                  </a:moveTo>
                  <a:lnTo>
                    <a:pt x="4" y="2"/>
                  </a:lnTo>
                  <a:lnTo>
                    <a:pt x="5" y="0"/>
                  </a:lnTo>
                  <a:lnTo>
                    <a:pt x="6" y="0"/>
                  </a:lnTo>
                  <a:lnTo>
                    <a:pt x="7" y="0"/>
                  </a:lnTo>
                  <a:lnTo>
                    <a:pt x="8" y="1"/>
                  </a:lnTo>
                  <a:lnTo>
                    <a:pt x="0" y="4"/>
                  </a:lnTo>
                  <a:lnTo>
                    <a:pt x="3" y="8"/>
                  </a:lnTo>
                  <a:lnTo>
                    <a:pt x="7" y="8"/>
                  </a:lnTo>
                  <a:lnTo>
                    <a:pt x="11" y="6"/>
                  </a:lnTo>
                  <a:lnTo>
                    <a:pt x="13" y="2"/>
                  </a:lnTo>
                  <a:lnTo>
                    <a:pt x="13" y="4"/>
                  </a:lnTo>
                  <a:lnTo>
                    <a:pt x="5"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7" name="Freeform 197"/>
            <p:cNvSpPr>
              <a:spLocks noChangeAspect="1"/>
            </p:cNvSpPr>
            <p:nvPr/>
          </p:nvSpPr>
          <p:spPr bwMode="auto">
            <a:xfrm>
              <a:off x="1352" y="2868"/>
              <a:ext cx="12" cy="12"/>
            </a:xfrm>
            <a:custGeom>
              <a:avLst/>
              <a:gdLst/>
              <a:ahLst/>
              <a:cxnLst>
                <a:cxn ang="0">
                  <a:pos x="5" y="0"/>
                </a:cxn>
                <a:cxn ang="0">
                  <a:pos x="5" y="0"/>
                </a:cxn>
                <a:cxn ang="0">
                  <a:pos x="4" y="2"/>
                </a:cxn>
                <a:cxn ang="0">
                  <a:pos x="2" y="3"/>
                </a:cxn>
                <a:cxn ang="0">
                  <a:pos x="0" y="6"/>
                </a:cxn>
                <a:cxn ang="0">
                  <a:pos x="8" y="10"/>
                </a:cxn>
                <a:cxn ang="0">
                  <a:pos x="7" y="10"/>
                </a:cxn>
                <a:cxn ang="0">
                  <a:pos x="8" y="10"/>
                </a:cxn>
                <a:cxn ang="0">
                  <a:pos x="11" y="7"/>
                </a:cxn>
                <a:cxn ang="0">
                  <a:pos x="13" y="4"/>
                </a:cxn>
                <a:cxn ang="0">
                  <a:pos x="5" y="0"/>
                </a:cxn>
              </a:cxnLst>
              <a:rect l="0" t="0" r="r" b="b"/>
              <a:pathLst>
                <a:path w="14" h="11">
                  <a:moveTo>
                    <a:pt x="5" y="0"/>
                  </a:moveTo>
                  <a:lnTo>
                    <a:pt x="5" y="0"/>
                  </a:lnTo>
                  <a:lnTo>
                    <a:pt x="4" y="2"/>
                  </a:lnTo>
                  <a:lnTo>
                    <a:pt x="2" y="3"/>
                  </a:lnTo>
                  <a:lnTo>
                    <a:pt x="0" y="6"/>
                  </a:lnTo>
                  <a:lnTo>
                    <a:pt x="8" y="10"/>
                  </a:lnTo>
                  <a:lnTo>
                    <a:pt x="7" y="10"/>
                  </a:lnTo>
                  <a:lnTo>
                    <a:pt x="8" y="10"/>
                  </a:lnTo>
                  <a:lnTo>
                    <a:pt x="11" y="7"/>
                  </a:lnTo>
                  <a:lnTo>
                    <a:pt x="13" y="4"/>
                  </a:lnTo>
                  <a:lnTo>
                    <a:pt x="5"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8" name="Freeform 198"/>
            <p:cNvSpPr>
              <a:spLocks noChangeAspect="1"/>
            </p:cNvSpPr>
            <p:nvPr/>
          </p:nvSpPr>
          <p:spPr bwMode="auto">
            <a:xfrm>
              <a:off x="1358" y="2862"/>
              <a:ext cx="10" cy="14"/>
            </a:xfrm>
            <a:custGeom>
              <a:avLst/>
              <a:gdLst/>
              <a:ahLst/>
              <a:cxnLst>
                <a:cxn ang="0">
                  <a:pos x="0" y="4"/>
                </a:cxn>
                <a:cxn ang="0">
                  <a:pos x="0" y="3"/>
                </a:cxn>
                <a:cxn ang="0">
                  <a:pos x="0" y="4"/>
                </a:cxn>
                <a:cxn ang="0">
                  <a:pos x="1" y="4"/>
                </a:cxn>
                <a:cxn ang="0">
                  <a:pos x="1" y="6"/>
                </a:cxn>
                <a:cxn ang="0">
                  <a:pos x="0" y="6"/>
                </a:cxn>
                <a:cxn ang="0">
                  <a:pos x="8" y="10"/>
                </a:cxn>
                <a:cxn ang="0">
                  <a:pos x="9" y="6"/>
                </a:cxn>
                <a:cxn ang="0">
                  <a:pos x="9" y="3"/>
                </a:cxn>
                <a:cxn ang="0">
                  <a:pos x="8" y="1"/>
                </a:cxn>
                <a:cxn ang="0">
                  <a:pos x="8" y="0"/>
                </a:cxn>
                <a:cxn ang="0">
                  <a:pos x="8" y="0"/>
                </a:cxn>
                <a:cxn ang="0">
                  <a:pos x="0" y="4"/>
                </a:cxn>
              </a:cxnLst>
              <a:rect l="0" t="0" r="r" b="b"/>
              <a:pathLst>
                <a:path w="10" h="11">
                  <a:moveTo>
                    <a:pt x="0" y="4"/>
                  </a:moveTo>
                  <a:lnTo>
                    <a:pt x="0" y="3"/>
                  </a:lnTo>
                  <a:lnTo>
                    <a:pt x="0" y="4"/>
                  </a:lnTo>
                  <a:lnTo>
                    <a:pt x="1" y="4"/>
                  </a:lnTo>
                  <a:lnTo>
                    <a:pt x="1" y="6"/>
                  </a:lnTo>
                  <a:lnTo>
                    <a:pt x="0" y="6"/>
                  </a:lnTo>
                  <a:lnTo>
                    <a:pt x="8" y="10"/>
                  </a:lnTo>
                  <a:lnTo>
                    <a:pt x="9" y="6"/>
                  </a:lnTo>
                  <a:lnTo>
                    <a:pt x="9" y="3"/>
                  </a:lnTo>
                  <a:lnTo>
                    <a:pt x="8" y="1"/>
                  </a:lnTo>
                  <a:lnTo>
                    <a:pt x="8" y="0"/>
                  </a:lnTo>
                  <a:lnTo>
                    <a:pt x="8" y="0"/>
                  </a:lnTo>
                  <a:lnTo>
                    <a:pt x="0" y="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39" name="Freeform 199"/>
            <p:cNvSpPr>
              <a:spLocks noChangeAspect="1"/>
            </p:cNvSpPr>
            <p:nvPr/>
          </p:nvSpPr>
          <p:spPr bwMode="auto">
            <a:xfrm>
              <a:off x="1357" y="2856"/>
              <a:ext cx="10" cy="8"/>
            </a:xfrm>
            <a:custGeom>
              <a:avLst/>
              <a:gdLst/>
              <a:ahLst/>
              <a:cxnLst>
                <a:cxn ang="0">
                  <a:pos x="4" y="9"/>
                </a:cxn>
                <a:cxn ang="0">
                  <a:pos x="2" y="10"/>
                </a:cxn>
                <a:cxn ang="0">
                  <a:pos x="1" y="10"/>
                </a:cxn>
                <a:cxn ang="0">
                  <a:pos x="2" y="10"/>
                </a:cxn>
                <a:cxn ang="0">
                  <a:pos x="1" y="9"/>
                </a:cxn>
                <a:cxn ang="0">
                  <a:pos x="1" y="10"/>
                </a:cxn>
                <a:cxn ang="0">
                  <a:pos x="9" y="6"/>
                </a:cxn>
                <a:cxn ang="0">
                  <a:pos x="9" y="5"/>
                </a:cxn>
                <a:cxn ang="0">
                  <a:pos x="6" y="3"/>
                </a:cxn>
                <a:cxn ang="0">
                  <a:pos x="5" y="2"/>
                </a:cxn>
                <a:cxn ang="0">
                  <a:pos x="2" y="0"/>
                </a:cxn>
                <a:cxn ang="0">
                  <a:pos x="0" y="1"/>
                </a:cxn>
                <a:cxn ang="0">
                  <a:pos x="4" y="9"/>
                </a:cxn>
              </a:cxnLst>
              <a:rect l="0" t="0" r="r" b="b"/>
              <a:pathLst>
                <a:path w="10" h="11">
                  <a:moveTo>
                    <a:pt x="4" y="9"/>
                  </a:moveTo>
                  <a:lnTo>
                    <a:pt x="2" y="10"/>
                  </a:lnTo>
                  <a:lnTo>
                    <a:pt x="1" y="10"/>
                  </a:lnTo>
                  <a:lnTo>
                    <a:pt x="2" y="10"/>
                  </a:lnTo>
                  <a:lnTo>
                    <a:pt x="1" y="9"/>
                  </a:lnTo>
                  <a:lnTo>
                    <a:pt x="1" y="10"/>
                  </a:lnTo>
                  <a:lnTo>
                    <a:pt x="9" y="6"/>
                  </a:lnTo>
                  <a:lnTo>
                    <a:pt x="9" y="5"/>
                  </a:lnTo>
                  <a:lnTo>
                    <a:pt x="6" y="3"/>
                  </a:lnTo>
                  <a:lnTo>
                    <a:pt x="5" y="2"/>
                  </a:lnTo>
                  <a:lnTo>
                    <a:pt x="2" y="0"/>
                  </a:lnTo>
                  <a:lnTo>
                    <a:pt x="0" y="1"/>
                  </a:lnTo>
                  <a:lnTo>
                    <a:pt x="4"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0" name="Freeform 200"/>
            <p:cNvSpPr>
              <a:spLocks noChangeAspect="1"/>
            </p:cNvSpPr>
            <p:nvPr/>
          </p:nvSpPr>
          <p:spPr bwMode="auto">
            <a:xfrm>
              <a:off x="1347" y="2855"/>
              <a:ext cx="17" cy="8"/>
            </a:xfrm>
            <a:custGeom>
              <a:avLst/>
              <a:gdLst/>
              <a:ahLst/>
              <a:cxnLst>
                <a:cxn ang="0">
                  <a:pos x="0" y="2"/>
                </a:cxn>
                <a:cxn ang="0">
                  <a:pos x="0" y="2"/>
                </a:cxn>
                <a:cxn ang="0">
                  <a:pos x="2" y="6"/>
                </a:cxn>
                <a:cxn ang="0">
                  <a:pos x="6" y="9"/>
                </a:cxn>
                <a:cxn ang="0">
                  <a:pos x="9" y="10"/>
                </a:cxn>
                <a:cxn ang="0">
                  <a:pos x="14" y="10"/>
                </a:cxn>
                <a:cxn ang="0">
                  <a:pos x="10" y="2"/>
                </a:cxn>
                <a:cxn ang="0">
                  <a:pos x="10" y="2"/>
                </a:cxn>
                <a:cxn ang="0">
                  <a:pos x="10" y="1"/>
                </a:cxn>
                <a:cxn ang="0">
                  <a:pos x="8" y="0"/>
                </a:cxn>
                <a:cxn ang="0">
                  <a:pos x="8" y="0"/>
                </a:cxn>
                <a:cxn ang="0">
                  <a:pos x="0" y="2"/>
                </a:cxn>
              </a:cxnLst>
              <a:rect l="0" t="0" r="r" b="b"/>
              <a:pathLst>
                <a:path w="15" h="11">
                  <a:moveTo>
                    <a:pt x="0" y="2"/>
                  </a:moveTo>
                  <a:lnTo>
                    <a:pt x="0" y="2"/>
                  </a:lnTo>
                  <a:lnTo>
                    <a:pt x="2" y="6"/>
                  </a:lnTo>
                  <a:lnTo>
                    <a:pt x="6" y="9"/>
                  </a:lnTo>
                  <a:lnTo>
                    <a:pt x="9" y="10"/>
                  </a:lnTo>
                  <a:lnTo>
                    <a:pt x="14" y="10"/>
                  </a:lnTo>
                  <a:lnTo>
                    <a:pt x="10" y="2"/>
                  </a:lnTo>
                  <a:lnTo>
                    <a:pt x="10" y="2"/>
                  </a:lnTo>
                  <a:lnTo>
                    <a:pt x="10" y="1"/>
                  </a:lnTo>
                  <a:lnTo>
                    <a:pt x="8" y="0"/>
                  </a:lnTo>
                  <a:lnTo>
                    <a:pt x="8" y="0"/>
                  </a:lnTo>
                  <a:lnTo>
                    <a:pt x="0"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1" name="Freeform 201"/>
            <p:cNvSpPr>
              <a:spLocks noChangeAspect="1"/>
            </p:cNvSpPr>
            <p:nvPr/>
          </p:nvSpPr>
          <p:spPr bwMode="auto">
            <a:xfrm>
              <a:off x="1295" y="2771"/>
              <a:ext cx="78" cy="30"/>
            </a:xfrm>
            <a:custGeom>
              <a:avLst/>
              <a:gdLst/>
              <a:ahLst/>
              <a:cxnLst>
                <a:cxn ang="0">
                  <a:pos x="64" y="12"/>
                </a:cxn>
                <a:cxn ang="0">
                  <a:pos x="59" y="10"/>
                </a:cxn>
                <a:cxn ang="0">
                  <a:pos x="55" y="6"/>
                </a:cxn>
                <a:cxn ang="0">
                  <a:pos x="51" y="4"/>
                </a:cxn>
                <a:cxn ang="0">
                  <a:pos x="48" y="5"/>
                </a:cxn>
                <a:cxn ang="0">
                  <a:pos x="46" y="6"/>
                </a:cxn>
                <a:cxn ang="0">
                  <a:pos x="43" y="6"/>
                </a:cxn>
                <a:cxn ang="0">
                  <a:pos x="41" y="5"/>
                </a:cxn>
                <a:cxn ang="0">
                  <a:pos x="39" y="2"/>
                </a:cxn>
                <a:cxn ang="0">
                  <a:pos x="35" y="0"/>
                </a:cxn>
                <a:cxn ang="0">
                  <a:pos x="33" y="2"/>
                </a:cxn>
                <a:cxn ang="0">
                  <a:pos x="34" y="5"/>
                </a:cxn>
                <a:cxn ang="0">
                  <a:pos x="29" y="6"/>
                </a:cxn>
                <a:cxn ang="0">
                  <a:pos x="26" y="4"/>
                </a:cxn>
                <a:cxn ang="0">
                  <a:pos x="23" y="3"/>
                </a:cxn>
                <a:cxn ang="0">
                  <a:pos x="19" y="5"/>
                </a:cxn>
                <a:cxn ang="0">
                  <a:pos x="16" y="7"/>
                </a:cxn>
                <a:cxn ang="0">
                  <a:pos x="12" y="6"/>
                </a:cxn>
                <a:cxn ang="0">
                  <a:pos x="9" y="6"/>
                </a:cxn>
                <a:cxn ang="0">
                  <a:pos x="9" y="10"/>
                </a:cxn>
                <a:cxn ang="0">
                  <a:pos x="8" y="14"/>
                </a:cxn>
                <a:cxn ang="0">
                  <a:pos x="6" y="16"/>
                </a:cxn>
                <a:cxn ang="0">
                  <a:pos x="2" y="22"/>
                </a:cxn>
                <a:cxn ang="0">
                  <a:pos x="1" y="29"/>
                </a:cxn>
                <a:cxn ang="0">
                  <a:pos x="18" y="26"/>
                </a:cxn>
                <a:cxn ang="0">
                  <a:pos x="24" y="22"/>
                </a:cxn>
                <a:cxn ang="0">
                  <a:pos x="31" y="22"/>
                </a:cxn>
                <a:cxn ang="0">
                  <a:pos x="38" y="22"/>
                </a:cxn>
                <a:cxn ang="0">
                  <a:pos x="41" y="24"/>
                </a:cxn>
                <a:cxn ang="0">
                  <a:pos x="43" y="25"/>
                </a:cxn>
                <a:cxn ang="0">
                  <a:pos x="48" y="24"/>
                </a:cxn>
                <a:cxn ang="0">
                  <a:pos x="57" y="24"/>
                </a:cxn>
                <a:cxn ang="0">
                  <a:pos x="61" y="26"/>
                </a:cxn>
                <a:cxn ang="0">
                  <a:pos x="64" y="27"/>
                </a:cxn>
                <a:cxn ang="0">
                  <a:pos x="68" y="25"/>
                </a:cxn>
                <a:cxn ang="0">
                  <a:pos x="71" y="24"/>
                </a:cxn>
                <a:cxn ang="0">
                  <a:pos x="72" y="21"/>
                </a:cxn>
                <a:cxn ang="0">
                  <a:pos x="74" y="16"/>
                </a:cxn>
                <a:cxn ang="0">
                  <a:pos x="74" y="12"/>
                </a:cxn>
                <a:cxn ang="0">
                  <a:pos x="72" y="9"/>
                </a:cxn>
              </a:cxnLst>
              <a:rect l="0" t="0" r="r" b="b"/>
              <a:pathLst>
                <a:path w="75" h="30">
                  <a:moveTo>
                    <a:pt x="68" y="10"/>
                  </a:moveTo>
                  <a:lnTo>
                    <a:pt x="64" y="12"/>
                  </a:lnTo>
                  <a:lnTo>
                    <a:pt x="62" y="12"/>
                  </a:lnTo>
                  <a:lnTo>
                    <a:pt x="59" y="10"/>
                  </a:lnTo>
                  <a:lnTo>
                    <a:pt x="57" y="8"/>
                  </a:lnTo>
                  <a:lnTo>
                    <a:pt x="55" y="6"/>
                  </a:lnTo>
                  <a:lnTo>
                    <a:pt x="53" y="4"/>
                  </a:lnTo>
                  <a:lnTo>
                    <a:pt x="51" y="4"/>
                  </a:lnTo>
                  <a:lnTo>
                    <a:pt x="50" y="4"/>
                  </a:lnTo>
                  <a:lnTo>
                    <a:pt x="48" y="5"/>
                  </a:lnTo>
                  <a:lnTo>
                    <a:pt x="47" y="6"/>
                  </a:lnTo>
                  <a:lnTo>
                    <a:pt x="46" y="6"/>
                  </a:lnTo>
                  <a:lnTo>
                    <a:pt x="44" y="6"/>
                  </a:lnTo>
                  <a:lnTo>
                    <a:pt x="43" y="6"/>
                  </a:lnTo>
                  <a:lnTo>
                    <a:pt x="42" y="6"/>
                  </a:lnTo>
                  <a:lnTo>
                    <a:pt x="41" y="5"/>
                  </a:lnTo>
                  <a:lnTo>
                    <a:pt x="40" y="4"/>
                  </a:lnTo>
                  <a:lnTo>
                    <a:pt x="39" y="2"/>
                  </a:lnTo>
                  <a:lnTo>
                    <a:pt x="37" y="0"/>
                  </a:lnTo>
                  <a:lnTo>
                    <a:pt x="35" y="0"/>
                  </a:lnTo>
                  <a:lnTo>
                    <a:pt x="34" y="0"/>
                  </a:lnTo>
                  <a:lnTo>
                    <a:pt x="33" y="2"/>
                  </a:lnTo>
                  <a:lnTo>
                    <a:pt x="34" y="3"/>
                  </a:lnTo>
                  <a:lnTo>
                    <a:pt x="34" y="5"/>
                  </a:lnTo>
                  <a:lnTo>
                    <a:pt x="32" y="6"/>
                  </a:lnTo>
                  <a:lnTo>
                    <a:pt x="29" y="6"/>
                  </a:lnTo>
                  <a:lnTo>
                    <a:pt x="28" y="5"/>
                  </a:lnTo>
                  <a:lnTo>
                    <a:pt x="26" y="4"/>
                  </a:lnTo>
                  <a:lnTo>
                    <a:pt x="25" y="4"/>
                  </a:lnTo>
                  <a:lnTo>
                    <a:pt x="23" y="3"/>
                  </a:lnTo>
                  <a:lnTo>
                    <a:pt x="21" y="4"/>
                  </a:lnTo>
                  <a:lnTo>
                    <a:pt x="19" y="5"/>
                  </a:lnTo>
                  <a:lnTo>
                    <a:pt x="18" y="6"/>
                  </a:lnTo>
                  <a:lnTo>
                    <a:pt x="16" y="7"/>
                  </a:lnTo>
                  <a:lnTo>
                    <a:pt x="14" y="7"/>
                  </a:lnTo>
                  <a:lnTo>
                    <a:pt x="12" y="6"/>
                  </a:lnTo>
                  <a:lnTo>
                    <a:pt x="10" y="6"/>
                  </a:lnTo>
                  <a:lnTo>
                    <a:pt x="9" y="6"/>
                  </a:lnTo>
                  <a:lnTo>
                    <a:pt x="9" y="8"/>
                  </a:lnTo>
                  <a:lnTo>
                    <a:pt x="9" y="10"/>
                  </a:lnTo>
                  <a:lnTo>
                    <a:pt x="9" y="12"/>
                  </a:lnTo>
                  <a:lnTo>
                    <a:pt x="8" y="14"/>
                  </a:lnTo>
                  <a:lnTo>
                    <a:pt x="7" y="15"/>
                  </a:lnTo>
                  <a:lnTo>
                    <a:pt x="6" y="16"/>
                  </a:lnTo>
                  <a:lnTo>
                    <a:pt x="4" y="18"/>
                  </a:lnTo>
                  <a:lnTo>
                    <a:pt x="2" y="22"/>
                  </a:lnTo>
                  <a:lnTo>
                    <a:pt x="0" y="26"/>
                  </a:lnTo>
                  <a:lnTo>
                    <a:pt x="1" y="29"/>
                  </a:lnTo>
                  <a:lnTo>
                    <a:pt x="9" y="28"/>
                  </a:lnTo>
                  <a:lnTo>
                    <a:pt x="18" y="26"/>
                  </a:lnTo>
                  <a:lnTo>
                    <a:pt x="22" y="24"/>
                  </a:lnTo>
                  <a:lnTo>
                    <a:pt x="24" y="22"/>
                  </a:lnTo>
                  <a:lnTo>
                    <a:pt x="28" y="22"/>
                  </a:lnTo>
                  <a:lnTo>
                    <a:pt x="31" y="22"/>
                  </a:lnTo>
                  <a:lnTo>
                    <a:pt x="35" y="22"/>
                  </a:lnTo>
                  <a:lnTo>
                    <a:pt x="38" y="22"/>
                  </a:lnTo>
                  <a:lnTo>
                    <a:pt x="40" y="23"/>
                  </a:lnTo>
                  <a:lnTo>
                    <a:pt x="41" y="24"/>
                  </a:lnTo>
                  <a:lnTo>
                    <a:pt x="42" y="24"/>
                  </a:lnTo>
                  <a:lnTo>
                    <a:pt x="43" y="25"/>
                  </a:lnTo>
                  <a:lnTo>
                    <a:pt x="45" y="24"/>
                  </a:lnTo>
                  <a:lnTo>
                    <a:pt x="48" y="24"/>
                  </a:lnTo>
                  <a:lnTo>
                    <a:pt x="53" y="24"/>
                  </a:lnTo>
                  <a:lnTo>
                    <a:pt x="57" y="24"/>
                  </a:lnTo>
                  <a:lnTo>
                    <a:pt x="60" y="25"/>
                  </a:lnTo>
                  <a:lnTo>
                    <a:pt x="61" y="26"/>
                  </a:lnTo>
                  <a:lnTo>
                    <a:pt x="62" y="27"/>
                  </a:lnTo>
                  <a:lnTo>
                    <a:pt x="64" y="27"/>
                  </a:lnTo>
                  <a:lnTo>
                    <a:pt x="66" y="26"/>
                  </a:lnTo>
                  <a:lnTo>
                    <a:pt x="68" y="25"/>
                  </a:lnTo>
                  <a:lnTo>
                    <a:pt x="69" y="24"/>
                  </a:lnTo>
                  <a:lnTo>
                    <a:pt x="71" y="24"/>
                  </a:lnTo>
                  <a:lnTo>
                    <a:pt x="72" y="23"/>
                  </a:lnTo>
                  <a:lnTo>
                    <a:pt x="72" y="21"/>
                  </a:lnTo>
                  <a:lnTo>
                    <a:pt x="74" y="18"/>
                  </a:lnTo>
                  <a:lnTo>
                    <a:pt x="74" y="16"/>
                  </a:lnTo>
                  <a:lnTo>
                    <a:pt x="74" y="14"/>
                  </a:lnTo>
                  <a:lnTo>
                    <a:pt x="74" y="12"/>
                  </a:lnTo>
                  <a:lnTo>
                    <a:pt x="74" y="10"/>
                  </a:lnTo>
                  <a:lnTo>
                    <a:pt x="72" y="9"/>
                  </a:lnTo>
                  <a:lnTo>
                    <a:pt x="68" y="1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2" name="Freeform 202"/>
            <p:cNvSpPr>
              <a:spLocks noChangeAspect="1"/>
            </p:cNvSpPr>
            <p:nvPr/>
          </p:nvSpPr>
          <p:spPr bwMode="auto">
            <a:xfrm>
              <a:off x="1349" y="2778"/>
              <a:ext cx="16" cy="10"/>
            </a:xfrm>
            <a:custGeom>
              <a:avLst/>
              <a:gdLst/>
              <a:ahLst/>
              <a:cxnLst>
                <a:cxn ang="0">
                  <a:pos x="0" y="4"/>
                </a:cxn>
                <a:cxn ang="0">
                  <a:pos x="0" y="4"/>
                </a:cxn>
                <a:cxn ang="0">
                  <a:pos x="2" y="7"/>
                </a:cxn>
                <a:cxn ang="0">
                  <a:pos x="7" y="9"/>
                </a:cxn>
                <a:cxn ang="0">
                  <a:pos x="11" y="9"/>
                </a:cxn>
                <a:cxn ang="0">
                  <a:pos x="15" y="8"/>
                </a:cxn>
                <a:cxn ang="0">
                  <a:pos x="12" y="0"/>
                </a:cxn>
                <a:cxn ang="0">
                  <a:pos x="10" y="1"/>
                </a:cxn>
                <a:cxn ang="0">
                  <a:pos x="8" y="1"/>
                </a:cxn>
                <a:cxn ang="0">
                  <a:pos x="8" y="1"/>
                </a:cxn>
                <a:cxn ang="0">
                  <a:pos x="6" y="0"/>
                </a:cxn>
                <a:cxn ang="0">
                  <a:pos x="0" y="4"/>
                </a:cxn>
              </a:cxnLst>
              <a:rect l="0" t="0" r="r" b="b"/>
              <a:pathLst>
                <a:path w="16" h="10">
                  <a:moveTo>
                    <a:pt x="0" y="4"/>
                  </a:moveTo>
                  <a:lnTo>
                    <a:pt x="0" y="4"/>
                  </a:lnTo>
                  <a:lnTo>
                    <a:pt x="2" y="7"/>
                  </a:lnTo>
                  <a:lnTo>
                    <a:pt x="7" y="9"/>
                  </a:lnTo>
                  <a:lnTo>
                    <a:pt x="11" y="9"/>
                  </a:lnTo>
                  <a:lnTo>
                    <a:pt x="15" y="8"/>
                  </a:lnTo>
                  <a:lnTo>
                    <a:pt x="12" y="0"/>
                  </a:lnTo>
                  <a:lnTo>
                    <a:pt x="10" y="1"/>
                  </a:lnTo>
                  <a:lnTo>
                    <a:pt x="8" y="1"/>
                  </a:lnTo>
                  <a:lnTo>
                    <a:pt x="8" y="1"/>
                  </a:lnTo>
                  <a:lnTo>
                    <a:pt x="6" y="0"/>
                  </a:lnTo>
                  <a:lnTo>
                    <a:pt x="0" y="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3" name="Freeform 203"/>
            <p:cNvSpPr>
              <a:spLocks noChangeAspect="1"/>
            </p:cNvSpPr>
            <p:nvPr/>
          </p:nvSpPr>
          <p:spPr bwMode="auto">
            <a:xfrm>
              <a:off x="1342" y="2771"/>
              <a:ext cx="11" cy="15"/>
            </a:xfrm>
            <a:custGeom>
              <a:avLst/>
              <a:gdLst/>
              <a:ahLst/>
              <a:cxnLst>
                <a:cxn ang="0">
                  <a:pos x="1" y="10"/>
                </a:cxn>
                <a:cxn ang="0">
                  <a:pos x="2" y="9"/>
                </a:cxn>
                <a:cxn ang="0">
                  <a:pos x="2" y="10"/>
                </a:cxn>
                <a:cxn ang="0">
                  <a:pos x="3" y="9"/>
                </a:cxn>
                <a:cxn ang="0">
                  <a:pos x="4" y="9"/>
                </a:cxn>
                <a:cxn ang="0">
                  <a:pos x="5" y="11"/>
                </a:cxn>
                <a:cxn ang="0">
                  <a:pos x="12" y="7"/>
                </a:cxn>
                <a:cxn ang="0">
                  <a:pos x="9" y="4"/>
                </a:cxn>
                <a:cxn ang="0">
                  <a:pos x="6" y="1"/>
                </a:cxn>
                <a:cxn ang="0">
                  <a:pos x="2" y="0"/>
                </a:cxn>
                <a:cxn ang="0">
                  <a:pos x="0" y="1"/>
                </a:cxn>
                <a:cxn ang="0">
                  <a:pos x="1" y="0"/>
                </a:cxn>
                <a:cxn ang="0">
                  <a:pos x="1" y="10"/>
                </a:cxn>
              </a:cxnLst>
              <a:rect l="0" t="0" r="r" b="b"/>
              <a:pathLst>
                <a:path w="13" h="12">
                  <a:moveTo>
                    <a:pt x="1" y="10"/>
                  </a:moveTo>
                  <a:lnTo>
                    <a:pt x="2" y="9"/>
                  </a:lnTo>
                  <a:lnTo>
                    <a:pt x="2" y="10"/>
                  </a:lnTo>
                  <a:lnTo>
                    <a:pt x="3" y="9"/>
                  </a:lnTo>
                  <a:lnTo>
                    <a:pt x="4" y="9"/>
                  </a:lnTo>
                  <a:lnTo>
                    <a:pt x="5" y="11"/>
                  </a:lnTo>
                  <a:lnTo>
                    <a:pt x="12" y="7"/>
                  </a:lnTo>
                  <a:lnTo>
                    <a:pt x="9" y="4"/>
                  </a:lnTo>
                  <a:lnTo>
                    <a:pt x="6" y="1"/>
                  </a:lnTo>
                  <a:lnTo>
                    <a:pt x="2" y="0"/>
                  </a:lnTo>
                  <a:lnTo>
                    <a:pt x="0" y="1"/>
                  </a:lnTo>
                  <a:lnTo>
                    <a:pt x="1" y="0"/>
                  </a:lnTo>
                  <a:lnTo>
                    <a:pt x="1" y="1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4" name="Freeform 204"/>
            <p:cNvSpPr>
              <a:spLocks noChangeAspect="1"/>
            </p:cNvSpPr>
            <p:nvPr/>
          </p:nvSpPr>
          <p:spPr bwMode="auto">
            <a:xfrm>
              <a:off x="1339" y="2771"/>
              <a:ext cx="7" cy="15"/>
            </a:xfrm>
            <a:custGeom>
              <a:avLst/>
              <a:gdLst/>
              <a:ahLst/>
              <a:cxnLst>
                <a:cxn ang="0">
                  <a:pos x="0" y="11"/>
                </a:cxn>
                <a:cxn ang="0">
                  <a:pos x="0" y="11"/>
                </a:cxn>
                <a:cxn ang="0">
                  <a:pos x="3" y="11"/>
                </a:cxn>
                <a:cxn ang="0">
                  <a:pos x="5" y="10"/>
                </a:cxn>
                <a:cxn ang="0">
                  <a:pos x="6" y="10"/>
                </a:cxn>
                <a:cxn ang="0">
                  <a:pos x="6" y="10"/>
                </a:cxn>
                <a:cxn ang="0">
                  <a:pos x="6" y="0"/>
                </a:cxn>
                <a:cxn ang="0">
                  <a:pos x="2" y="2"/>
                </a:cxn>
                <a:cxn ang="0">
                  <a:pos x="1" y="3"/>
                </a:cxn>
                <a:cxn ang="0">
                  <a:pos x="2" y="3"/>
                </a:cxn>
                <a:cxn ang="0">
                  <a:pos x="1" y="3"/>
                </a:cxn>
                <a:cxn ang="0">
                  <a:pos x="0" y="11"/>
                </a:cxn>
              </a:cxnLst>
              <a:rect l="0" t="0" r="r" b="b"/>
              <a:pathLst>
                <a:path w="7" h="12">
                  <a:moveTo>
                    <a:pt x="0" y="11"/>
                  </a:moveTo>
                  <a:lnTo>
                    <a:pt x="0" y="11"/>
                  </a:lnTo>
                  <a:lnTo>
                    <a:pt x="3" y="11"/>
                  </a:lnTo>
                  <a:lnTo>
                    <a:pt x="5" y="10"/>
                  </a:lnTo>
                  <a:lnTo>
                    <a:pt x="6" y="10"/>
                  </a:lnTo>
                  <a:lnTo>
                    <a:pt x="6" y="10"/>
                  </a:lnTo>
                  <a:lnTo>
                    <a:pt x="6" y="0"/>
                  </a:lnTo>
                  <a:lnTo>
                    <a:pt x="2" y="2"/>
                  </a:lnTo>
                  <a:lnTo>
                    <a:pt x="1" y="3"/>
                  </a:lnTo>
                  <a:lnTo>
                    <a:pt x="2" y="3"/>
                  </a:lnTo>
                  <a:lnTo>
                    <a:pt x="1" y="3"/>
                  </a:lnTo>
                  <a:lnTo>
                    <a:pt x="0" y="1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5" name="Freeform 205"/>
            <p:cNvSpPr>
              <a:spLocks noChangeAspect="1"/>
            </p:cNvSpPr>
            <p:nvPr/>
          </p:nvSpPr>
          <p:spPr bwMode="auto">
            <a:xfrm>
              <a:off x="1332" y="2772"/>
              <a:ext cx="9" cy="14"/>
            </a:xfrm>
            <a:custGeom>
              <a:avLst/>
              <a:gdLst/>
              <a:ahLst/>
              <a:cxnLst>
                <a:cxn ang="0">
                  <a:pos x="0" y="6"/>
                </a:cxn>
                <a:cxn ang="0">
                  <a:pos x="0" y="5"/>
                </a:cxn>
                <a:cxn ang="0">
                  <a:pos x="1" y="7"/>
                </a:cxn>
                <a:cxn ang="0">
                  <a:pos x="3" y="9"/>
                </a:cxn>
                <a:cxn ang="0">
                  <a:pos x="5" y="9"/>
                </a:cxn>
                <a:cxn ang="0">
                  <a:pos x="7" y="10"/>
                </a:cxn>
                <a:cxn ang="0">
                  <a:pos x="8" y="1"/>
                </a:cxn>
                <a:cxn ang="0">
                  <a:pos x="7" y="1"/>
                </a:cxn>
                <a:cxn ang="0">
                  <a:pos x="6" y="1"/>
                </a:cxn>
                <a:cxn ang="0">
                  <a:pos x="7" y="2"/>
                </a:cxn>
                <a:cxn ang="0">
                  <a:pos x="7" y="1"/>
                </a:cxn>
                <a:cxn ang="0">
                  <a:pos x="7" y="0"/>
                </a:cxn>
                <a:cxn ang="0">
                  <a:pos x="0" y="6"/>
                </a:cxn>
              </a:cxnLst>
              <a:rect l="0" t="0" r="r" b="b"/>
              <a:pathLst>
                <a:path w="9" h="11">
                  <a:moveTo>
                    <a:pt x="0" y="6"/>
                  </a:moveTo>
                  <a:lnTo>
                    <a:pt x="0" y="5"/>
                  </a:lnTo>
                  <a:lnTo>
                    <a:pt x="1" y="7"/>
                  </a:lnTo>
                  <a:lnTo>
                    <a:pt x="3" y="9"/>
                  </a:lnTo>
                  <a:lnTo>
                    <a:pt x="5" y="9"/>
                  </a:lnTo>
                  <a:lnTo>
                    <a:pt x="7" y="10"/>
                  </a:lnTo>
                  <a:lnTo>
                    <a:pt x="8" y="1"/>
                  </a:lnTo>
                  <a:lnTo>
                    <a:pt x="7" y="1"/>
                  </a:lnTo>
                  <a:lnTo>
                    <a:pt x="6" y="1"/>
                  </a:lnTo>
                  <a:lnTo>
                    <a:pt x="7" y="2"/>
                  </a:lnTo>
                  <a:lnTo>
                    <a:pt x="7" y="1"/>
                  </a:lnTo>
                  <a:lnTo>
                    <a:pt x="7" y="0"/>
                  </a:lnTo>
                  <a:lnTo>
                    <a:pt x="0" y="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6" name="Freeform 206"/>
            <p:cNvSpPr>
              <a:spLocks noChangeAspect="1"/>
            </p:cNvSpPr>
            <p:nvPr/>
          </p:nvSpPr>
          <p:spPr bwMode="auto">
            <a:xfrm>
              <a:off x="1327" y="2767"/>
              <a:ext cx="13" cy="15"/>
            </a:xfrm>
            <a:custGeom>
              <a:avLst/>
              <a:gdLst/>
              <a:ahLst/>
              <a:cxnLst>
                <a:cxn ang="0">
                  <a:pos x="3" y="10"/>
                </a:cxn>
                <a:cxn ang="0">
                  <a:pos x="4" y="9"/>
                </a:cxn>
                <a:cxn ang="0">
                  <a:pos x="3" y="10"/>
                </a:cxn>
                <a:cxn ang="0">
                  <a:pos x="4" y="10"/>
                </a:cxn>
                <a:cxn ang="0">
                  <a:pos x="5" y="12"/>
                </a:cxn>
                <a:cxn ang="0">
                  <a:pos x="12" y="7"/>
                </a:cxn>
                <a:cxn ang="0">
                  <a:pos x="10" y="4"/>
                </a:cxn>
                <a:cxn ang="0">
                  <a:pos x="7" y="1"/>
                </a:cxn>
                <a:cxn ang="0">
                  <a:pos x="3" y="0"/>
                </a:cxn>
                <a:cxn ang="0">
                  <a:pos x="0" y="2"/>
                </a:cxn>
                <a:cxn ang="0">
                  <a:pos x="0" y="1"/>
                </a:cxn>
                <a:cxn ang="0">
                  <a:pos x="3" y="10"/>
                </a:cxn>
              </a:cxnLst>
              <a:rect l="0" t="0" r="r" b="b"/>
              <a:pathLst>
                <a:path w="13" h="13">
                  <a:moveTo>
                    <a:pt x="3" y="10"/>
                  </a:moveTo>
                  <a:lnTo>
                    <a:pt x="4" y="9"/>
                  </a:lnTo>
                  <a:lnTo>
                    <a:pt x="3" y="10"/>
                  </a:lnTo>
                  <a:lnTo>
                    <a:pt x="4" y="10"/>
                  </a:lnTo>
                  <a:lnTo>
                    <a:pt x="5" y="12"/>
                  </a:lnTo>
                  <a:lnTo>
                    <a:pt x="12" y="7"/>
                  </a:lnTo>
                  <a:lnTo>
                    <a:pt x="10" y="4"/>
                  </a:lnTo>
                  <a:lnTo>
                    <a:pt x="7" y="1"/>
                  </a:lnTo>
                  <a:lnTo>
                    <a:pt x="3" y="0"/>
                  </a:lnTo>
                  <a:lnTo>
                    <a:pt x="0" y="2"/>
                  </a:lnTo>
                  <a:lnTo>
                    <a:pt x="0" y="1"/>
                  </a:lnTo>
                  <a:lnTo>
                    <a:pt x="3" y="1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7" name="Freeform 207"/>
            <p:cNvSpPr>
              <a:spLocks noChangeAspect="1"/>
            </p:cNvSpPr>
            <p:nvPr/>
          </p:nvSpPr>
          <p:spPr bwMode="auto">
            <a:xfrm>
              <a:off x="1322" y="2768"/>
              <a:ext cx="10" cy="18"/>
            </a:xfrm>
            <a:custGeom>
              <a:avLst/>
              <a:gdLst/>
              <a:ahLst/>
              <a:cxnLst>
                <a:cxn ang="0">
                  <a:pos x="4" y="14"/>
                </a:cxn>
                <a:cxn ang="0">
                  <a:pos x="4" y="14"/>
                </a:cxn>
                <a:cxn ang="0">
                  <a:pos x="9" y="11"/>
                </a:cxn>
                <a:cxn ang="0">
                  <a:pos x="10" y="6"/>
                </a:cxn>
                <a:cxn ang="0">
                  <a:pos x="10" y="5"/>
                </a:cxn>
                <a:cxn ang="0">
                  <a:pos x="7" y="8"/>
                </a:cxn>
                <a:cxn ang="0">
                  <a:pos x="4" y="0"/>
                </a:cxn>
                <a:cxn ang="0">
                  <a:pos x="0" y="5"/>
                </a:cxn>
                <a:cxn ang="0">
                  <a:pos x="2" y="7"/>
                </a:cxn>
                <a:cxn ang="0">
                  <a:pos x="2" y="6"/>
                </a:cxn>
                <a:cxn ang="0">
                  <a:pos x="4" y="5"/>
                </a:cxn>
                <a:cxn ang="0">
                  <a:pos x="4" y="14"/>
                </a:cxn>
              </a:cxnLst>
              <a:rect l="0" t="0" r="r" b="b"/>
              <a:pathLst>
                <a:path w="11" h="15">
                  <a:moveTo>
                    <a:pt x="4" y="14"/>
                  </a:moveTo>
                  <a:lnTo>
                    <a:pt x="4" y="14"/>
                  </a:lnTo>
                  <a:lnTo>
                    <a:pt x="9" y="11"/>
                  </a:lnTo>
                  <a:lnTo>
                    <a:pt x="10" y="6"/>
                  </a:lnTo>
                  <a:lnTo>
                    <a:pt x="10" y="5"/>
                  </a:lnTo>
                  <a:lnTo>
                    <a:pt x="7" y="8"/>
                  </a:lnTo>
                  <a:lnTo>
                    <a:pt x="4" y="0"/>
                  </a:lnTo>
                  <a:lnTo>
                    <a:pt x="0" y="5"/>
                  </a:lnTo>
                  <a:lnTo>
                    <a:pt x="2" y="7"/>
                  </a:lnTo>
                  <a:lnTo>
                    <a:pt x="2" y="6"/>
                  </a:lnTo>
                  <a:lnTo>
                    <a:pt x="4" y="5"/>
                  </a:lnTo>
                  <a:lnTo>
                    <a:pt x="4" y="1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8" name="Freeform 208"/>
            <p:cNvSpPr>
              <a:spLocks noChangeAspect="1"/>
            </p:cNvSpPr>
            <p:nvPr/>
          </p:nvSpPr>
          <p:spPr bwMode="auto">
            <a:xfrm>
              <a:off x="1318" y="2771"/>
              <a:ext cx="10" cy="15"/>
            </a:xfrm>
            <a:custGeom>
              <a:avLst/>
              <a:gdLst/>
              <a:ahLst/>
              <a:cxnLst>
                <a:cxn ang="0">
                  <a:pos x="0" y="8"/>
                </a:cxn>
                <a:cxn ang="0">
                  <a:pos x="0" y="8"/>
                </a:cxn>
                <a:cxn ang="0">
                  <a:pos x="1" y="9"/>
                </a:cxn>
                <a:cxn ang="0">
                  <a:pos x="3" y="10"/>
                </a:cxn>
                <a:cxn ang="0">
                  <a:pos x="5" y="10"/>
                </a:cxn>
                <a:cxn ang="0">
                  <a:pos x="9" y="11"/>
                </a:cxn>
                <a:cxn ang="0">
                  <a:pos x="9" y="2"/>
                </a:cxn>
                <a:cxn ang="0">
                  <a:pos x="7" y="2"/>
                </a:cxn>
                <a:cxn ang="0">
                  <a:pos x="7" y="2"/>
                </a:cxn>
                <a:cxn ang="0">
                  <a:pos x="5" y="1"/>
                </a:cxn>
                <a:cxn ang="0">
                  <a:pos x="4" y="0"/>
                </a:cxn>
                <a:cxn ang="0">
                  <a:pos x="0" y="8"/>
                </a:cxn>
              </a:cxnLst>
              <a:rect l="0" t="0" r="r" b="b"/>
              <a:pathLst>
                <a:path w="10" h="12">
                  <a:moveTo>
                    <a:pt x="0" y="8"/>
                  </a:moveTo>
                  <a:lnTo>
                    <a:pt x="0" y="8"/>
                  </a:lnTo>
                  <a:lnTo>
                    <a:pt x="1" y="9"/>
                  </a:lnTo>
                  <a:lnTo>
                    <a:pt x="3" y="10"/>
                  </a:lnTo>
                  <a:lnTo>
                    <a:pt x="5" y="10"/>
                  </a:lnTo>
                  <a:lnTo>
                    <a:pt x="9" y="11"/>
                  </a:lnTo>
                  <a:lnTo>
                    <a:pt x="9" y="2"/>
                  </a:lnTo>
                  <a:lnTo>
                    <a:pt x="7" y="2"/>
                  </a:lnTo>
                  <a:lnTo>
                    <a:pt x="7" y="2"/>
                  </a:lnTo>
                  <a:lnTo>
                    <a:pt x="5" y="1"/>
                  </a:lnTo>
                  <a:lnTo>
                    <a:pt x="4"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49" name="Freeform 209"/>
            <p:cNvSpPr>
              <a:spLocks noChangeAspect="1"/>
            </p:cNvSpPr>
            <p:nvPr/>
          </p:nvSpPr>
          <p:spPr bwMode="auto">
            <a:xfrm>
              <a:off x="1310" y="2770"/>
              <a:ext cx="12" cy="15"/>
            </a:xfrm>
            <a:custGeom>
              <a:avLst/>
              <a:gdLst/>
              <a:ahLst/>
              <a:cxnLst>
                <a:cxn ang="0">
                  <a:pos x="5" y="11"/>
                </a:cxn>
                <a:cxn ang="0">
                  <a:pos x="5" y="11"/>
                </a:cxn>
                <a:cxn ang="0">
                  <a:pos x="7" y="10"/>
                </a:cxn>
                <a:cxn ang="0">
                  <a:pos x="8" y="9"/>
                </a:cxn>
                <a:cxn ang="0">
                  <a:pos x="12" y="1"/>
                </a:cxn>
                <a:cxn ang="0">
                  <a:pos x="8" y="0"/>
                </a:cxn>
                <a:cxn ang="0">
                  <a:pos x="4" y="1"/>
                </a:cxn>
                <a:cxn ang="0">
                  <a:pos x="1" y="3"/>
                </a:cxn>
                <a:cxn ang="0">
                  <a:pos x="0" y="5"/>
                </a:cxn>
                <a:cxn ang="0">
                  <a:pos x="0" y="5"/>
                </a:cxn>
                <a:cxn ang="0">
                  <a:pos x="5" y="11"/>
                </a:cxn>
              </a:cxnLst>
              <a:rect l="0" t="0" r="r" b="b"/>
              <a:pathLst>
                <a:path w="13" h="12">
                  <a:moveTo>
                    <a:pt x="5" y="11"/>
                  </a:moveTo>
                  <a:lnTo>
                    <a:pt x="5" y="11"/>
                  </a:lnTo>
                  <a:lnTo>
                    <a:pt x="7" y="10"/>
                  </a:lnTo>
                  <a:lnTo>
                    <a:pt x="8" y="9"/>
                  </a:lnTo>
                  <a:lnTo>
                    <a:pt x="12" y="1"/>
                  </a:lnTo>
                  <a:lnTo>
                    <a:pt x="8" y="0"/>
                  </a:lnTo>
                  <a:lnTo>
                    <a:pt x="4" y="1"/>
                  </a:lnTo>
                  <a:lnTo>
                    <a:pt x="1" y="3"/>
                  </a:lnTo>
                  <a:lnTo>
                    <a:pt x="0" y="5"/>
                  </a:lnTo>
                  <a:lnTo>
                    <a:pt x="0" y="5"/>
                  </a:lnTo>
                  <a:lnTo>
                    <a:pt x="5" y="1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0" name="Freeform 210"/>
            <p:cNvSpPr>
              <a:spLocks noChangeAspect="1"/>
            </p:cNvSpPr>
            <p:nvPr/>
          </p:nvSpPr>
          <p:spPr bwMode="auto">
            <a:xfrm>
              <a:off x="1285" y="2772"/>
              <a:ext cx="13" cy="14"/>
            </a:xfrm>
            <a:custGeom>
              <a:avLst/>
              <a:gdLst/>
              <a:ahLst/>
              <a:cxnLst>
                <a:cxn ang="0">
                  <a:pos x="1" y="9"/>
                </a:cxn>
                <a:cxn ang="0">
                  <a:pos x="0" y="8"/>
                </a:cxn>
                <a:cxn ang="0">
                  <a:pos x="2" y="9"/>
                </a:cxn>
                <a:cxn ang="0">
                  <a:pos x="4" y="10"/>
                </a:cxn>
                <a:cxn ang="0">
                  <a:pos x="8" y="10"/>
                </a:cxn>
                <a:cxn ang="0">
                  <a:pos x="12" y="8"/>
                </a:cxn>
                <a:cxn ang="0">
                  <a:pos x="6" y="2"/>
                </a:cxn>
                <a:cxn ang="0">
                  <a:pos x="6" y="2"/>
                </a:cxn>
                <a:cxn ang="0">
                  <a:pos x="4" y="1"/>
                </a:cxn>
                <a:cxn ang="0">
                  <a:pos x="2" y="0"/>
                </a:cxn>
                <a:cxn ang="0">
                  <a:pos x="1" y="0"/>
                </a:cxn>
                <a:cxn ang="0">
                  <a:pos x="1" y="9"/>
                </a:cxn>
              </a:cxnLst>
              <a:rect l="0" t="0" r="r" b="b"/>
              <a:pathLst>
                <a:path w="13" h="11">
                  <a:moveTo>
                    <a:pt x="1" y="9"/>
                  </a:moveTo>
                  <a:lnTo>
                    <a:pt x="0" y="8"/>
                  </a:lnTo>
                  <a:lnTo>
                    <a:pt x="2" y="9"/>
                  </a:lnTo>
                  <a:lnTo>
                    <a:pt x="4" y="10"/>
                  </a:lnTo>
                  <a:lnTo>
                    <a:pt x="8" y="10"/>
                  </a:lnTo>
                  <a:lnTo>
                    <a:pt x="12" y="8"/>
                  </a:lnTo>
                  <a:lnTo>
                    <a:pt x="6" y="2"/>
                  </a:lnTo>
                  <a:lnTo>
                    <a:pt x="6" y="2"/>
                  </a:lnTo>
                  <a:lnTo>
                    <a:pt x="4" y="1"/>
                  </a:lnTo>
                  <a:lnTo>
                    <a:pt x="2" y="0"/>
                  </a:lnTo>
                  <a:lnTo>
                    <a:pt x="1" y="0"/>
                  </a:lnTo>
                  <a:lnTo>
                    <a:pt x="1"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1" name="Freeform 211"/>
            <p:cNvSpPr>
              <a:spLocks noChangeAspect="1"/>
            </p:cNvSpPr>
            <p:nvPr/>
          </p:nvSpPr>
          <p:spPr bwMode="auto">
            <a:xfrm>
              <a:off x="1281" y="2772"/>
              <a:ext cx="11" cy="16"/>
            </a:xfrm>
            <a:custGeom>
              <a:avLst/>
              <a:gdLst/>
              <a:ahLst/>
              <a:cxnLst>
                <a:cxn ang="0">
                  <a:pos x="9" y="12"/>
                </a:cxn>
                <a:cxn ang="0">
                  <a:pos x="9" y="12"/>
                </a:cxn>
                <a:cxn ang="0">
                  <a:pos x="10" y="8"/>
                </a:cxn>
                <a:cxn ang="0">
                  <a:pos x="10" y="6"/>
                </a:cxn>
                <a:cxn ang="0">
                  <a:pos x="9" y="6"/>
                </a:cxn>
                <a:cxn ang="0">
                  <a:pos x="6" y="9"/>
                </a:cxn>
                <a:cxn ang="0">
                  <a:pos x="6" y="0"/>
                </a:cxn>
                <a:cxn ang="0">
                  <a:pos x="1" y="4"/>
                </a:cxn>
                <a:cxn ang="0">
                  <a:pos x="0" y="6"/>
                </a:cxn>
                <a:cxn ang="0">
                  <a:pos x="0" y="8"/>
                </a:cxn>
                <a:cxn ang="0">
                  <a:pos x="1" y="10"/>
                </a:cxn>
                <a:cxn ang="0">
                  <a:pos x="9" y="12"/>
                </a:cxn>
              </a:cxnLst>
              <a:rect l="0" t="0" r="r" b="b"/>
              <a:pathLst>
                <a:path w="11" h="13">
                  <a:moveTo>
                    <a:pt x="9" y="12"/>
                  </a:moveTo>
                  <a:lnTo>
                    <a:pt x="9" y="12"/>
                  </a:lnTo>
                  <a:lnTo>
                    <a:pt x="10" y="8"/>
                  </a:lnTo>
                  <a:lnTo>
                    <a:pt x="10" y="6"/>
                  </a:lnTo>
                  <a:lnTo>
                    <a:pt x="9" y="6"/>
                  </a:lnTo>
                  <a:lnTo>
                    <a:pt x="6" y="9"/>
                  </a:lnTo>
                  <a:lnTo>
                    <a:pt x="6" y="0"/>
                  </a:lnTo>
                  <a:lnTo>
                    <a:pt x="1" y="4"/>
                  </a:lnTo>
                  <a:lnTo>
                    <a:pt x="0" y="6"/>
                  </a:lnTo>
                  <a:lnTo>
                    <a:pt x="0" y="8"/>
                  </a:lnTo>
                  <a:lnTo>
                    <a:pt x="1" y="10"/>
                  </a:lnTo>
                  <a:lnTo>
                    <a:pt x="9" y="1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2" name="Freeform 212"/>
            <p:cNvSpPr>
              <a:spLocks noChangeAspect="1"/>
            </p:cNvSpPr>
            <p:nvPr/>
          </p:nvSpPr>
          <p:spPr bwMode="auto">
            <a:xfrm>
              <a:off x="1277" y="2782"/>
              <a:ext cx="14" cy="7"/>
            </a:xfrm>
            <a:custGeom>
              <a:avLst/>
              <a:gdLst/>
              <a:ahLst/>
              <a:cxnLst>
                <a:cxn ang="0">
                  <a:pos x="8" y="9"/>
                </a:cxn>
                <a:cxn ang="0">
                  <a:pos x="8" y="9"/>
                </a:cxn>
                <a:cxn ang="0">
                  <a:pos x="8" y="7"/>
                </a:cxn>
                <a:cxn ang="0">
                  <a:pos x="9" y="8"/>
                </a:cxn>
                <a:cxn ang="0">
                  <a:pos x="12" y="6"/>
                </a:cxn>
                <a:cxn ang="0">
                  <a:pos x="13" y="2"/>
                </a:cxn>
                <a:cxn ang="0">
                  <a:pos x="5" y="1"/>
                </a:cxn>
                <a:cxn ang="0">
                  <a:pos x="5" y="0"/>
                </a:cxn>
                <a:cxn ang="0">
                  <a:pos x="3" y="2"/>
                </a:cxn>
                <a:cxn ang="0">
                  <a:pos x="0" y="5"/>
                </a:cxn>
                <a:cxn ang="0">
                  <a:pos x="8" y="9"/>
                </a:cxn>
              </a:cxnLst>
              <a:rect l="0" t="0" r="r" b="b"/>
              <a:pathLst>
                <a:path w="14" h="10">
                  <a:moveTo>
                    <a:pt x="8" y="9"/>
                  </a:moveTo>
                  <a:lnTo>
                    <a:pt x="8" y="9"/>
                  </a:lnTo>
                  <a:lnTo>
                    <a:pt x="8" y="7"/>
                  </a:lnTo>
                  <a:lnTo>
                    <a:pt x="9" y="8"/>
                  </a:lnTo>
                  <a:lnTo>
                    <a:pt x="12" y="6"/>
                  </a:lnTo>
                  <a:lnTo>
                    <a:pt x="13" y="2"/>
                  </a:lnTo>
                  <a:lnTo>
                    <a:pt x="5" y="1"/>
                  </a:lnTo>
                  <a:lnTo>
                    <a:pt x="5" y="0"/>
                  </a:lnTo>
                  <a:lnTo>
                    <a:pt x="3" y="2"/>
                  </a:lnTo>
                  <a:lnTo>
                    <a:pt x="0" y="5"/>
                  </a:lnTo>
                  <a:lnTo>
                    <a:pt x="8"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3" name="Freeform 213"/>
            <p:cNvSpPr>
              <a:spLocks noChangeAspect="1"/>
            </p:cNvSpPr>
            <p:nvPr/>
          </p:nvSpPr>
          <p:spPr bwMode="auto">
            <a:xfrm>
              <a:off x="1272" y="2787"/>
              <a:ext cx="16" cy="18"/>
            </a:xfrm>
            <a:custGeom>
              <a:avLst/>
              <a:gdLst/>
              <a:ahLst/>
              <a:cxnLst>
                <a:cxn ang="0">
                  <a:pos x="12" y="8"/>
                </a:cxn>
                <a:cxn ang="0">
                  <a:pos x="12" y="8"/>
                </a:cxn>
                <a:cxn ang="0">
                  <a:pos x="6" y="9"/>
                </a:cxn>
                <a:cxn ang="0">
                  <a:pos x="8" y="10"/>
                </a:cxn>
                <a:cxn ang="0">
                  <a:pos x="10" y="8"/>
                </a:cxn>
                <a:cxn ang="0">
                  <a:pos x="12" y="4"/>
                </a:cxn>
                <a:cxn ang="0">
                  <a:pos x="4" y="0"/>
                </a:cxn>
                <a:cxn ang="0">
                  <a:pos x="2" y="4"/>
                </a:cxn>
                <a:cxn ang="0">
                  <a:pos x="0" y="10"/>
                </a:cxn>
                <a:cxn ang="0">
                  <a:pos x="4" y="17"/>
                </a:cxn>
                <a:cxn ang="0">
                  <a:pos x="14" y="16"/>
                </a:cxn>
                <a:cxn ang="0">
                  <a:pos x="12" y="8"/>
                </a:cxn>
              </a:cxnLst>
              <a:rect l="0" t="0" r="r" b="b"/>
              <a:pathLst>
                <a:path w="15" h="18">
                  <a:moveTo>
                    <a:pt x="12" y="8"/>
                  </a:moveTo>
                  <a:lnTo>
                    <a:pt x="12" y="8"/>
                  </a:lnTo>
                  <a:lnTo>
                    <a:pt x="6" y="9"/>
                  </a:lnTo>
                  <a:lnTo>
                    <a:pt x="8" y="10"/>
                  </a:lnTo>
                  <a:lnTo>
                    <a:pt x="10" y="8"/>
                  </a:lnTo>
                  <a:lnTo>
                    <a:pt x="12" y="4"/>
                  </a:lnTo>
                  <a:lnTo>
                    <a:pt x="4" y="0"/>
                  </a:lnTo>
                  <a:lnTo>
                    <a:pt x="2" y="4"/>
                  </a:lnTo>
                  <a:lnTo>
                    <a:pt x="0" y="10"/>
                  </a:lnTo>
                  <a:lnTo>
                    <a:pt x="4" y="17"/>
                  </a:lnTo>
                  <a:lnTo>
                    <a:pt x="14" y="16"/>
                  </a:lnTo>
                  <a:lnTo>
                    <a:pt x="12"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4" name="Freeform 214"/>
            <p:cNvSpPr>
              <a:spLocks noChangeAspect="1"/>
            </p:cNvSpPr>
            <p:nvPr/>
          </p:nvSpPr>
          <p:spPr bwMode="auto">
            <a:xfrm>
              <a:off x="1285" y="2788"/>
              <a:ext cx="21" cy="17"/>
            </a:xfrm>
            <a:custGeom>
              <a:avLst/>
              <a:gdLst/>
              <a:ahLst/>
              <a:cxnLst>
                <a:cxn ang="0">
                  <a:pos x="20" y="0"/>
                </a:cxn>
                <a:cxn ang="0">
                  <a:pos x="20" y="0"/>
                </a:cxn>
                <a:cxn ang="0">
                  <a:pos x="15" y="1"/>
                </a:cxn>
                <a:cxn ang="0">
                  <a:pos x="12" y="3"/>
                </a:cxn>
                <a:cxn ang="0">
                  <a:pos x="8" y="5"/>
                </a:cxn>
                <a:cxn ang="0">
                  <a:pos x="0" y="7"/>
                </a:cxn>
                <a:cxn ang="0">
                  <a:pos x="2" y="16"/>
                </a:cxn>
                <a:cxn ang="0">
                  <a:pos x="11" y="13"/>
                </a:cxn>
                <a:cxn ang="0">
                  <a:pos x="16" y="11"/>
                </a:cxn>
                <a:cxn ang="0">
                  <a:pos x="18" y="10"/>
                </a:cxn>
                <a:cxn ang="0">
                  <a:pos x="20" y="10"/>
                </a:cxn>
                <a:cxn ang="0">
                  <a:pos x="20" y="0"/>
                </a:cxn>
              </a:cxnLst>
              <a:rect l="0" t="0" r="r" b="b"/>
              <a:pathLst>
                <a:path w="21" h="17">
                  <a:moveTo>
                    <a:pt x="20" y="0"/>
                  </a:moveTo>
                  <a:lnTo>
                    <a:pt x="20" y="0"/>
                  </a:lnTo>
                  <a:lnTo>
                    <a:pt x="15" y="1"/>
                  </a:lnTo>
                  <a:lnTo>
                    <a:pt x="12" y="3"/>
                  </a:lnTo>
                  <a:lnTo>
                    <a:pt x="8" y="5"/>
                  </a:lnTo>
                  <a:lnTo>
                    <a:pt x="0" y="7"/>
                  </a:lnTo>
                  <a:lnTo>
                    <a:pt x="2" y="16"/>
                  </a:lnTo>
                  <a:lnTo>
                    <a:pt x="11" y="13"/>
                  </a:lnTo>
                  <a:lnTo>
                    <a:pt x="16" y="11"/>
                  </a:lnTo>
                  <a:lnTo>
                    <a:pt x="18" y="10"/>
                  </a:lnTo>
                  <a:lnTo>
                    <a:pt x="20" y="10"/>
                  </a:lnTo>
                  <a:lnTo>
                    <a:pt x="20"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5" name="Freeform 215"/>
            <p:cNvSpPr>
              <a:spLocks noChangeAspect="1"/>
            </p:cNvSpPr>
            <p:nvPr/>
          </p:nvSpPr>
          <p:spPr bwMode="auto">
            <a:xfrm>
              <a:off x="1305" y="2788"/>
              <a:ext cx="18" cy="8"/>
            </a:xfrm>
            <a:custGeom>
              <a:avLst/>
              <a:gdLst/>
              <a:ahLst/>
              <a:cxnLst>
                <a:cxn ang="0">
                  <a:pos x="14" y="3"/>
                </a:cxn>
                <a:cxn ang="0">
                  <a:pos x="14" y="3"/>
                </a:cxn>
                <a:cxn ang="0">
                  <a:pos x="10" y="1"/>
                </a:cxn>
                <a:cxn ang="0">
                  <a:pos x="7" y="1"/>
                </a:cxn>
                <a:cxn ang="0">
                  <a:pos x="3" y="0"/>
                </a:cxn>
                <a:cxn ang="0">
                  <a:pos x="0" y="0"/>
                </a:cxn>
                <a:cxn ang="0">
                  <a:pos x="0" y="10"/>
                </a:cxn>
                <a:cxn ang="0">
                  <a:pos x="3" y="10"/>
                </a:cxn>
                <a:cxn ang="0">
                  <a:pos x="7" y="9"/>
                </a:cxn>
                <a:cxn ang="0">
                  <a:pos x="9" y="10"/>
                </a:cxn>
                <a:cxn ang="0">
                  <a:pos x="10" y="10"/>
                </a:cxn>
                <a:cxn ang="0">
                  <a:pos x="14" y="3"/>
                </a:cxn>
              </a:cxnLst>
              <a:rect l="0" t="0" r="r" b="b"/>
              <a:pathLst>
                <a:path w="15" h="11">
                  <a:moveTo>
                    <a:pt x="14" y="3"/>
                  </a:moveTo>
                  <a:lnTo>
                    <a:pt x="14" y="3"/>
                  </a:lnTo>
                  <a:lnTo>
                    <a:pt x="10" y="1"/>
                  </a:lnTo>
                  <a:lnTo>
                    <a:pt x="7" y="1"/>
                  </a:lnTo>
                  <a:lnTo>
                    <a:pt x="3" y="0"/>
                  </a:lnTo>
                  <a:lnTo>
                    <a:pt x="0" y="0"/>
                  </a:lnTo>
                  <a:lnTo>
                    <a:pt x="0" y="10"/>
                  </a:lnTo>
                  <a:lnTo>
                    <a:pt x="3" y="10"/>
                  </a:lnTo>
                  <a:lnTo>
                    <a:pt x="7" y="9"/>
                  </a:lnTo>
                  <a:lnTo>
                    <a:pt x="9" y="10"/>
                  </a:lnTo>
                  <a:lnTo>
                    <a:pt x="10" y="10"/>
                  </a:lnTo>
                  <a:lnTo>
                    <a:pt x="14"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6" name="Freeform 216"/>
            <p:cNvSpPr>
              <a:spLocks noChangeAspect="1"/>
            </p:cNvSpPr>
            <p:nvPr/>
          </p:nvSpPr>
          <p:spPr bwMode="auto">
            <a:xfrm>
              <a:off x="1315" y="2791"/>
              <a:ext cx="9" cy="14"/>
            </a:xfrm>
            <a:custGeom>
              <a:avLst/>
              <a:gdLst/>
              <a:ahLst/>
              <a:cxnLst>
                <a:cxn ang="0">
                  <a:pos x="6" y="0"/>
                </a:cxn>
                <a:cxn ang="0">
                  <a:pos x="6" y="0"/>
                </a:cxn>
                <a:cxn ang="0">
                  <a:pos x="5" y="0"/>
                </a:cxn>
                <a:cxn ang="0">
                  <a:pos x="6" y="1"/>
                </a:cxn>
                <a:cxn ang="0">
                  <a:pos x="5" y="0"/>
                </a:cxn>
                <a:cxn ang="0">
                  <a:pos x="4" y="0"/>
                </a:cxn>
                <a:cxn ang="0">
                  <a:pos x="0" y="6"/>
                </a:cxn>
                <a:cxn ang="0">
                  <a:pos x="1" y="7"/>
                </a:cxn>
                <a:cxn ang="0">
                  <a:pos x="2" y="8"/>
                </a:cxn>
                <a:cxn ang="0">
                  <a:pos x="5" y="10"/>
                </a:cxn>
                <a:cxn ang="0">
                  <a:pos x="8" y="8"/>
                </a:cxn>
                <a:cxn ang="0">
                  <a:pos x="8" y="8"/>
                </a:cxn>
                <a:cxn ang="0">
                  <a:pos x="6" y="0"/>
                </a:cxn>
              </a:cxnLst>
              <a:rect l="0" t="0" r="r" b="b"/>
              <a:pathLst>
                <a:path w="9" h="11">
                  <a:moveTo>
                    <a:pt x="6" y="0"/>
                  </a:moveTo>
                  <a:lnTo>
                    <a:pt x="6" y="0"/>
                  </a:lnTo>
                  <a:lnTo>
                    <a:pt x="5" y="0"/>
                  </a:lnTo>
                  <a:lnTo>
                    <a:pt x="6" y="1"/>
                  </a:lnTo>
                  <a:lnTo>
                    <a:pt x="5" y="0"/>
                  </a:lnTo>
                  <a:lnTo>
                    <a:pt x="4" y="0"/>
                  </a:lnTo>
                  <a:lnTo>
                    <a:pt x="0" y="6"/>
                  </a:lnTo>
                  <a:lnTo>
                    <a:pt x="1" y="7"/>
                  </a:lnTo>
                  <a:lnTo>
                    <a:pt x="2" y="8"/>
                  </a:lnTo>
                  <a:lnTo>
                    <a:pt x="5" y="10"/>
                  </a:lnTo>
                  <a:lnTo>
                    <a:pt x="8" y="8"/>
                  </a:lnTo>
                  <a:lnTo>
                    <a:pt x="8" y="8"/>
                  </a:lnTo>
                  <a:lnTo>
                    <a:pt x="6"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7" name="Freeform 217"/>
            <p:cNvSpPr>
              <a:spLocks noChangeAspect="1"/>
            </p:cNvSpPr>
            <p:nvPr/>
          </p:nvSpPr>
          <p:spPr bwMode="auto">
            <a:xfrm>
              <a:off x="1321" y="2790"/>
              <a:ext cx="20" cy="14"/>
            </a:xfrm>
            <a:custGeom>
              <a:avLst/>
              <a:gdLst/>
              <a:ahLst/>
              <a:cxnLst>
                <a:cxn ang="0">
                  <a:pos x="19" y="4"/>
                </a:cxn>
                <a:cxn ang="0">
                  <a:pos x="19" y="4"/>
                </a:cxn>
                <a:cxn ang="0">
                  <a:pos x="14" y="1"/>
                </a:cxn>
                <a:cxn ang="0">
                  <a:pos x="9" y="0"/>
                </a:cxn>
                <a:cxn ang="0">
                  <a:pos x="4" y="1"/>
                </a:cxn>
                <a:cxn ang="0">
                  <a:pos x="0" y="1"/>
                </a:cxn>
                <a:cxn ang="0">
                  <a:pos x="2" y="10"/>
                </a:cxn>
                <a:cxn ang="0">
                  <a:pos x="4" y="9"/>
                </a:cxn>
                <a:cxn ang="0">
                  <a:pos x="9" y="10"/>
                </a:cxn>
                <a:cxn ang="0">
                  <a:pos x="12" y="9"/>
                </a:cxn>
                <a:cxn ang="0">
                  <a:pos x="12" y="9"/>
                </a:cxn>
                <a:cxn ang="0">
                  <a:pos x="19" y="4"/>
                </a:cxn>
              </a:cxnLst>
              <a:rect l="0" t="0" r="r" b="b"/>
              <a:pathLst>
                <a:path w="20" h="11">
                  <a:moveTo>
                    <a:pt x="19" y="4"/>
                  </a:moveTo>
                  <a:lnTo>
                    <a:pt x="19" y="4"/>
                  </a:lnTo>
                  <a:lnTo>
                    <a:pt x="14" y="1"/>
                  </a:lnTo>
                  <a:lnTo>
                    <a:pt x="9" y="0"/>
                  </a:lnTo>
                  <a:lnTo>
                    <a:pt x="4" y="1"/>
                  </a:lnTo>
                  <a:lnTo>
                    <a:pt x="0" y="1"/>
                  </a:lnTo>
                  <a:lnTo>
                    <a:pt x="2" y="10"/>
                  </a:lnTo>
                  <a:lnTo>
                    <a:pt x="4" y="9"/>
                  </a:lnTo>
                  <a:lnTo>
                    <a:pt x="9" y="10"/>
                  </a:lnTo>
                  <a:lnTo>
                    <a:pt x="12" y="9"/>
                  </a:lnTo>
                  <a:lnTo>
                    <a:pt x="12" y="9"/>
                  </a:lnTo>
                  <a:lnTo>
                    <a:pt x="19" y="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8" name="Freeform 218"/>
            <p:cNvSpPr>
              <a:spLocks noChangeAspect="1"/>
            </p:cNvSpPr>
            <p:nvPr/>
          </p:nvSpPr>
          <p:spPr bwMode="auto">
            <a:xfrm>
              <a:off x="1332" y="2794"/>
              <a:ext cx="11" cy="9"/>
            </a:xfrm>
            <a:custGeom>
              <a:avLst/>
              <a:gdLst/>
              <a:ahLst/>
              <a:cxnLst>
                <a:cxn ang="0">
                  <a:pos x="6" y="0"/>
                </a:cxn>
                <a:cxn ang="0">
                  <a:pos x="6" y="0"/>
                </a:cxn>
                <a:cxn ang="0">
                  <a:pos x="7" y="0"/>
                </a:cxn>
                <a:cxn ang="0">
                  <a:pos x="6" y="0"/>
                </a:cxn>
                <a:cxn ang="0">
                  <a:pos x="7" y="0"/>
                </a:cxn>
                <a:cxn ang="0">
                  <a:pos x="6" y="0"/>
                </a:cxn>
                <a:cxn ang="0">
                  <a:pos x="0" y="4"/>
                </a:cxn>
                <a:cxn ang="0">
                  <a:pos x="2" y="6"/>
                </a:cxn>
                <a:cxn ang="0">
                  <a:pos x="5" y="8"/>
                </a:cxn>
                <a:cxn ang="0">
                  <a:pos x="8" y="8"/>
                </a:cxn>
                <a:cxn ang="0">
                  <a:pos x="12" y="6"/>
                </a:cxn>
                <a:cxn ang="0">
                  <a:pos x="6" y="0"/>
                </a:cxn>
              </a:cxnLst>
              <a:rect l="0" t="0" r="r" b="b"/>
              <a:pathLst>
                <a:path w="13" h="9">
                  <a:moveTo>
                    <a:pt x="6" y="0"/>
                  </a:moveTo>
                  <a:lnTo>
                    <a:pt x="6" y="0"/>
                  </a:lnTo>
                  <a:lnTo>
                    <a:pt x="7" y="0"/>
                  </a:lnTo>
                  <a:lnTo>
                    <a:pt x="6" y="0"/>
                  </a:lnTo>
                  <a:lnTo>
                    <a:pt x="7" y="0"/>
                  </a:lnTo>
                  <a:lnTo>
                    <a:pt x="6" y="0"/>
                  </a:lnTo>
                  <a:lnTo>
                    <a:pt x="0" y="4"/>
                  </a:lnTo>
                  <a:lnTo>
                    <a:pt x="2" y="6"/>
                  </a:lnTo>
                  <a:lnTo>
                    <a:pt x="5" y="8"/>
                  </a:lnTo>
                  <a:lnTo>
                    <a:pt x="8" y="8"/>
                  </a:lnTo>
                  <a:lnTo>
                    <a:pt x="12" y="6"/>
                  </a:lnTo>
                  <a:lnTo>
                    <a:pt x="6"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59" name="Freeform 219"/>
            <p:cNvSpPr>
              <a:spLocks noChangeAspect="1"/>
            </p:cNvSpPr>
            <p:nvPr/>
          </p:nvSpPr>
          <p:spPr bwMode="auto">
            <a:xfrm>
              <a:off x="1340" y="2792"/>
              <a:ext cx="12" cy="9"/>
            </a:xfrm>
            <a:custGeom>
              <a:avLst/>
              <a:gdLst/>
              <a:ahLst/>
              <a:cxnLst>
                <a:cxn ang="0">
                  <a:pos x="5" y="1"/>
                </a:cxn>
                <a:cxn ang="0">
                  <a:pos x="5" y="1"/>
                </a:cxn>
                <a:cxn ang="0">
                  <a:pos x="6" y="0"/>
                </a:cxn>
                <a:cxn ang="0">
                  <a:pos x="5" y="0"/>
                </a:cxn>
                <a:cxn ang="0">
                  <a:pos x="3" y="1"/>
                </a:cxn>
                <a:cxn ang="0">
                  <a:pos x="0" y="3"/>
                </a:cxn>
                <a:cxn ang="0">
                  <a:pos x="5" y="8"/>
                </a:cxn>
                <a:cxn ang="0">
                  <a:pos x="7" y="8"/>
                </a:cxn>
                <a:cxn ang="0">
                  <a:pos x="7" y="7"/>
                </a:cxn>
                <a:cxn ang="0">
                  <a:pos x="10" y="7"/>
                </a:cxn>
                <a:cxn ang="0">
                  <a:pos x="13" y="4"/>
                </a:cxn>
                <a:cxn ang="0">
                  <a:pos x="13" y="4"/>
                </a:cxn>
                <a:cxn ang="0">
                  <a:pos x="5" y="1"/>
                </a:cxn>
              </a:cxnLst>
              <a:rect l="0" t="0" r="r" b="b"/>
              <a:pathLst>
                <a:path w="14" h="9">
                  <a:moveTo>
                    <a:pt x="5" y="1"/>
                  </a:moveTo>
                  <a:lnTo>
                    <a:pt x="5" y="1"/>
                  </a:lnTo>
                  <a:lnTo>
                    <a:pt x="6" y="0"/>
                  </a:lnTo>
                  <a:lnTo>
                    <a:pt x="5" y="0"/>
                  </a:lnTo>
                  <a:lnTo>
                    <a:pt x="3" y="1"/>
                  </a:lnTo>
                  <a:lnTo>
                    <a:pt x="0" y="3"/>
                  </a:lnTo>
                  <a:lnTo>
                    <a:pt x="5" y="8"/>
                  </a:lnTo>
                  <a:lnTo>
                    <a:pt x="7" y="8"/>
                  </a:lnTo>
                  <a:lnTo>
                    <a:pt x="7" y="7"/>
                  </a:lnTo>
                  <a:lnTo>
                    <a:pt x="10" y="7"/>
                  </a:lnTo>
                  <a:lnTo>
                    <a:pt x="13" y="4"/>
                  </a:lnTo>
                  <a:lnTo>
                    <a:pt x="13" y="4"/>
                  </a:lnTo>
                  <a:lnTo>
                    <a:pt x="5"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0" name="Freeform 220"/>
            <p:cNvSpPr>
              <a:spLocks noChangeAspect="1"/>
            </p:cNvSpPr>
            <p:nvPr/>
          </p:nvSpPr>
          <p:spPr bwMode="auto">
            <a:xfrm>
              <a:off x="1345" y="2784"/>
              <a:ext cx="11" cy="13"/>
            </a:xfrm>
            <a:custGeom>
              <a:avLst/>
              <a:gdLst/>
              <a:ahLst/>
              <a:cxnLst>
                <a:cxn ang="0">
                  <a:pos x="2" y="1"/>
                </a:cxn>
                <a:cxn ang="0">
                  <a:pos x="2" y="1"/>
                </a:cxn>
                <a:cxn ang="0">
                  <a:pos x="1" y="2"/>
                </a:cxn>
                <a:cxn ang="0">
                  <a:pos x="2" y="4"/>
                </a:cxn>
                <a:cxn ang="0">
                  <a:pos x="0" y="6"/>
                </a:cxn>
                <a:cxn ang="0">
                  <a:pos x="0" y="8"/>
                </a:cxn>
                <a:cxn ang="0">
                  <a:pos x="8" y="12"/>
                </a:cxn>
                <a:cxn ang="0">
                  <a:pos x="8" y="9"/>
                </a:cxn>
                <a:cxn ang="0">
                  <a:pos x="10" y="6"/>
                </a:cxn>
                <a:cxn ang="0">
                  <a:pos x="10" y="2"/>
                </a:cxn>
                <a:cxn ang="0">
                  <a:pos x="10" y="0"/>
                </a:cxn>
                <a:cxn ang="0">
                  <a:pos x="2" y="1"/>
                </a:cxn>
              </a:cxnLst>
              <a:rect l="0" t="0" r="r" b="b"/>
              <a:pathLst>
                <a:path w="11" h="13">
                  <a:moveTo>
                    <a:pt x="2" y="1"/>
                  </a:moveTo>
                  <a:lnTo>
                    <a:pt x="2" y="1"/>
                  </a:lnTo>
                  <a:lnTo>
                    <a:pt x="1" y="2"/>
                  </a:lnTo>
                  <a:lnTo>
                    <a:pt x="2" y="4"/>
                  </a:lnTo>
                  <a:lnTo>
                    <a:pt x="0" y="6"/>
                  </a:lnTo>
                  <a:lnTo>
                    <a:pt x="0" y="8"/>
                  </a:lnTo>
                  <a:lnTo>
                    <a:pt x="8" y="12"/>
                  </a:lnTo>
                  <a:lnTo>
                    <a:pt x="8" y="9"/>
                  </a:lnTo>
                  <a:lnTo>
                    <a:pt x="10" y="6"/>
                  </a:lnTo>
                  <a:lnTo>
                    <a:pt x="10" y="2"/>
                  </a:lnTo>
                  <a:lnTo>
                    <a:pt x="10" y="0"/>
                  </a:lnTo>
                  <a:lnTo>
                    <a:pt x="2"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1" name="Freeform 221"/>
            <p:cNvSpPr>
              <a:spLocks noChangeAspect="1"/>
            </p:cNvSpPr>
            <p:nvPr/>
          </p:nvSpPr>
          <p:spPr bwMode="auto">
            <a:xfrm>
              <a:off x="1342" y="2776"/>
              <a:ext cx="11" cy="13"/>
            </a:xfrm>
            <a:custGeom>
              <a:avLst/>
              <a:gdLst/>
              <a:ahLst/>
              <a:cxnLst>
                <a:cxn ang="0">
                  <a:pos x="2" y="10"/>
                </a:cxn>
                <a:cxn ang="0">
                  <a:pos x="2" y="10"/>
                </a:cxn>
                <a:cxn ang="0">
                  <a:pos x="5" y="9"/>
                </a:cxn>
                <a:cxn ang="0">
                  <a:pos x="4" y="8"/>
                </a:cxn>
                <a:cxn ang="0">
                  <a:pos x="2" y="7"/>
                </a:cxn>
                <a:cxn ang="0">
                  <a:pos x="3" y="10"/>
                </a:cxn>
                <a:cxn ang="0">
                  <a:pos x="11" y="9"/>
                </a:cxn>
                <a:cxn ang="0">
                  <a:pos x="12" y="7"/>
                </a:cxn>
                <a:cxn ang="0">
                  <a:pos x="10" y="2"/>
                </a:cxn>
                <a:cxn ang="0">
                  <a:pos x="5" y="0"/>
                </a:cxn>
                <a:cxn ang="0">
                  <a:pos x="0" y="1"/>
                </a:cxn>
                <a:cxn ang="0">
                  <a:pos x="2" y="10"/>
                </a:cxn>
              </a:cxnLst>
              <a:rect l="0" t="0" r="r" b="b"/>
              <a:pathLst>
                <a:path w="13" h="11">
                  <a:moveTo>
                    <a:pt x="2" y="10"/>
                  </a:moveTo>
                  <a:lnTo>
                    <a:pt x="2" y="10"/>
                  </a:lnTo>
                  <a:lnTo>
                    <a:pt x="5" y="9"/>
                  </a:lnTo>
                  <a:lnTo>
                    <a:pt x="4" y="8"/>
                  </a:lnTo>
                  <a:lnTo>
                    <a:pt x="2" y="7"/>
                  </a:lnTo>
                  <a:lnTo>
                    <a:pt x="3" y="10"/>
                  </a:lnTo>
                  <a:lnTo>
                    <a:pt x="11" y="9"/>
                  </a:lnTo>
                  <a:lnTo>
                    <a:pt x="12" y="7"/>
                  </a:lnTo>
                  <a:lnTo>
                    <a:pt x="10" y="2"/>
                  </a:lnTo>
                  <a:lnTo>
                    <a:pt x="5" y="0"/>
                  </a:lnTo>
                  <a:lnTo>
                    <a:pt x="0" y="1"/>
                  </a:lnTo>
                  <a:lnTo>
                    <a:pt x="2" y="1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2" name="Freeform 222"/>
            <p:cNvSpPr>
              <a:spLocks noChangeAspect="1"/>
            </p:cNvSpPr>
            <p:nvPr/>
          </p:nvSpPr>
          <p:spPr bwMode="auto">
            <a:xfrm>
              <a:off x="1153" y="2722"/>
              <a:ext cx="78" cy="53"/>
            </a:xfrm>
            <a:custGeom>
              <a:avLst/>
              <a:gdLst/>
              <a:ahLst/>
              <a:cxnLst>
                <a:cxn ang="0">
                  <a:pos x="75" y="47"/>
                </a:cxn>
                <a:cxn ang="0">
                  <a:pos x="74" y="43"/>
                </a:cxn>
                <a:cxn ang="0">
                  <a:pos x="71" y="41"/>
                </a:cxn>
                <a:cxn ang="0">
                  <a:pos x="70" y="39"/>
                </a:cxn>
                <a:cxn ang="0">
                  <a:pos x="69" y="35"/>
                </a:cxn>
                <a:cxn ang="0">
                  <a:pos x="66" y="31"/>
                </a:cxn>
                <a:cxn ang="0">
                  <a:pos x="63" y="34"/>
                </a:cxn>
                <a:cxn ang="0">
                  <a:pos x="61" y="33"/>
                </a:cxn>
                <a:cxn ang="0">
                  <a:pos x="61" y="29"/>
                </a:cxn>
                <a:cxn ang="0">
                  <a:pos x="59" y="25"/>
                </a:cxn>
                <a:cxn ang="0">
                  <a:pos x="55" y="23"/>
                </a:cxn>
                <a:cxn ang="0">
                  <a:pos x="53" y="21"/>
                </a:cxn>
                <a:cxn ang="0">
                  <a:pos x="55" y="17"/>
                </a:cxn>
                <a:cxn ang="0">
                  <a:pos x="51" y="12"/>
                </a:cxn>
                <a:cxn ang="0">
                  <a:pos x="47" y="10"/>
                </a:cxn>
                <a:cxn ang="0">
                  <a:pos x="42" y="9"/>
                </a:cxn>
                <a:cxn ang="0">
                  <a:pos x="38" y="5"/>
                </a:cxn>
                <a:cxn ang="0">
                  <a:pos x="29" y="0"/>
                </a:cxn>
                <a:cxn ang="0">
                  <a:pos x="25" y="3"/>
                </a:cxn>
                <a:cxn ang="0">
                  <a:pos x="21" y="9"/>
                </a:cxn>
                <a:cxn ang="0">
                  <a:pos x="19" y="13"/>
                </a:cxn>
                <a:cxn ang="0">
                  <a:pos x="17" y="18"/>
                </a:cxn>
                <a:cxn ang="0">
                  <a:pos x="11" y="20"/>
                </a:cxn>
                <a:cxn ang="0">
                  <a:pos x="2" y="23"/>
                </a:cxn>
                <a:cxn ang="0">
                  <a:pos x="1" y="24"/>
                </a:cxn>
                <a:cxn ang="0">
                  <a:pos x="7" y="29"/>
                </a:cxn>
                <a:cxn ang="0">
                  <a:pos x="9" y="34"/>
                </a:cxn>
                <a:cxn ang="0">
                  <a:pos x="11" y="37"/>
                </a:cxn>
                <a:cxn ang="0">
                  <a:pos x="15" y="38"/>
                </a:cxn>
                <a:cxn ang="0">
                  <a:pos x="19" y="39"/>
                </a:cxn>
                <a:cxn ang="0">
                  <a:pos x="21" y="43"/>
                </a:cxn>
                <a:cxn ang="0">
                  <a:pos x="23" y="45"/>
                </a:cxn>
                <a:cxn ang="0">
                  <a:pos x="25" y="49"/>
                </a:cxn>
                <a:cxn ang="0">
                  <a:pos x="27" y="51"/>
                </a:cxn>
                <a:cxn ang="0">
                  <a:pos x="29" y="51"/>
                </a:cxn>
                <a:cxn ang="0">
                  <a:pos x="31" y="52"/>
                </a:cxn>
                <a:cxn ang="0">
                  <a:pos x="37" y="51"/>
                </a:cxn>
                <a:cxn ang="0">
                  <a:pos x="43" y="49"/>
                </a:cxn>
                <a:cxn ang="0">
                  <a:pos x="44" y="47"/>
                </a:cxn>
                <a:cxn ang="0">
                  <a:pos x="40" y="41"/>
                </a:cxn>
                <a:cxn ang="0">
                  <a:pos x="39" y="39"/>
                </a:cxn>
                <a:cxn ang="0">
                  <a:pos x="40" y="37"/>
                </a:cxn>
                <a:cxn ang="0">
                  <a:pos x="43" y="39"/>
                </a:cxn>
                <a:cxn ang="0">
                  <a:pos x="43" y="40"/>
                </a:cxn>
                <a:cxn ang="0">
                  <a:pos x="44" y="41"/>
                </a:cxn>
                <a:cxn ang="0">
                  <a:pos x="46" y="40"/>
                </a:cxn>
                <a:cxn ang="0">
                  <a:pos x="47" y="39"/>
                </a:cxn>
                <a:cxn ang="0">
                  <a:pos x="49" y="41"/>
                </a:cxn>
                <a:cxn ang="0">
                  <a:pos x="46" y="43"/>
                </a:cxn>
                <a:cxn ang="0">
                  <a:pos x="45" y="45"/>
                </a:cxn>
                <a:cxn ang="0">
                  <a:pos x="45" y="47"/>
                </a:cxn>
                <a:cxn ang="0">
                  <a:pos x="47" y="49"/>
                </a:cxn>
                <a:cxn ang="0">
                  <a:pos x="49" y="47"/>
                </a:cxn>
                <a:cxn ang="0">
                  <a:pos x="51" y="44"/>
                </a:cxn>
                <a:cxn ang="0">
                  <a:pos x="52" y="45"/>
                </a:cxn>
                <a:cxn ang="0">
                  <a:pos x="55" y="50"/>
                </a:cxn>
                <a:cxn ang="0">
                  <a:pos x="63" y="51"/>
                </a:cxn>
                <a:cxn ang="0">
                  <a:pos x="67" y="51"/>
                </a:cxn>
                <a:cxn ang="0">
                  <a:pos x="70" y="51"/>
                </a:cxn>
                <a:cxn ang="0">
                  <a:pos x="74" y="51"/>
                </a:cxn>
              </a:cxnLst>
              <a:rect l="0" t="0" r="r" b="b"/>
              <a:pathLst>
                <a:path w="76" h="53">
                  <a:moveTo>
                    <a:pt x="75" y="49"/>
                  </a:moveTo>
                  <a:lnTo>
                    <a:pt x="75" y="47"/>
                  </a:lnTo>
                  <a:lnTo>
                    <a:pt x="75" y="45"/>
                  </a:lnTo>
                  <a:lnTo>
                    <a:pt x="74" y="43"/>
                  </a:lnTo>
                  <a:lnTo>
                    <a:pt x="73" y="42"/>
                  </a:lnTo>
                  <a:lnTo>
                    <a:pt x="71" y="41"/>
                  </a:lnTo>
                  <a:lnTo>
                    <a:pt x="71" y="41"/>
                  </a:lnTo>
                  <a:lnTo>
                    <a:pt x="70" y="39"/>
                  </a:lnTo>
                  <a:lnTo>
                    <a:pt x="70" y="37"/>
                  </a:lnTo>
                  <a:lnTo>
                    <a:pt x="69" y="35"/>
                  </a:lnTo>
                  <a:lnTo>
                    <a:pt x="68" y="33"/>
                  </a:lnTo>
                  <a:lnTo>
                    <a:pt x="66" y="31"/>
                  </a:lnTo>
                  <a:lnTo>
                    <a:pt x="64" y="33"/>
                  </a:lnTo>
                  <a:lnTo>
                    <a:pt x="63" y="34"/>
                  </a:lnTo>
                  <a:lnTo>
                    <a:pt x="61" y="34"/>
                  </a:lnTo>
                  <a:lnTo>
                    <a:pt x="61" y="33"/>
                  </a:lnTo>
                  <a:lnTo>
                    <a:pt x="61" y="31"/>
                  </a:lnTo>
                  <a:lnTo>
                    <a:pt x="61" y="29"/>
                  </a:lnTo>
                  <a:lnTo>
                    <a:pt x="60" y="27"/>
                  </a:lnTo>
                  <a:lnTo>
                    <a:pt x="59" y="25"/>
                  </a:lnTo>
                  <a:lnTo>
                    <a:pt x="57" y="25"/>
                  </a:lnTo>
                  <a:lnTo>
                    <a:pt x="55" y="23"/>
                  </a:lnTo>
                  <a:lnTo>
                    <a:pt x="53" y="22"/>
                  </a:lnTo>
                  <a:lnTo>
                    <a:pt x="53" y="21"/>
                  </a:lnTo>
                  <a:lnTo>
                    <a:pt x="54" y="19"/>
                  </a:lnTo>
                  <a:lnTo>
                    <a:pt x="55" y="17"/>
                  </a:lnTo>
                  <a:lnTo>
                    <a:pt x="54" y="15"/>
                  </a:lnTo>
                  <a:lnTo>
                    <a:pt x="51" y="12"/>
                  </a:lnTo>
                  <a:lnTo>
                    <a:pt x="49" y="11"/>
                  </a:lnTo>
                  <a:lnTo>
                    <a:pt x="47" y="10"/>
                  </a:lnTo>
                  <a:lnTo>
                    <a:pt x="44" y="10"/>
                  </a:lnTo>
                  <a:lnTo>
                    <a:pt x="42" y="9"/>
                  </a:lnTo>
                  <a:lnTo>
                    <a:pt x="41" y="7"/>
                  </a:lnTo>
                  <a:lnTo>
                    <a:pt x="38" y="5"/>
                  </a:lnTo>
                  <a:lnTo>
                    <a:pt x="34" y="2"/>
                  </a:lnTo>
                  <a:lnTo>
                    <a:pt x="29" y="0"/>
                  </a:lnTo>
                  <a:lnTo>
                    <a:pt x="27" y="1"/>
                  </a:lnTo>
                  <a:lnTo>
                    <a:pt x="25" y="3"/>
                  </a:lnTo>
                  <a:lnTo>
                    <a:pt x="23" y="5"/>
                  </a:lnTo>
                  <a:lnTo>
                    <a:pt x="21" y="9"/>
                  </a:lnTo>
                  <a:lnTo>
                    <a:pt x="20" y="11"/>
                  </a:lnTo>
                  <a:lnTo>
                    <a:pt x="19" y="13"/>
                  </a:lnTo>
                  <a:lnTo>
                    <a:pt x="18" y="15"/>
                  </a:lnTo>
                  <a:lnTo>
                    <a:pt x="17" y="18"/>
                  </a:lnTo>
                  <a:lnTo>
                    <a:pt x="15" y="19"/>
                  </a:lnTo>
                  <a:lnTo>
                    <a:pt x="11" y="20"/>
                  </a:lnTo>
                  <a:lnTo>
                    <a:pt x="6" y="21"/>
                  </a:lnTo>
                  <a:lnTo>
                    <a:pt x="2" y="23"/>
                  </a:lnTo>
                  <a:lnTo>
                    <a:pt x="0" y="23"/>
                  </a:lnTo>
                  <a:lnTo>
                    <a:pt x="1" y="24"/>
                  </a:lnTo>
                  <a:lnTo>
                    <a:pt x="4" y="26"/>
                  </a:lnTo>
                  <a:lnTo>
                    <a:pt x="7" y="29"/>
                  </a:lnTo>
                  <a:lnTo>
                    <a:pt x="9" y="31"/>
                  </a:lnTo>
                  <a:lnTo>
                    <a:pt x="9" y="34"/>
                  </a:lnTo>
                  <a:lnTo>
                    <a:pt x="10" y="36"/>
                  </a:lnTo>
                  <a:lnTo>
                    <a:pt x="11" y="37"/>
                  </a:lnTo>
                  <a:lnTo>
                    <a:pt x="13" y="38"/>
                  </a:lnTo>
                  <a:lnTo>
                    <a:pt x="15" y="38"/>
                  </a:lnTo>
                  <a:lnTo>
                    <a:pt x="17" y="39"/>
                  </a:lnTo>
                  <a:lnTo>
                    <a:pt x="19" y="39"/>
                  </a:lnTo>
                  <a:lnTo>
                    <a:pt x="21" y="41"/>
                  </a:lnTo>
                  <a:lnTo>
                    <a:pt x="21" y="43"/>
                  </a:lnTo>
                  <a:lnTo>
                    <a:pt x="22" y="44"/>
                  </a:lnTo>
                  <a:lnTo>
                    <a:pt x="23" y="45"/>
                  </a:lnTo>
                  <a:lnTo>
                    <a:pt x="23" y="47"/>
                  </a:lnTo>
                  <a:lnTo>
                    <a:pt x="25" y="49"/>
                  </a:lnTo>
                  <a:lnTo>
                    <a:pt x="26" y="50"/>
                  </a:lnTo>
                  <a:lnTo>
                    <a:pt x="27" y="51"/>
                  </a:lnTo>
                  <a:lnTo>
                    <a:pt x="29" y="51"/>
                  </a:lnTo>
                  <a:lnTo>
                    <a:pt x="29" y="51"/>
                  </a:lnTo>
                  <a:lnTo>
                    <a:pt x="30" y="52"/>
                  </a:lnTo>
                  <a:lnTo>
                    <a:pt x="31" y="52"/>
                  </a:lnTo>
                  <a:lnTo>
                    <a:pt x="33" y="51"/>
                  </a:lnTo>
                  <a:lnTo>
                    <a:pt x="37" y="51"/>
                  </a:lnTo>
                  <a:lnTo>
                    <a:pt x="40" y="50"/>
                  </a:lnTo>
                  <a:lnTo>
                    <a:pt x="43" y="49"/>
                  </a:lnTo>
                  <a:lnTo>
                    <a:pt x="45" y="49"/>
                  </a:lnTo>
                  <a:lnTo>
                    <a:pt x="44" y="47"/>
                  </a:lnTo>
                  <a:lnTo>
                    <a:pt x="42" y="44"/>
                  </a:lnTo>
                  <a:lnTo>
                    <a:pt x="40" y="41"/>
                  </a:lnTo>
                  <a:lnTo>
                    <a:pt x="39" y="39"/>
                  </a:lnTo>
                  <a:lnTo>
                    <a:pt x="39" y="39"/>
                  </a:lnTo>
                  <a:lnTo>
                    <a:pt x="39" y="37"/>
                  </a:lnTo>
                  <a:lnTo>
                    <a:pt x="40" y="37"/>
                  </a:lnTo>
                  <a:lnTo>
                    <a:pt x="41" y="37"/>
                  </a:lnTo>
                  <a:lnTo>
                    <a:pt x="43" y="39"/>
                  </a:lnTo>
                  <a:lnTo>
                    <a:pt x="43" y="39"/>
                  </a:lnTo>
                  <a:lnTo>
                    <a:pt x="43" y="40"/>
                  </a:lnTo>
                  <a:lnTo>
                    <a:pt x="43" y="41"/>
                  </a:lnTo>
                  <a:lnTo>
                    <a:pt x="44" y="41"/>
                  </a:lnTo>
                  <a:lnTo>
                    <a:pt x="45" y="41"/>
                  </a:lnTo>
                  <a:lnTo>
                    <a:pt x="46" y="40"/>
                  </a:lnTo>
                  <a:lnTo>
                    <a:pt x="47" y="39"/>
                  </a:lnTo>
                  <a:lnTo>
                    <a:pt x="47" y="39"/>
                  </a:lnTo>
                  <a:lnTo>
                    <a:pt x="49" y="39"/>
                  </a:lnTo>
                  <a:lnTo>
                    <a:pt x="49" y="41"/>
                  </a:lnTo>
                  <a:lnTo>
                    <a:pt x="48" y="42"/>
                  </a:lnTo>
                  <a:lnTo>
                    <a:pt x="46" y="43"/>
                  </a:lnTo>
                  <a:lnTo>
                    <a:pt x="45" y="44"/>
                  </a:lnTo>
                  <a:lnTo>
                    <a:pt x="45" y="45"/>
                  </a:lnTo>
                  <a:lnTo>
                    <a:pt x="45" y="46"/>
                  </a:lnTo>
                  <a:lnTo>
                    <a:pt x="45" y="47"/>
                  </a:lnTo>
                  <a:lnTo>
                    <a:pt x="46" y="48"/>
                  </a:lnTo>
                  <a:lnTo>
                    <a:pt x="47" y="49"/>
                  </a:lnTo>
                  <a:lnTo>
                    <a:pt x="48" y="48"/>
                  </a:lnTo>
                  <a:lnTo>
                    <a:pt x="49" y="47"/>
                  </a:lnTo>
                  <a:lnTo>
                    <a:pt x="51" y="45"/>
                  </a:lnTo>
                  <a:lnTo>
                    <a:pt x="51" y="44"/>
                  </a:lnTo>
                  <a:lnTo>
                    <a:pt x="51" y="43"/>
                  </a:lnTo>
                  <a:lnTo>
                    <a:pt x="52" y="45"/>
                  </a:lnTo>
                  <a:lnTo>
                    <a:pt x="53" y="47"/>
                  </a:lnTo>
                  <a:lnTo>
                    <a:pt x="55" y="50"/>
                  </a:lnTo>
                  <a:lnTo>
                    <a:pt x="59" y="51"/>
                  </a:lnTo>
                  <a:lnTo>
                    <a:pt x="63" y="51"/>
                  </a:lnTo>
                  <a:lnTo>
                    <a:pt x="65" y="51"/>
                  </a:lnTo>
                  <a:lnTo>
                    <a:pt x="67" y="51"/>
                  </a:lnTo>
                  <a:lnTo>
                    <a:pt x="68" y="51"/>
                  </a:lnTo>
                  <a:lnTo>
                    <a:pt x="70" y="51"/>
                  </a:lnTo>
                  <a:lnTo>
                    <a:pt x="72" y="52"/>
                  </a:lnTo>
                  <a:lnTo>
                    <a:pt x="74" y="51"/>
                  </a:lnTo>
                  <a:lnTo>
                    <a:pt x="75" y="4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3" name="Freeform 223"/>
            <p:cNvSpPr>
              <a:spLocks noChangeAspect="1"/>
            </p:cNvSpPr>
            <p:nvPr/>
          </p:nvSpPr>
          <p:spPr bwMode="auto">
            <a:xfrm>
              <a:off x="1223" y="2761"/>
              <a:ext cx="10" cy="12"/>
            </a:xfrm>
            <a:custGeom>
              <a:avLst/>
              <a:gdLst/>
              <a:ahLst/>
              <a:cxnLst>
                <a:cxn ang="0">
                  <a:pos x="0" y="6"/>
                </a:cxn>
                <a:cxn ang="0">
                  <a:pos x="0" y="6"/>
                </a:cxn>
                <a:cxn ang="0">
                  <a:pos x="1" y="7"/>
                </a:cxn>
                <a:cxn ang="0">
                  <a:pos x="1" y="8"/>
                </a:cxn>
                <a:cxn ang="0">
                  <a:pos x="1" y="8"/>
                </a:cxn>
                <a:cxn ang="0">
                  <a:pos x="1" y="10"/>
                </a:cxn>
                <a:cxn ang="0">
                  <a:pos x="9" y="11"/>
                </a:cxn>
                <a:cxn ang="0">
                  <a:pos x="10" y="8"/>
                </a:cxn>
                <a:cxn ang="0">
                  <a:pos x="9" y="5"/>
                </a:cxn>
                <a:cxn ang="0">
                  <a:pos x="7" y="2"/>
                </a:cxn>
                <a:cxn ang="0">
                  <a:pos x="5" y="0"/>
                </a:cxn>
                <a:cxn ang="0">
                  <a:pos x="0" y="6"/>
                </a:cxn>
              </a:cxnLst>
              <a:rect l="0" t="0" r="r" b="b"/>
              <a:pathLst>
                <a:path w="11" h="12">
                  <a:moveTo>
                    <a:pt x="0" y="6"/>
                  </a:moveTo>
                  <a:lnTo>
                    <a:pt x="0" y="6"/>
                  </a:lnTo>
                  <a:lnTo>
                    <a:pt x="1" y="7"/>
                  </a:lnTo>
                  <a:lnTo>
                    <a:pt x="1" y="8"/>
                  </a:lnTo>
                  <a:lnTo>
                    <a:pt x="1" y="8"/>
                  </a:lnTo>
                  <a:lnTo>
                    <a:pt x="1" y="10"/>
                  </a:lnTo>
                  <a:lnTo>
                    <a:pt x="9" y="11"/>
                  </a:lnTo>
                  <a:lnTo>
                    <a:pt x="10" y="8"/>
                  </a:lnTo>
                  <a:lnTo>
                    <a:pt x="9" y="5"/>
                  </a:lnTo>
                  <a:lnTo>
                    <a:pt x="7" y="2"/>
                  </a:lnTo>
                  <a:lnTo>
                    <a:pt x="5" y="0"/>
                  </a:lnTo>
                  <a:lnTo>
                    <a:pt x="0" y="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4" name="Freeform 224"/>
            <p:cNvSpPr>
              <a:spLocks noChangeAspect="1"/>
            </p:cNvSpPr>
            <p:nvPr/>
          </p:nvSpPr>
          <p:spPr bwMode="auto">
            <a:xfrm>
              <a:off x="1217" y="2758"/>
              <a:ext cx="11" cy="8"/>
            </a:xfrm>
            <a:custGeom>
              <a:avLst/>
              <a:gdLst/>
              <a:ahLst/>
              <a:cxnLst>
                <a:cxn ang="0">
                  <a:pos x="0" y="0"/>
                </a:cxn>
                <a:cxn ang="0">
                  <a:pos x="0" y="0"/>
                </a:cxn>
                <a:cxn ang="0">
                  <a:pos x="0" y="3"/>
                </a:cxn>
                <a:cxn ang="0">
                  <a:pos x="2" y="6"/>
                </a:cxn>
                <a:cxn ang="0">
                  <a:pos x="4" y="8"/>
                </a:cxn>
                <a:cxn ang="0">
                  <a:pos x="4" y="8"/>
                </a:cxn>
                <a:cxn ang="0">
                  <a:pos x="10" y="2"/>
                </a:cxn>
                <a:cxn ang="0">
                  <a:pos x="8" y="1"/>
                </a:cxn>
                <a:cxn ang="0">
                  <a:pos x="8" y="2"/>
                </a:cxn>
                <a:cxn ang="0">
                  <a:pos x="8" y="1"/>
                </a:cxn>
                <a:cxn ang="0">
                  <a:pos x="9" y="0"/>
                </a:cxn>
                <a:cxn ang="0">
                  <a:pos x="0" y="0"/>
                </a:cxn>
              </a:cxnLst>
              <a:rect l="0" t="0" r="r" b="b"/>
              <a:pathLst>
                <a:path w="11" h="9">
                  <a:moveTo>
                    <a:pt x="0" y="0"/>
                  </a:moveTo>
                  <a:lnTo>
                    <a:pt x="0" y="0"/>
                  </a:lnTo>
                  <a:lnTo>
                    <a:pt x="0" y="3"/>
                  </a:lnTo>
                  <a:lnTo>
                    <a:pt x="2" y="6"/>
                  </a:lnTo>
                  <a:lnTo>
                    <a:pt x="4" y="8"/>
                  </a:lnTo>
                  <a:lnTo>
                    <a:pt x="4" y="8"/>
                  </a:lnTo>
                  <a:lnTo>
                    <a:pt x="10" y="2"/>
                  </a:lnTo>
                  <a:lnTo>
                    <a:pt x="8" y="1"/>
                  </a:lnTo>
                  <a:lnTo>
                    <a:pt x="8" y="2"/>
                  </a:lnTo>
                  <a:lnTo>
                    <a:pt x="8" y="1"/>
                  </a:lnTo>
                  <a:lnTo>
                    <a:pt x="9" y="0"/>
                  </a:lnTo>
                  <a:lnTo>
                    <a:pt x="0"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5" name="Freeform 225"/>
            <p:cNvSpPr>
              <a:spLocks noChangeAspect="1"/>
            </p:cNvSpPr>
            <p:nvPr/>
          </p:nvSpPr>
          <p:spPr bwMode="auto">
            <a:xfrm>
              <a:off x="1213" y="2748"/>
              <a:ext cx="18" cy="15"/>
            </a:xfrm>
            <a:custGeom>
              <a:avLst/>
              <a:gdLst/>
              <a:ahLst/>
              <a:cxnLst>
                <a:cxn ang="0">
                  <a:pos x="6" y="9"/>
                </a:cxn>
                <a:cxn ang="0">
                  <a:pos x="6" y="8"/>
                </a:cxn>
                <a:cxn ang="0">
                  <a:pos x="5" y="9"/>
                </a:cxn>
                <a:cxn ang="0">
                  <a:pos x="4" y="9"/>
                </a:cxn>
                <a:cxn ang="0">
                  <a:pos x="4" y="9"/>
                </a:cxn>
                <a:cxn ang="0">
                  <a:pos x="4" y="11"/>
                </a:cxn>
                <a:cxn ang="0">
                  <a:pos x="14" y="11"/>
                </a:cxn>
                <a:cxn ang="0">
                  <a:pos x="12" y="7"/>
                </a:cxn>
                <a:cxn ang="0">
                  <a:pos x="10" y="3"/>
                </a:cxn>
                <a:cxn ang="0">
                  <a:pos x="5" y="0"/>
                </a:cxn>
                <a:cxn ang="0">
                  <a:pos x="0" y="4"/>
                </a:cxn>
                <a:cxn ang="0">
                  <a:pos x="0" y="3"/>
                </a:cxn>
                <a:cxn ang="0">
                  <a:pos x="6" y="9"/>
                </a:cxn>
              </a:cxnLst>
              <a:rect l="0" t="0" r="r" b="b"/>
              <a:pathLst>
                <a:path w="15" h="12">
                  <a:moveTo>
                    <a:pt x="6" y="9"/>
                  </a:moveTo>
                  <a:lnTo>
                    <a:pt x="6" y="8"/>
                  </a:lnTo>
                  <a:lnTo>
                    <a:pt x="5" y="9"/>
                  </a:lnTo>
                  <a:lnTo>
                    <a:pt x="4" y="9"/>
                  </a:lnTo>
                  <a:lnTo>
                    <a:pt x="4" y="9"/>
                  </a:lnTo>
                  <a:lnTo>
                    <a:pt x="4" y="11"/>
                  </a:lnTo>
                  <a:lnTo>
                    <a:pt x="14" y="11"/>
                  </a:lnTo>
                  <a:lnTo>
                    <a:pt x="12" y="7"/>
                  </a:lnTo>
                  <a:lnTo>
                    <a:pt x="10" y="3"/>
                  </a:lnTo>
                  <a:lnTo>
                    <a:pt x="5" y="0"/>
                  </a:lnTo>
                  <a:lnTo>
                    <a:pt x="0" y="4"/>
                  </a:lnTo>
                  <a:lnTo>
                    <a:pt x="0" y="3"/>
                  </a:lnTo>
                  <a:lnTo>
                    <a:pt x="6"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6" name="Freeform 226"/>
            <p:cNvSpPr>
              <a:spLocks noChangeAspect="1"/>
            </p:cNvSpPr>
            <p:nvPr/>
          </p:nvSpPr>
          <p:spPr bwMode="auto">
            <a:xfrm>
              <a:off x="1208" y="2752"/>
              <a:ext cx="12" cy="9"/>
            </a:xfrm>
            <a:custGeom>
              <a:avLst/>
              <a:gdLst/>
              <a:ahLst/>
              <a:cxnLst>
                <a:cxn ang="0">
                  <a:pos x="0" y="1"/>
                </a:cxn>
                <a:cxn ang="0">
                  <a:pos x="0" y="1"/>
                </a:cxn>
                <a:cxn ang="0">
                  <a:pos x="1" y="4"/>
                </a:cxn>
                <a:cxn ang="0">
                  <a:pos x="4" y="8"/>
                </a:cxn>
                <a:cxn ang="0">
                  <a:pos x="9" y="8"/>
                </a:cxn>
                <a:cxn ang="0">
                  <a:pos x="11" y="5"/>
                </a:cxn>
                <a:cxn ang="0">
                  <a:pos x="5" y="0"/>
                </a:cxn>
                <a:cxn ang="0">
                  <a:pos x="5" y="0"/>
                </a:cxn>
                <a:cxn ang="0">
                  <a:pos x="7" y="0"/>
                </a:cxn>
                <a:cxn ang="0">
                  <a:pos x="9" y="3"/>
                </a:cxn>
                <a:cxn ang="0">
                  <a:pos x="9" y="1"/>
                </a:cxn>
                <a:cxn ang="0">
                  <a:pos x="0" y="1"/>
                </a:cxn>
              </a:cxnLst>
              <a:rect l="0" t="0" r="r" b="b"/>
              <a:pathLst>
                <a:path w="12" h="9">
                  <a:moveTo>
                    <a:pt x="0" y="1"/>
                  </a:moveTo>
                  <a:lnTo>
                    <a:pt x="0" y="1"/>
                  </a:lnTo>
                  <a:lnTo>
                    <a:pt x="1" y="4"/>
                  </a:lnTo>
                  <a:lnTo>
                    <a:pt x="4" y="8"/>
                  </a:lnTo>
                  <a:lnTo>
                    <a:pt x="9" y="8"/>
                  </a:lnTo>
                  <a:lnTo>
                    <a:pt x="11" y="5"/>
                  </a:lnTo>
                  <a:lnTo>
                    <a:pt x="5" y="0"/>
                  </a:lnTo>
                  <a:lnTo>
                    <a:pt x="5" y="0"/>
                  </a:lnTo>
                  <a:lnTo>
                    <a:pt x="7" y="0"/>
                  </a:lnTo>
                  <a:lnTo>
                    <a:pt x="9" y="3"/>
                  </a:lnTo>
                  <a:lnTo>
                    <a:pt x="9" y="1"/>
                  </a:lnTo>
                  <a:lnTo>
                    <a:pt x="0"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7" name="Freeform 227"/>
            <p:cNvSpPr>
              <a:spLocks noChangeAspect="1"/>
            </p:cNvSpPr>
            <p:nvPr/>
          </p:nvSpPr>
          <p:spPr bwMode="auto">
            <a:xfrm>
              <a:off x="1207" y="2742"/>
              <a:ext cx="11" cy="12"/>
            </a:xfrm>
            <a:custGeom>
              <a:avLst/>
              <a:gdLst/>
              <a:ahLst/>
              <a:cxnLst>
                <a:cxn ang="0">
                  <a:pos x="0" y="8"/>
                </a:cxn>
                <a:cxn ang="0">
                  <a:pos x="0" y="8"/>
                </a:cxn>
                <a:cxn ang="0">
                  <a:pos x="0" y="7"/>
                </a:cxn>
                <a:cxn ang="0">
                  <a:pos x="0" y="9"/>
                </a:cxn>
                <a:cxn ang="0">
                  <a:pos x="1" y="9"/>
                </a:cxn>
                <a:cxn ang="0">
                  <a:pos x="0" y="11"/>
                </a:cxn>
                <a:cxn ang="0">
                  <a:pos x="10" y="11"/>
                </a:cxn>
                <a:cxn ang="0">
                  <a:pos x="9" y="8"/>
                </a:cxn>
                <a:cxn ang="0">
                  <a:pos x="8" y="5"/>
                </a:cxn>
                <a:cxn ang="0">
                  <a:pos x="6" y="2"/>
                </a:cxn>
                <a:cxn ang="0">
                  <a:pos x="3" y="0"/>
                </a:cxn>
                <a:cxn ang="0">
                  <a:pos x="4" y="0"/>
                </a:cxn>
                <a:cxn ang="0">
                  <a:pos x="0" y="8"/>
                </a:cxn>
              </a:cxnLst>
              <a:rect l="0" t="0" r="r" b="b"/>
              <a:pathLst>
                <a:path w="11" h="12">
                  <a:moveTo>
                    <a:pt x="0" y="8"/>
                  </a:moveTo>
                  <a:lnTo>
                    <a:pt x="0" y="8"/>
                  </a:lnTo>
                  <a:lnTo>
                    <a:pt x="0" y="7"/>
                  </a:lnTo>
                  <a:lnTo>
                    <a:pt x="0" y="9"/>
                  </a:lnTo>
                  <a:lnTo>
                    <a:pt x="1" y="9"/>
                  </a:lnTo>
                  <a:lnTo>
                    <a:pt x="0" y="11"/>
                  </a:lnTo>
                  <a:lnTo>
                    <a:pt x="10" y="11"/>
                  </a:lnTo>
                  <a:lnTo>
                    <a:pt x="9" y="8"/>
                  </a:lnTo>
                  <a:lnTo>
                    <a:pt x="8" y="5"/>
                  </a:lnTo>
                  <a:lnTo>
                    <a:pt x="6" y="2"/>
                  </a:lnTo>
                  <a:lnTo>
                    <a:pt x="3" y="0"/>
                  </a:lnTo>
                  <a:lnTo>
                    <a:pt x="4"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8" name="Freeform 228"/>
            <p:cNvSpPr>
              <a:spLocks noChangeAspect="1"/>
            </p:cNvSpPr>
            <p:nvPr/>
          </p:nvSpPr>
          <p:spPr bwMode="auto">
            <a:xfrm>
              <a:off x="1201" y="2737"/>
              <a:ext cx="11" cy="14"/>
            </a:xfrm>
            <a:custGeom>
              <a:avLst/>
              <a:gdLst/>
              <a:ahLst/>
              <a:cxnLst>
                <a:cxn ang="0">
                  <a:pos x="3" y="0"/>
                </a:cxn>
                <a:cxn ang="0">
                  <a:pos x="4" y="0"/>
                </a:cxn>
                <a:cxn ang="0">
                  <a:pos x="0" y="4"/>
                </a:cxn>
                <a:cxn ang="0">
                  <a:pos x="2" y="9"/>
                </a:cxn>
                <a:cxn ang="0">
                  <a:pos x="4" y="11"/>
                </a:cxn>
                <a:cxn ang="0">
                  <a:pos x="6" y="13"/>
                </a:cxn>
                <a:cxn ang="0">
                  <a:pos x="10" y="5"/>
                </a:cxn>
                <a:cxn ang="0">
                  <a:pos x="8" y="4"/>
                </a:cxn>
                <a:cxn ang="0">
                  <a:pos x="7" y="4"/>
                </a:cxn>
                <a:cxn ang="0">
                  <a:pos x="8" y="6"/>
                </a:cxn>
                <a:cxn ang="0">
                  <a:pos x="6" y="8"/>
                </a:cxn>
                <a:cxn ang="0">
                  <a:pos x="7" y="8"/>
                </a:cxn>
                <a:cxn ang="0">
                  <a:pos x="3" y="0"/>
                </a:cxn>
              </a:cxnLst>
              <a:rect l="0" t="0" r="r" b="b"/>
              <a:pathLst>
                <a:path w="11" h="14">
                  <a:moveTo>
                    <a:pt x="3" y="0"/>
                  </a:moveTo>
                  <a:lnTo>
                    <a:pt x="4" y="0"/>
                  </a:lnTo>
                  <a:lnTo>
                    <a:pt x="0" y="4"/>
                  </a:lnTo>
                  <a:lnTo>
                    <a:pt x="2" y="9"/>
                  </a:lnTo>
                  <a:lnTo>
                    <a:pt x="4" y="11"/>
                  </a:lnTo>
                  <a:lnTo>
                    <a:pt x="6" y="13"/>
                  </a:lnTo>
                  <a:lnTo>
                    <a:pt x="10" y="5"/>
                  </a:lnTo>
                  <a:lnTo>
                    <a:pt x="8" y="4"/>
                  </a:lnTo>
                  <a:lnTo>
                    <a:pt x="7" y="4"/>
                  </a:lnTo>
                  <a:lnTo>
                    <a:pt x="8" y="6"/>
                  </a:lnTo>
                  <a:lnTo>
                    <a:pt x="6" y="8"/>
                  </a:lnTo>
                  <a:lnTo>
                    <a:pt x="7" y="8"/>
                  </a:lnTo>
                  <a:lnTo>
                    <a:pt x="3"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69" name="Freeform 229"/>
            <p:cNvSpPr>
              <a:spLocks noChangeAspect="1"/>
            </p:cNvSpPr>
            <p:nvPr/>
          </p:nvSpPr>
          <p:spPr bwMode="auto">
            <a:xfrm>
              <a:off x="1200" y="2728"/>
              <a:ext cx="12" cy="18"/>
            </a:xfrm>
            <a:custGeom>
              <a:avLst/>
              <a:gdLst/>
              <a:ahLst/>
              <a:cxnLst>
                <a:cxn ang="0">
                  <a:pos x="0" y="8"/>
                </a:cxn>
                <a:cxn ang="0">
                  <a:pos x="0" y="8"/>
                </a:cxn>
                <a:cxn ang="0">
                  <a:pos x="1" y="9"/>
                </a:cxn>
                <a:cxn ang="0">
                  <a:pos x="3" y="11"/>
                </a:cxn>
                <a:cxn ang="0">
                  <a:pos x="4" y="9"/>
                </a:cxn>
                <a:cxn ang="0">
                  <a:pos x="8" y="17"/>
                </a:cxn>
                <a:cxn ang="0">
                  <a:pos x="12" y="11"/>
                </a:cxn>
                <a:cxn ang="0">
                  <a:pos x="9" y="5"/>
                </a:cxn>
                <a:cxn ang="0">
                  <a:pos x="6" y="2"/>
                </a:cxn>
                <a:cxn ang="0">
                  <a:pos x="1" y="0"/>
                </a:cxn>
                <a:cxn ang="0">
                  <a:pos x="0" y="8"/>
                </a:cxn>
              </a:cxnLst>
              <a:rect l="0" t="0" r="r" b="b"/>
              <a:pathLst>
                <a:path w="13" h="18">
                  <a:moveTo>
                    <a:pt x="0" y="8"/>
                  </a:moveTo>
                  <a:lnTo>
                    <a:pt x="0" y="8"/>
                  </a:lnTo>
                  <a:lnTo>
                    <a:pt x="1" y="9"/>
                  </a:lnTo>
                  <a:lnTo>
                    <a:pt x="3" y="11"/>
                  </a:lnTo>
                  <a:lnTo>
                    <a:pt x="4" y="9"/>
                  </a:lnTo>
                  <a:lnTo>
                    <a:pt x="8" y="17"/>
                  </a:lnTo>
                  <a:lnTo>
                    <a:pt x="12" y="11"/>
                  </a:lnTo>
                  <a:lnTo>
                    <a:pt x="9" y="5"/>
                  </a:lnTo>
                  <a:lnTo>
                    <a:pt x="6" y="2"/>
                  </a:lnTo>
                  <a:lnTo>
                    <a:pt x="1" y="0"/>
                  </a:lnTo>
                  <a:lnTo>
                    <a:pt x="0"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0" name="Freeform 230"/>
            <p:cNvSpPr>
              <a:spLocks noChangeAspect="1"/>
            </p:cNvSpPr>
            <p:nvPr/>
          </p:nvSpPr>
          <p:spPr bwMode="auto">
            <a:xfrm>
              <a:off x="1189" y="2728"/>
              <a:ext cx="13" cy="9"/>
            </a:xfrm>
            <a:custGeom>
              <a:avLst/>
              <a:gdLst/>
              <a:ahLst/>
              <a:cxnLst>
                <a:cxn ang="0">
                  <a:pos x="0" y="3"/>
                </a:cxn>
                <a:cxn ang="0">
                  <a:pos x="0" y="2"/>
                </a:cxn>
                <a:cxn ang="0">
                  <a:pos x="2" y="6"/>
                </a:cxn>
                <a:cxn ang="0">
                  <a:pos x="7" y="7"/>
                </a:cxn>
                <a:cxn ang="0">
                  <a:pos x="10" y="7"/>
                </a:cxn>
                <a:cxn ang="0">
                  <a:pos x="11" y="8"/>
                </a:cxn>
                <a:cxn ang="0">
                  <a:pos x="12" y="1"/>
                </a:cxn>
                <a:cxn ang="0">
                  <a:pos x="10" y="0"/>
                </a:cxn>
                <a:cxn ang="0">
                  <a:pos x="7" y="0"/>
                </a:cxn>
                <a:cxn ang="0">
                  <a:pos x="8" y="0"/>
                </a:cxn>
                <a:cxn ang="0">
                  <a:pos x="8" y="1"/>
                </a:cxn>
                <a:cxn ang="0">
                  <a:pos x="8" y="0"/>
                </a:cxn>
                <a:cxn ang="0">
                  <a:pos x="0" y="3"/>
                </a:cxn>
              </a:cxnLst>
              <a:rect l="0" t="0" r="r" b="b"/>
              <a:pathLst>
                <a:path w="13" h="9">
                  <a:moveTo>
                    <a:pt x="0" y="3"/>
                  </a:moveTo>
                  <a:lnTo>
                    <a:pt x="0" y="2"/>
                  </a:lnTo>
                  <a:lnTo>
                    <a:pt x="2" y="6"/>
                  </a:lnTo>
                  <a:lnTo>
                    <a:pt x="7" y="7"/>
                  </a:lnTo>
                  <a:lnTo>
                    <a:pt x="10" y="7"/>
                  </a:lnTo>
                  <a:lnTo>
                    <a:pt x="11" y="8"/>
                  </a:lnTo>
                  <a:lnTo>
                    <a:pt x="12" y="1"/>
                  </a:lnTo>
                  <a:lnTo>
                    <a:pt x="10" y="0"/>
                  </a:lnTo>
                  <a:lnTo>
                    <a:pt x="7" y="0"/>
                  </a:lnTo>
                  <a:lnTo>
                    <a:pt x="8" y="0"/>
                  </a:lnTo>
                  <a:lnTo>
                    <a:pt x="8" y="1"/>
                  </a:lnTo>
                  <a:lnTo>
                    <a:pt x="8" y="0"/>
                  </a:lnTo>
                  <a:lnTo>
                    <a:pt x="0"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1" name="Freeform 231"/>
            <p:cNvSpPr>
              <a:spLocks noChangeAspect="1"/>
            </p:cNvSpPr>
            <p:nvPr/>
          </p:nvSpPr>
          <p:spPr bwMode="auto">
            <a:xfrm>
              <a:off x="1175" y="2718"/>
              <a:ext cx="23" cy="13"/>
            </a:xfrm>
            <a:custGeom>
              <a:avLst/>
              <a:gdLst/>
              <a:ahLst/>
              <a:cxnLst>
                <a:cxn ang="0">
                  <a:pos x="8" y="5"/>
                </a:cxn>
                <a:cxn ang="0">
                  <a:pos x="8" y="6"/>
                </a:cxn>
                <a:cxn ang="0">
                  <a:pos x="6" y="7"/>
                </a:cxn>
                <a:cxn ang="0">
                  <a:pos x="9" y="9"/>
                </a:cxn>
                <a:cxn ang="0">
                  <a:pos x="12" y="11"/>
                </a:cxn>
                <a:cxn ang="0">
                  <a:pos x="14" y="12"/>
                </a:cxn>
                <a:cxn ang="0">
                  <a:pos x="22" y="9"/>
                </a:cxn>
                <a:cxn ang="0">
                  <a:pos x="18" y="5"/>
                </a:cxn>
                <a:cxn ang="0">
                  <a:pos x="13" y="2"/>
                </a:cxn>
                <a:cxn ang="0">
                  <a:pos x="7" y="0"/>
                </a:cxn>
                <a:cxn ang="0">
                  <a:pos x="0" y="3"/>
                </a:cxn>
                <a:cxn ang="0">
                  <a:pos x="0" y="4"/>
                </a:cxn>
                <a:cxn ang="0">
                  <a:pos x="8" y="5"/>
                </a:cxn>
              </a:cxnLst>
              <a:rect l="0" t="0" r="r" b="b"/>
              <a:pathLst>
                <a:path w="23" h="13">
                  <a:moveTo>
                    <a:pt x="8" y="5"/>
                  </a:moveTo>
                  <a:lnTo>
                    <a:pt x="8" y="6"/>
                  </a:lnTo>
                  <a:lnTo>
                    <a:pt x="6" y="7"/>
                  </a:lnTo>
                  <a:lnTo>
                    <a:pt x="9" y="9"/>
                  </a:lnTo>
                  <a:lnTo>
                    <a:pt x="12" y="11"/>
                  </a:lnTo>
                  <a:lnTo>
                    <a:pt x="14" y="12"/>
                  </a:lnTo>
                  <a:lnTo>
                    <a:pt x="22" y="9"/>
                  </a:lnTo>
                  <a:lnTo>
                    <a:pt x="18" y="5"/>
                  </a:lnTo>
                  <a:lnTo>
                    <a:pt x="13" y="2"/>
                  </a:lnTo>
                  <a:lnTo>
                    <a:pt x="7" y="0"/>
                  </a:lnTo>
                  <a:lnTo>
                    <a:pt x="0" y="3"/>
                  </a:lnTo>
                  <a:lnTo>
                    <a:pt x="0" y="4"/>
                  </a:lnTo>
                  <a:lnTo>
                    <a:pt x="8"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2" name="Freeform 232"/>
            <p:cNvSpPr>
              <a:spLocks noChangeAspect="1"/>
            </p:cNvSpPr>
            <p:nvPr/>
          </p:nvSpPr>
          <p:spPr bwMode="auto">
            <a:xfrm>
              <a:off x="1168" y="2722"/>
              <a:ext cx="16" cy="16"/>
            </a:xfrm>
            <a:custGeom>
              <a:avLst/>
              <a:gdLst/>
              <a:ahLst/>
              <a:cxnLst>
                <a:cxn ang="0">
                  <a:pos x="8" y="12"/>
                </a:cxn>
                <a:cxn ang="0">
                  <a:pos x="8" y="12"/>
                </a:cxn>
                <a:cxn ang="0">
                  <a:pos x="9" y="10"/>
                </a:cxn>
                <a:cxn ang="0">
                  <a:pos x="11" y="7"/>
                </a:cxn>
                <a:cxn ang="0">
                  <a:pos x="13" y="5"/>
                </a:cxn>
                <a:cxn ang="0">
                  <a:pos x="15" y="1"/>
                </a:cxn>
                <a:cxn ang="0">
                  <a:pos x="7" y="0"/>
                </a:cxn>
                <a:cxn ang="0">
                  <a:pos x="6" y="0"/>
                </a:cxn>
                <a:cxn ang="0">
                  <a:pos x="4" y="3"/>
                </a:cxn>
                <a:cxn ang="0">
                  <a:pos x="2" y="6"/>
                </a:cxn>
                <a:cxn ang="0">
                  <a:pos x="0" y="8"/>
                </a:cxn>
                <a:cxn ang="0">
                  <a:pos x="8" y="12"/>
                </a:cxn>
              </a:cxnLst>
              <a:rect l="0" t="0" r="r" b="b"/>
              <a:pathLst>
                <a:path w="16" h="13">
                  <a:moveTo>
                    <a:pt x="8" y="12"/>
                  </a:moveTo>
                  <a:lnTo>
                    <a:pt x="8" y="12"/>
                  </a:lnTo>
                  <a:lnTo>
                    <a:pt x="9" y="10"/>
                  </a:lnTo>
                  <a:lnTo>
                    <a:pt x="11" y="7"/>
                  </a:lnTo>
                  <a:lnTo>
                    <a:pt x="13" y="5"/>
                  </a:lnTo>
                  <a:lnTo>
                    <a:pt x="15" y="1"/>
                  </a:lnTo>
                  <a:lnTo>
                    <a:pt x="7" y="0"/>
                  </a:lnTo>
                  <a:lnTo>
                    <a:pt x="6" y="0"/>
                  </a:lnTo>
                  <a:lnTo>
                    <a:pt x="4" y="3"/>
                  </a:lnTo>
                  <a:lnTo>
                    <a:pt x="2" y="6"/>
                  </a:lnTo>
                  <a:lnTo>
                    <a:pt x="0" y="8"/>
                  </a:lnTo>
                  <a:lnTo>
                    <a:pt x="8" y="1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3" name="Freeform 233"/>
            <p:cNvSpPr>
              <a:spLocks noChangeAspect="1"/>
            </p:cNvSpPr>
            <p:nvPr/>
          </p:nvSpPr>
          <p:spPr bwMode="auto">
            <a:xfrm>
              <a:off x="1166" y="2730"/>
              <a:ext cx="11" cy="16"/>
            </a:xfrm>
            <a:custGeom>
              <a:avLst/>
              <a:gdLst/>
              <a:ahLst/>
              <a:cxnLst>
                <a:cxn ang="0">
                  <a:pos x="1" y="14"/>
                </a:cxn>
                <a:cxn ang="0">
                  <a:pos x="1" y="15"/>
                </a:cxn>
                <a:cxn ang="0">
                  <a:pos x="5" y="12"/>
                </a:cxn>
                <a:cxn ang="0">
                  <a:pos x="8" y="8"/>
                </a:cxn>
                <a:cxn ang="0">
                  <a:pos x="9" y="6"/>
                </a:cxn>
                <a:cxn ang="0">
                  <a:pos x="10" y="4"/>
                </a:cxn>
                <a:cxn ang="0">
                  <a:pos x="2" y="0"/>
                </a:cxn>
                <a:cxn ang="0">
                  <a:pos x="1" y="3"/>
                </a:cxn>
                <a:cxn ang="0">
                  <a:pos x="0" y="5"/>
                </a:cxn>
                <a:cxn ang="0">
                  <a:pos x="0" y="7"/>
                </a:cxn>
                <a:cxn ang="0">
                  <a:pos x="1" y="5"/>
                </a:cxn>
                <a:cxn ang="0">
                  <a:pos x="0" y="6"/>
                </a:cxn>
                <a:cxn ang="0">
                  <a:pos x="1" y="14"/>
                </a:cxn>
              </a:cxnLst>
              <a:rect l="0" t="0" r="r" b="b"/>
              <a:pathLst>
                <a:path w="11" h="16">
                  <a:moveTo>
                    <a:pt x="1" y="14"/>
                  </a:moveTo>
                  <a:lnTo>
                    <a:pt x="1" y="15"/>
                  </a:lnTo>
                  <a:lnTo>
                    <a:pt x="5" y="12"/>
                  </a:lnTo>
                  <a:lnTo>
                    <a:pt x="8" y="8"/>
                  </a:lnTo>
                  <a:lnTo>
                    <a:pt x="9" y="6"/>
                  </a:lnTo>
                  <a:lnTo>
                    <a:pt x="10" y="4"/>
                  </a:lnTo>
                  <a:lnTo>
                    <a:pt x="2" y="0"/>
                  </a:lnTo>
                  <a:lnTo>
                    <a:pt x="1" y="3"/>
                  </a:lnTo>
                  <a:lnTo>
                    <a:pt x="0" y="5"/>
                  </a:lnTo>
                  <a:lnTo>
                    <a:pt x="0" y="7"/>
                  </a:lnTo>
                  <a:lnTo>
                    <a:pt x="1" y="5"/>
                  </a:lnTo>
                  <a:lnTo>
                    <a:pt x="0" y="6"/>
                  </a:lnTo>
                  <a:lnTo>
                    <a:pt x="1" y="1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4" name="Freeform 234"/>
            <p:cNvSpPr>
              <a:spLocks noChangeAspect="1"/>
            </p:cNvSpPr>
            <p:nvPr/>
          </p:nvSpPr>
          <p:spPr bwMode="auto">
            <a:xfrm>
              <a:off x="1141" y="2736"/>
              <a:ext cx="27" cy="14"/>
            </a:xfrm>
            <a:custGeom>
              <a:avLst/>
              <a:gdLst/>
              <a:ahLst/>
              <a:cxnLst>
                <a:cxn ang="0">
                  <a:pos x="13" y="5"/>
                </a:cxn>
                <a:cxn ang="0">
                  <a:pos x="12" y="13"/>
                </a:cxn>
                <a:cxn ang="0">
                  <a:pos x="14" y="12"/>
                </a:cxn>
                <a:cxn ang="0">
                  <a:pos x="18" y="11"/>
                </a:cxn>
                <a:cxn ang="0">
                  <a:pos x="23" y="9"/>
                </a:cxn>
                <a:cxn ang="0">
                  <a:pos x="26" y="8"/>
                </a:cxn>
                <a:cxn ang="0">
                  <a:pos x="25" y="0"/>
                </a:cxn>
                <a:cxn ang="0">
                  <a:pos x="20" y="1"/>
                </a:cxn>
                <a:cxn ang="0">
                  <a:pos x="16" y="3"/>
                </a:cxn>
                <a:cxn ang="0">
                  <a:pos x="12" y="4"/>
                </a:cxn>
                <a:cxn ang="0">
                  <a:pos x="10" y="5"/>
                </a:cxn>
                <a:cxn ang="0">
                  <a:pos x="9" y="13"/>
                </a:cxn>
                <a:cxn ang="0">
                  <a:pos x="10" y="5"/>
                </a:cxn>
                <a:cxn ang="0">
                  <a:pos x="0" y="8"/>
                </a:cxn>
                <a:cxn ang="0">
                  <a:pos x="9" y="13"/>
                </a:cxn>
                <a:cxn ang="0">
                  <a:pos x="13" y="5"/>
                </a:cxn>
              </a:cxnLst>
              <a:rect l="0" t="0" r="r" b="b"/>
              <a:pathLst>
                <a:path w="27" h="14">
                  <a:moveTo>
                    <a:pt x="13" y="5"/>
                  </a:moveTo>
                  <a:lnTo>
                    <a:pt x="12" y="13"/>
                  </a:lnTo>
                  <a:lnTo>
                    <a:pt x="14" y="12"/>
                  </a:lnTo>
                  <a:lnTo>
                    <a:pt x="18" y="11"/>
                  </a:lnTo>
                  <a:lnTo>
                    <a:pt x="23" y="9"/>
                  </a:lnTo>
                  <a:lnTo>
                    <a:pt x="26" y="8"/>
                  </a:lnTo>
                  <a:lnTo>
                    <a:pt x="25" y="0"/>
                  </a:lnTo>
                  <a:lnTo>
                    <a:pt x="20" y="1"/>
                  </a:lnTo>
                  <a:lnTo>
                    <a:pt x="16" y="3"/>
                  </a:lnTo>
                  <a:lnTo>
                    <a:pt x="12" y="4"/>
                  </a:lnTo>
                  <a:lnTo>
                    <a:pt x="10" y="5"/>
                  </a:lnTo>
                  <a:lnTo>
                    <a:pt x="9" y="13"/>
                  </a:lnTo>
                  <a:lnTo>
                    <a:pt x="10" y="5"/>
                  </a:lnTo>
                  <a:lnTo>
                    <a:pt x="0" y="8"/>
                  </a:lnTo>
                  <a:lnTo>
                    <a:pt x="9" y="13"/>
                  </a:lnTo>
                  <a:lnTo>
                    <a:pt x="13"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5" name="Freeform 235"/>
            <p:cNvSpPr>
              <a:spLocks noChangeAspect="1"/>
            </p:cNvSpPr>
            <p:nvPr/>
          </p:nvSpPr>
          <p:spPr bwMode="auto">
            <a:xfrm>
              <a:off x="1150" y="2741"/>
              <a:ext cx="16" cy="14"/>
            </a:xfrm>
            <a:custGeom>
              <a:avLst/>
              <a:gdLst/>
              <a:ahLst/>
              <a:cxnLst>
                <a:cxn ang="0">
                  <a:pos x="15" y="10"/>
                </a:cxn>
                <a:cxn ang="0">
                  <a:pos x="15" y="10"/>
                </a:cxn>
                <a:cxn ang="0">
                  <a:pos x="12" y="6"/>
                </a:cxn>
                <a:cxn ang="0">
                  <a:pos x="9" y="3"/>
                </a:cxn>
                <a:cxn ang="0">
                  <a:pos x="5" y="1"/>
                </a:cxn>
                <a:cxn ang="0">
                  <a:pos x="4" y="0"/>
                </a:cxn>
                <a:cxn ang="0">
                  <a:pos x="0" y="8"/>
                </a:cxn>
                <a:cxn ang="0">
                  <a:pos x="1" y="8"/>
                </a:cxn>
                <a:cxn ang="0">
                  <a:pos x="3" y="10"/>
                </a:cxn>
                <a:cxn ang="0">
                  <a:pos x="5" y="12"/>
                </a:cxn>
                <a:cxn ang="0">
                  <a:pos x="7" y="13"/>
                </a:cxn>
                <a:cxn ang="0">
                  <a:pos x="15" y="10"/>
                </a:cxn>
              </a:cxnLst>
              <a:rect l="0" t="0" r="r" b="b"/>
              <a:pathLst>
                <a:path w="16" h="14">
                  <a:moveTo>
                    <a:pt x="15" y="10"/>
                  </a:moveTo>
                  <a:lnTo>
                    <a:pt x="15" y="10"/>
                  </a:lnTo>
                  <a:lnTo>
                    <a:pt x="12" y="6"/>
                  </a:lnTo>
                  <a:lnTo>
                    <a:pt x="9" y="3"/>
                  </a:lnTo>
                  <a:lnTo>
                    <a:pt x="5" y="1"/>
                  </a:lnTo>
                  <a:lnTo>
                    <a:pt x="4" y="0"/>
                  </a:lnTo>
                  <a:lnTo>
                    <a:pt x="0" y="8"/>
                  </a:lnTo>
                  <a:lnTo>
                    <a:pt x="1" y="8"/>
                  </a:lnTo>
                  <a:lnTo>
                    <a:pt x="3" y="10"/>
                  </a:lnTo>
                  <a:lnTo>
                    <a:pt x="5" y="12"/>
                  </a:lnTo>
                  <a:lnTo>
                    <a:pt x="7" y="13"/>
                  </a:lnTo>
                  <a:lnTo>
                    <a:pt x="15" y="1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6" name="Freeform 236"/>
            <p:cNvSpPr>
              <a:spLocks noChangeAspect="1"/>
            </p:cNvSpPr>
            <p:nvPr/>
          </p:nvSpPr>
          <p:spPr bwMode="auto">
            <a:xfrm>
              <a:off x="1157" y="2752"/>
              <a:ext cx="10" cy="15"/>
            </a:xfrm>
            <a:custGeom>
              <a:avLst/>
              <a:gdLst/>
              <a:ahLst/>
              <a:cxnLst>
                <a:cxn ang="0">
                  <a:pos x="9" y="4"/>
                </a:cxn>
                <a:cxn ang="0">
                  <a:pos x="9" y="4"/>
                </a:cxn>
                <a:cxn ang="0">
                  <a:pos x="8" y="3"/>
                </a:cxn>
                <a:cxn ang="0">
                  <a:pos x="9" y="4"/>
                </a:cxn>
                <a:cxn ang="0">
                  <a:pos x="8" y="3"/>
                </a:cxn>
                <a:cxn ang="0">
                  <a:pos x="8" y="0"/>
                </a:cxn>
                <a:cxn ang="0">
                  <a:pos x="0" y="3"/>
                </a:cxn>
                <a:cxn ang="0">
                  <a:pos x="0" y="5"/>
                </a:cxn>
                <a:cxn ang="0">
                  <a:pos x="1" y="8"/>
                </a:cxn>
                <a:cxn ang="0">
                  <a:pos x="4" y="11"/>
                </a:cxn>
                <a:cxn ang="0">
                  <a:pos x="8" y="12"/>
                </a:cxn>
                <a:cxn ang="0">
                  <a:pos x="9" y="4"/>
                </a:cxn>
              </a:cxnLst>
              <a:rect l="0" t="0" r="r" b="b"/>
              <a:pathLst>
                <a:path w="10" h="13">
                  <a:moveTo>
                    <a:pt x="9" y="4"/>
                  </a:moveTo>
                  <a:lnTo>
                    <a:pt x="9" y="4"/>
                  </a:lnTo>
                  <a:lnTo>
                    <a:pt x="8" y="3"/>
                  </a:lnTo>
                  <a:lnTo>
                    <a:pt x="9" y="4"/>
                  </a:lnTo>
                  <a:lnTo>
                    <a:pt x="8" y="3"/>
                  </a:lnTo>
                  <a:lnTo>
                    <a:pt x="8" y="0"/>
                  </a:lnTo>
                  <a:lnTo>
                    <a:pt x="0" y="3"/>
                  </a:lnTo>
                  <a:lnTo>
                    <a:pt x="0" y="5"/>
                  </a:lnTo>
                  <a:lnTo>
                    <a:pt x="1" y="8"/>
                  </a:lnTo>
                  <a:lnTo>
                    <a:pt x="4" y="11"/>
                  </a:lnTo>
                  <a:lnTo>
                    <a:pt x="8" y="12"/>
                  </a:lnTo>
                  <a:lnTo>
                    <a:pt x="9" y="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7" name="Freeform 237"/>
            <p:cNvSpPr>
              <a:spLocks noChangeAspect="1"/>
            </p:cNvSpPr>
            <p:nvPr/>
          </p:nvSpPr>
          <p:spPr bwMode="auto">
            <a:xfrm>
              <a:off x="1165" y="2756"/>
              <a:ext cx="13" cy="10"/>
            </a:xfrm>
            <a:custGeom>
              <a:avLst/>
              <a:gdLst/>
              <a:ahLst/>
              <a:cxnLst>
                <a:cxn ang="0">
                  <a:pos x="12" y="5"/>
                </a:cxn>
                <a:cxn ang="0">
                  <a:pos x="11" y="5"/>
                </a:cxn>
                <a:cxn ang="0">
                  <a:pos x="9" y="2"/>
                </a:cxn>
                <a:cxn ang="0">
                  <a:pos x="6" y="1"/>
                </a:cxn>
                <a:cxn ang="0">
                  <a:pos x="3" y="0"/>
                </a:cxn>
                <a:cxn ang="0">
                  <a:pos x="1" y="0"/>
                </a:cxn>
                <a:cxn ang="0">
                  <a:pos x="0" y="8"/>
                </a:cxn>
                <a:cxn ang="0">
                  <a:pos x="2" y="8"/>
                </a:cxn>
                <a:cxn ang="0">
                  <a:pos x="3" y="9"/>
                </a:cxn>
                <a:cxn ang="0">
                  <a:pos x="4" y="9"/>
                </a:cxn>
                <a:cxn ang="0">
                  <a:pos x="4" y="9"/>
                </a:cxn>
                <a:cxn ang="0">
                  <a:pos x="4" y="9"/>
                </a:cxn>
                <a:cxn ang="0">
                  <a:pos x="12" y="5"/>
                </a:cxn>
              </a:cxnLst>
              <a:rect l="0" t="0" r="r" b="b"/>
              <a:pathLst>
                <a:path w="13" h="10">
                  <a:moveTo>
                    <a:pt x="12" y="5"/>
                  </a:moveTo>
                  <a:lnTo>
                    <a:pt x="11" y="5"/>
                  </a:lnTo>
                  <a:lnTo>
                    <a:pt x="9" y="2"/>
                  </a:lnTo>
                  <a:lnTo>
                    <a:pt x="6" y="1"/>
                  </a:lnTo>
                  <a:lnTo>
                    <a:pt x="3" y="0"/>
                  </a:lnTo>
                  <a:lnTo>
                    <a:pt x="1" y="0"/>
                  </a:lnTo>
                  <a:lnTo>
                    <a:pt x="0" y="8"/>
                  </a:lnTo>
                  <a:lnTo>
                    <a:pt x="2" y="8"/>
                  </a:lnTo>
                  <a:lnTo>
                    <a:pt x="3" y="9"/>
                  </a:lnTo>
                  <a:lnTo>
                    <a:pt x="4" y="9"/>
                  </a:lnTo>
                  <a:lnTo>
                    <a:pt x="4" y="9"/>
                  </a:lnTo>
                  <a:lnTo>
                    <a:pt x="4" y="9"/>
                  </a:lnTo>
                  <a:lnTo>
                    <a:pt x="12"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8" name="Freeform 238"/>
            <p:cNvSpPr>
              <a:spLocks noChangeAspect="1"/>
            </p:cNvSpPr>
            <p:nvPr/>
          </p:nvSpPr>
          <p:spPr bwMode="auto">
            <a:xfrm>
              <a:off x="1169" y="2761"/>
              <a:ext cx="11" cy="7"/>
            </a:xfrm>
            <a:custGeom>
              <a:avLst/>
              <a:gdLst/>
              <a:ahLst/>
              <a:cxnLst>
                <a:cxn ang="0">
                  <a:pos x="10" y="5"/>
                </a:cxn>
                <a:cxn ang="0">
                  <a:pos x="10" y="6"/>
                </a:cxn>
                <a:cxn ang="0">
                  <a:pos x="10" y="3"/>
                </a:cxn>
                <a:cxn ang="0">
                  <a:pos x="8" y="2"/>
                </a:cxn>
                <a:cxn ang="0">
                  <a:pos x="8" y="1"/>
                </a:cxn>
                <a:cxn ang="0">
                  <a:pos x="8" y="0"/>
                </a:cxn>
                <a:cxn ang="0">
                  <a:pos x="0" y="4"/>
                </a:cxn>
                <a:cxn ang="0">
                  <a:pos x="0" y="5"/>
                </a:cxn>
                <a:cxn ang="0">
                  <a:pos x="2" y="6"/>
                </a:cxn>
                <a:cxn ang="0">
                  <a:pos x="2" y="7"/>
                </a:cxn>
                <a:cxn ang="0">
                  <a:pos x="2" y="8"/>
                </a:cxn>
                <a:cxn ang="0">
                  <a:pos x="3" y="9"/>
                </a:cxn>
                <a:cxn ang="0">
                  <a:pos x="10" y="5"/>
                </a:cxn>
              </a:cxnLst>
              <a:rect l="0" t="0" r="r" b="b"/>
              <a:pathLst>
                <a:path w="11" h="10">
                  <a:moveTo>
                    <a:pt x="10" y="5"/>
                  </a:moveTo>
                  <a:lnTo>
                    <a:pt x="10" y="6"/>
                  </a:lnTo>
                  <a:lnTo>
                    <a:pt x="10" y="3"/>
                  </a:lnTo>
                  <a:lnTo>
                    <a:pt x="8" y="2"/>
                  </a:lnTo>
                  <a:lnTo>
                    <a:pt x="8" y="1"/>
                  </a:lnTo>
                  <a:lnTo>
                    <a:pt x="8" y="0"/>
                  </a:lnTo>
                  <a:lnTo>
                    <a:pt x="0" y="4"/>
                  </a:lnTo>
                  <a:lnTo>
                    <a:pt x="0" y="5"/>
                  </a:lnTo>
                  <a:lnTo>
                    <a:pt x="2" y="6"/>
                  </a:lnTo>
                  <a:lnTo>
                    <a:pt x="2" y="7"/>
                  </a:lnTo>
                  <a:lnTo>
                    <a:pt x="2" y="8"/>
                  </a:lnTo>
                  <a:lnTo>
                    <a:pt x="3" y="9"/>
                  </a:lnTo>
                  <a:lnTo>
                    <a:pt x="10"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79" name="Freeform 239"/>
            <p:cNvSpPr>
              <a:spLocks noChangeAspect="1"/>
            </p:cNvSpPr>
            <p:nvPr/>
          </p:nvSpPr>
          <p:spPr bwMode="auto">
            <a:xfrm>
              <a:off x="1173" y="2767"/>
              <a:ext cx="11" cy="14"/>
            </a:xfrm>
            <a:custGeom>
              <a:avLst/>
              <a:gdLst/>
              <a:ahLst/>
              <a:cxnLst>
                <a:cxn ang="0">
                  <a:pos x="11" y="2"/>
                </a:cxn>
                <a:cxn ang="0">
                  <a:pos x="9" y="1"/>
                </a:cxn>
                <a:cxn ang="0">
                  <a:pos x="8" y="2"/>
                </a:cxn>
                <a:cxn ang="0">
                  <a:pos x="9" y="2"/>
                </a:cxn>
                <a:cxn ang="0">
                  <a:pos x="8" y="1"/>
                </a:cxn>
                <a:cxn ang="0">
                  <a:pos x="7" y="0"/>
                </a:cxn>
                <a:cxn ang="0">
                  <a:pos x="0" y="4"/>
                </a:cxn>
                <a:cxn ang="0">
                  <a:pos x="1" y="7"/>
                </a:cxn>
                <a:cxn ang="0">
                  <a:pos x="3" y="9"/>
                </a:cxn>
                <a:cxn ang="0">
                  <a:pos x="7" y="10"/>
                </a:cxn>
                <a:cxn ang="0">
                  <a:pos x="9" y="11"/>
                </a:cxn>
                <a:cxn ang="0">
                  <a:pos x="7" y="10"/>
                </a:cxn>
                <a:cxn ang="0">
                  <a:pos x="11" y="2"/>
                </a:cxn>
              </a:cxnLst>
              <a:rect l="0" t="0" r="r" b="b"/>
              <a:pathLst>
                <a:path w="12" h="12">
                  <a:moveTo>
                    <a:pt x="11" y="2"/>
                  </a:moveTo>
                  <a:lnTo>
                    <a:pt x="9" y="1"/>
                  </a:lnTo>
                  <a:lnTo>
                    <a:pt x="8" y="2"/>
                  </a:lnTo>
                  <a:lnTo>
                    <a:pt x="9" y="2"/>
                  </a:lnTo>
                  <a:lnTo>
                    <a:pt x="8" y="1"/>
                  </a:lnTo>
                  <a:lnTo>
                    <a:pt x="7" y="0"/>
                  </a:lnTo>
                  <a:lnTo>
                    <a:pt x="0" y="4"/>
                  </a:lnTo>
                  <a:lnTo>
                    <a:pt x="1" y="7"/>
                  </a:lnTo>
                  <a:lnTo>
                    <a:pt x="3" y="9"/>
                  </a:lnTo>
                  <a:lnTo>
                    <a:pt x="7" y="10"/>
                  </a:lnTo>
                  <a:lnTo>
                    <a:pt x="9" y="11"/>
                  </a:lnTo>
                  <a:lnTo>
                    <a:pt x="7" y="10"/>
                  </a:lnTo>
                  <a:lnTo>
                    <a:pt x="11"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0" name="Freeform 240"/>
            <p:cNvSpPr>
              <a:spLocks noChangeAspect="1"/>
            </p:cNvSpPr>
            <p:nvPr/>
          </p:nvSpPr>
          <p:spPr bwMode="auto">
            <a:xfrm>
              <a:off x="1179" y="2768"/>
              <a:ext cx="9" cy="14"/>
            </a:xfrm>
            <a:custGeom>
              <a:avLst/>
              <a:gdLst/>
              <a:ahLst/>
              <a:cxnLst>
                <a:cxn ang="0">
                  <a:pos x="5" y="1"/>
                </a:cxn>
                <a:cxn ang="0">
                  <a:pos x="5" y="1"/>
                </a:cxn>
                <a:cxn ang="0">
                  <a:pos x="4" y="1"/>
                </a:cxn>
                <a:cxn ang="0">
                  <a:pos x="4" y="1"/>
                </a:cxn>
                <a:cxn ang="0">
                  <a:pos x="5" y="2"/>
                </a:cxn>
                <a:cxn ang="0">
                  <a:pos x="4" y="0"/>
                </a:cxn>
                <a:cxn ang="0">
                  <a:pos x="0" y="9"/>
                </a:cxn>
                <a:cxn ang="0">
                  <a:pos x="0" y="8"/>
                </a:cxn>
                <a:cxn ang="0">
                  <a:pos x="2" y="10"/>
                </a:cxn>
                <a:cxn ang="0">
                  <a:pos x="5" y="10"/>
                </a:cxn>
                <a:cxn ang="0">
                  <a:pos x="8" y="9"/>
                </a:cxn>
                <a:cxn ang="0">
                  <a:pos x="5" y="1"/>
                </a:cxn>
              </a:cxnLst>
              <a:rect l="0" t="0" r="r" b="b"/>
              <a:pathLst>
                <a:path w="9" h="11">
                  <a:moveTo>
                    <a:pt x="5" y="1"/>
                  </a:moveTo>
                  <a:lnTo>
                    <a:pt x="5" y="1"/>
                  </a:lnTo>
                  <a:lnTo>
                    <a:pt x="4" y="1"/>
                  </a:lnTo>
                  <a:lnTo>
                    <a:pt x="4" y="1"/>
                  </a:lnTo>
                  <a:lnTo>
                    <a:pt x="5" y="2"/>
                  </a:lnTo>
                  <a:lnTo>
                    <a:pt x="4" y="0"/>
                  </a:lnTo>
                  <a:lnTo>
                    <a:pt x="0" y="9"/>
                  </a:lnTo>
                  <a:lnTo>
                    <a:pt x="0" y="8"/>
                  </a:lnTo>
                  <a:lnTo>
                    <a:pt x="2" y="10"/>
                  </a:lnTo>
                  <a:lnTo>
                    <a:pt x="5" y="10"/>
                  </a:lnTo>
                  <a:lnTo>
                    <a:pt x="8" y="9"/>
                  </a:lnTo>
                  <a:lnTo>
                    <a:pt x="5"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1" name="Freeform 241"/>
            <p:cNvSpPr>
              <a:spLocks noChangeAspect="1"/>
            </p:cNvSpPr>
            <p:nvPr/>
          </p:nvSpPr>
          <p:spPr bwMode="auto">
            <a:xfrm>
              <a:off x="1184" y="2767"/>
              <a:ext cx="19" cy="14"/>
            </a:xfrm>
            <a:custGeom>
              <a:avLst/>
              <a:gdLst/>
              <a:ahLst/>
              <a:cxnLst>
                <a:cxn ang="0">
                  <a:pos x="8" y="3"/>
                </a:cxn>
                <a:cxn ang="0">
                  <a:pos x="8" y="3"/>
                </a:cxn>
                <a:cxn ang="0">
                  <a:pos x="11" y="0"/>
                </a:cxn>
                <a:cxn ang="0">
                  <a:pos x="7" y="0"/>
                </a:cxn>
                <a:cxn ang="0">
                  <a:pos x="4" y="1"/>
                </a:cxn>
                <a:cxn ang="0">
                  <a:pos x="0" y="2"/>
                </a:cxn>
                <a:cxn ang="0">
                  <a:pos x="3" y="10"/>
                </a:cxn>
                <a:cxn ang="0">
                  <a:pos x="5" y="9"/>
                </a:cxn>
                <a:cxn ang="0">
                  <a:pos x="9" y="8"/>
                </a:cxn>
                <a:cxn ang="0">
                  <a:pos x="12" y="8"/>
                </a:cxn>
                <a:cxn ang="0">
                  <a:pos x="17" y="3"/>
                </a:cxn>
                <a:cxn ang="0">
                  <a:pos x="8" y="3"/>
                </a:cxn>
              </a:cxnLst>
              <a:rect l="0" t="0" r="r" b="b"/>
              <a:pathLst>
                <a:path w="18" h="11">
                  <a:moveTo>
                    <a:pt x="8" y="3"/>
                  </a:moveTo>
                  <a:lnTo>
                    <a:pt x="8" y="3"/>
                  </a:lnTo>
                  <a:lnTo>
                    <a:pt x="11" y="0"/>
                  </a:lnTo>
                  <a:lnTo>
                    <a:pt x="7" y="0"/>
                  </a:lnTo>
                  <a:lnTo>
                    <a:pt x="4" y="1"/>
                  </a:lnTo>
                  <a:lnTo>
                    <a:pt x="0" y="2"/>
                  </a:lnTo>
                  <a:lnTo>
                    <a:pt x="3" y="10"/>
                  </a:lnTo>
                  <a:lnTo>
                    <a:pt x="5" y="9"/>
                  </a:lnTo>
                  <a:lnTo>
                    <a:pt x="9" y="8"/>
                  </a:lnTo>
                  <a:lnTo>
                    <a:pt x="12" y="8"/>
                  </a:lnTo>
                  <a:lnTo>
                    <a:pt x="17" y="3"/>
                  </a:lnTo>
                  <a:lnTo>
                    <a:pt x="8"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2" name="Freeform 242"/>
            <p:cNvSpPr>
              <a:spLocks noChangeAspect="1"/>
            </p:cNvSpPr>
            <p:nvPr/>
          </p:nvSpPr>
          <p:spPr bwMode="auto">
            <a:xfrm>
              <a:off x="1188" y="2758"/>
              <a:ext cx="14" cy="13"/>
            </a:xfrm>
            <a:custGeom>
              <a:avLst/>
              <a:gdLst/>
              <a:ahLst/>
              <a:cxnLst>
                <a:cxn ang="0">
                  <a:pos x="0" y="5"/>
                </a:cxn>
                <a:cxn ang="0">
                  <a:pos x="0" y="5"/>
                </a:cxn>
                <a:cxn ang="0">
                  <a:pos x="1" y="6"/>
                </a:cxn>
                <a:cxn ang="0">
                  <a:pos x="3" y="9"/>
                </a:cxn>
                <a:cxn ang="0">
                  <a:pos x="4" y="12"/>
                </a:cxn>
                <a:cxn ang="0">
                  <a:pos x="13" y="12"/>
                </a:cxn>
                <a:cxn ang="0">
                  <a:pos x="12" y="8"/>
                </a:cxn>
                <a:cxn ang="0">
                  <a:pos x="9" y="5"/>
                </a:cxn>
                <a:cxn ang="0">
                  <a:pos x="7" y="1"/>
                </a:cxn>
                <a:cxn ang="0">
                  <a:pos x="5" y="0"/>
                </a:cxn>
                <a:cxn ang="0">
                  <a:pos x="0" y="5"/>
                </a:cxn>
              </a:cxnLst>
              <a:rect l="0" t="0" r="r" b="b"/>
              <a:pathLst>
                <a:path w="14" h="13">
                  <a:moveTo>
                    <a:pt x="0" y="5"/>
                  </a:moveTo>
                  <a:lnTo>
                    <a:pt x="0" y="5"/>
                  </a:lnTo>
                  <a:lnTo>
                    <a:pt x="1" y="6"/>
                  </a:lnTo>
                  <a:lnTo>
                    <a:pt x="3" y="9"/>
                  </a:lnTo>
                  <a:lnTo>
                    <a:pt x="4" y="12"/>
                  </a:lnTo>
                  <a:lnTo>
                    <a:pt x="13" y="12"/>
                  </a:lnTo>
                  <a:lnTo>
                    <a:pt x="12" y="8"/>
                  </a:lnTo>
                  <a:lnTo>
                    <a:pt x="9" y="5"/>
                  </a:lnTo>
                  <a:lnTo>
                    <a:pt x="7" y="1"/>
                  </a:lnTo>
                  <a:lnTo>
                    <a:pt x="5" y="0"/>
                  </a:lnTo>
                  <a:lnTo>
                    <a:pt x="0"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3" name="Freeform 243"/>
            <p:cNvSpPr>
              <a:spLocks noChangeAspect="1"/>
            </p:cNvSpPr>
            <p:nvPr/>
          </p:nvSpPr>
          <p:spPr bwMode="auto">
            <a:xfrm>
              <a:off x="1187" y="2754"/>
              <a:ext cx="11" cy="13"/>
            </a:xfrm>
            <a:custGeom>
              <a:avLst/>
              <a:gdLst/>
              <a:ahLst/>
              <a:cxnLst>
                <a:cxn ang="0">
                  <a:pos x="9" y="3"/>
                </a:cxn>
                <a:cxn ang="0">
                  <a:pos x="10" y="3"/>
                </a:cxn>
                <a:cxn ang="0">
                  <a:pos x="5" y="0"/>
                </a:cxn>
                <a:cxn ang="0">
                  <a:pos x="1" y="3"/>
                </a:cxn>
                <a:cxn ang="0">
                  <a:pos x="0" y="5"/>
                </a:cxn>
                <a:cxn ang="0">
                  <a:pos x="1" y="10"/>
                </a:cxn>
                <a:cxn ang="0">
                  <a:pos x="6" y="5"/>
                </a:cxn>
                <a:cxn ang="0">
                  <a:pos x="8" y="8"/>
                </a:cxn>
                <a:cxn ang="0">
                  <a:pos x="8" y="7"/>
                </a:cxn>
                <a:cxn ang="0">
                  <a:pos x="5" y="9"/>
                </a:cxn>
                <a:cxn ang="0">
                  <a:pos x="3" y="7"/>
                </a:cxn>
                <a:cxn ang="0">
                  <a:pos x="4" y="8"/>
                </a:cxn>
                <a:cxn ang="0">
                  <a:pos x="9" y="3"/>
                </a:cxn>
              </a:cxnLst>
              <a:rect l="0" t="0" r="r" b="b"/>
              <a:pathLst>
                <a:path w="11" h="11">
                  <a:moveTo>
                    <a:pt x="9" y="3"/>
                  </a:moveTo>
                  <a:lnTo>
                    <a:pt x="10" y="3"/>
                  </a:lnTo>
                  <a:lnTo>
                    <a:pt x="5" y="0"/>
                  </a:lnTo>
                  <a:lnTo>
                    <a:pt x="1" y="3"/>
                  </a:lnTo>
                  <a:lnTo>
                    <a:pt x="0" y="5"/>
                  </a:lnTo>
                  <a:lnTo>
                    <a:pt x="1" y="10"/>
                  </a:lnTo>
                  <a:lnTo>
                    <a:pt x="6" y="5"/>
                  </a:lnTo>
                  <a:lnTo>
                    <a:pt x="8" y="8"/>
                  </a:lnTo>
                  <a:lnTo>
                    <a:pt x="8" y="7"/>
                  </a:lnTo>
                  <a:lnTo>
                    <a:pt x="5" y="9"/>
                  </a:lnTo>
                  <a:lnTo>
                    <a:pt x="3" y="7"/>
                  </a:lnTo>
                  <a:lnTo>
                    <a:pt x="4" y="8"/>
                  </a:lnTo>
                  <a:lnTo>
                    <a:pt x="9"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4" name="Freeform 244"/>
            <p:cNvSpPr>
              <a:spLocks noChangeAspect="1"/>
            </p:cNvSpPr>
            <p:nvPr/>
          </p:nvSpPr>
          <p:spPr bwMode="auto">
            <a:xfrm>
              <a:off x="1191" y="2756"/>
              <a:ext cx="9" cy="10"/>
            </a:xfrm>
            <a:custGeom>
              <a:avLst/>
              <a:gdLst/>
              <a:ahLst/>
              <a:cxnLst>
                <a:cxn ang="0">
                  <a:pos x="8" y="4"/>
                </a:cxn>
                <a:cxn ang="0">
                  <a:pos x="7" y="3"/>
                </a:cxn>
                <a:cxn ang="0">
                  <a:pos x="8" y="3"/>
                </a:cxn>
                <a:cxn ang="0">
                  <a:pos x="8" y="3"/>
                </a:cxn>
                <a:cxn ang="0">
                  <a:pos x="7" y="2"/>
                </a:cxn>
                <a:cxn ang="0">
                  <a:pos x="5" y="0"/>
                </a:cxn>
                <a:cxn ang="0">
                  <a:pos x="0" y="5"/>
                </a:cxn>
                <a:cxn ang="0">
                  <a:pos x="0" y="6"/>
                </a:cxn>
                <a:cxn ang="0">
                  <a:pos x="0" y="7"/>
                </a:cxn>
                <a:cxn ang="0">
                  <a:pos x="0" y="7"/>
                </a:cxn>
                <a:cxn ang="0">
                  <a:pos x="2" y="9"/>
                </a:cxn>
                <a:cxn ang="0">
                  <a:pos x="0" y="8"/>
                </a:cxn>
                <a:cxn ang="0">
                  <a:pos x="8" y="4"/>
                </a:cxn>
              </a:cxnLst>
              <a:rect l="0" t="0" r="r" b="b"/>
              <a:pathLst>
                <a:path w="9" h="10">
                  <a:moveTo>
                    <a:pt x="8" y="4"/>
                  </a:moveTo>
                  <a:lnTo>
                    <a:pt x="7" y="3"/>
                  </a:lnTo>
                  <a:lnTo>
                    <a:pt x="8" y="3"/>
                  </a:lnTo>
                  <a:lnTo>
                    <a:pt x="8" y="3"/>
                  </a:lnTo>
                  <a:lnTo>
                    <a:pt x="7" y="2"/>
                  </a:lnTo>
                  <a:lnTo>
                    <a:pt x="5" y="0"/>
                  </a:lnTo>
                  <a:lnTo>
                    <a:pt x="0" y="5"/>
                  </a:lnTo>
                  <a:lnTo>
                    <a:pt x="0" y="6"/>
                  </a:lnTo>
                  <a:lnTo>
                    <a:pt x="0" y="7"/>
                  </a:lnTo>
                  <a:lnTo>
                    <a:pt x="0" y="7"/>
                  </a:lnTo>
                  <a:lnTo>
                    <a:pt x="2" y="9"/>
                  </a:lnTo>
                  <a:lnTo>
                    <a:pt x="0" y="8"/>
                  </a:lnTo>
                  <a:lnTo>
                    <a:pt x="8" y="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5" name="Freeform 245"/>
            <p:cNvSpPr>
              <a:spLocks noChangeAspect="1"/>
            </p:cNvSpPr>
            <p:nvPr/>
          </p:nvSpPr>
          <p:spPr bwMode="auto">
            <a:xfrm>
              <a:off x="1191" y="2758"/>
              <a:ext cx="11" cy="8"/>
            </a:xfrm>
            <a:custGeom>
              <a:avLst/>
              <a:gdLst/>
              <a:ahLst/>
              <a:cxnLst>
                <a:cxn ang="0">
                  <a:pos x="2" y="2"/>
                </a:cxn>
                <a:cxn ang="0">
                  <a:pos x="2" y="2"/>
                </a:cxn>
                <a:cxn ang="0">
                  <a:pos x="3" y="1"/>
                </a:cxn>
                <a:cxn ang="0">
                  <a:pos x="4" y="1"/>
                </a:cxn>
                <a:cxn ang="0">
                  <a:pos x="4" y="0"/>
                </a:cxn>
                <a:cxn ang="0">
                  <a:pos x="8" y="2"/>
                </a:cxn>
                <a:cxn ang="0">
                  <a:pos x="0" y="7"/>
                </a:cxn>
                <a:cxn ang="0">
                  <a:pos x="4" y="10"/>
                </a:cxn>
                <a:cxn ang="0">
                  <a:pos x="8" y="8"/>
                </a:cxn>
                <a:cxn ang="0">
                  <a:pos x="10" y="6"/>
                </a:cxn>
                <a:cxn ang="0">
                  <a:pos x="12" y="2"/>
                </a:cxn>
                <a:cxn ang="0">
                  <a:pos x="2" y="2"/>
                </a:cxn>
              </a:cxnLst>
              <a:rect l="0" t="0" r="r" b="b"/>
              <a:pathLst>
                <a:path w="13" h="11">
                  <a:moveTo>
                    <a:pt x="2" y="2"/>
                  </a:moveTo>
                  <a:lnTo>
                    <a:pt x="2" y="2"/>
                  </a:lnTo>
                  <a:lnTo>
                    <a:pt x="3" y="1"/>
                  </a:lnTo>
                  <a:lnTo>
                    <a:pt x="4" y="1"/>
                  </a:lnTo>
                  <a:lnTo>
                    <a:pt x="4" y="0"/>
                  </a:lnTo>
                  <a:lnTo>
                    <a:pt x="8" y="2"/>
                  </a:lnTo>
                  <a:lnTo>
                    <a:pt x="0" y="7"/>
                  </a:lnTo>
                  <a:lnTo>
                    <a:pt x="4" y="10"/>
                  </a:lnTo>
                  <a:lnTo>
                    <a:pt x="8" y="8"/>
                  </a:lnTo>
                  <a:lnTo>
                    <a:pt x="10" y="6"/>
                  </a:lnTo>
                  <a:lnTo>
                    <a:pt x="12" y="2"/>
                  </a:lnTo>
                  <a:lnTo>
                    <a:pt x="2"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6" name="Freeform 246"/>
            <p:cNvSpPr>
              <a:spLocks noChangeAspect="1"/>
            </p:cNvSpPr>
            <p:nvPr/>
          </p:nvSpPr>
          <p:spPr bwMode="auto">
            <a:xfrm>
              <a:off x="1194" y="2756"/>
              <a:ext cx="12" cy="13"/>
            </a:xfrm>
            <a:custGeom>
              <a:avLst/>
              <a:gdLst/>
              <a:ahLst/>
              <a:cxnLst>
                <a:cxn ang="0">
                  <a:pos x="7" y="12"/>
                </a:cxn>
                <a:cxn ang="0">
                  <a:pos x="7" y="12"/>
                </a:cxn>
                <a:cxn ang="0">
                  <a:pos x="11" y="7"/>
                </a:cxn>
                <a:cxn ang="0">
                  <a:pos x="9" y="2"/>
                </a:cxn>
                <a:cxn ang="0">
                  <a:pos x="7" y="0"/>
                </a:cxn>
                <a:cxn ang="0">
                  <a:pos x="0" y="4"/>
                </a:cxn>
                <a:cxn ang="0">
                  <a:pos x="9" y="4"/>
                </a:cxn>
                <a:cxn ang="0">
                  <a:pos x="4" y="9"/>
                </a:cxn>
                <a:cxn ang="0">
                  <a:pos x="4" y="8"/>
                </a:cxn>
                <a:cxn ang="0">
                  <a:pos x="3" y="5"/>
                </a:cxn>
                <a:cxn ang="0">
                  <a:pos x="5" y="3"/>
                </a:cxn>
                <a:cxn ang="0">
                  <a:pos x="7" y="12"/>
                </a:cxn>
              </a:cxnLst>
              <a:rect l="0" t="0" r="r" b="b"/>
              <a:pathLst>
                <a:path w="12" h="13">
                  <a:moveTo>
                    <a:pt x="7" y="12"/>
                  </a:moveTo>
                  <a:lnTo>
                    <a:pt x="7" y="12"/>
                  </a:lnTo>
                  <a:lnTo>
                    <a:pt x="11" y="7"/>
                  </a:lnTo>
                  <a:lnTo>
                    <a:pt x="9" y="2"/>
                  </a:lnTo>
                  <a:lnTo>
                    <a:pt x="7" y="0"/>
                  </a:lnTo>
                  <a:lnTo>
                    <a:pt x="0" y="4"/>
                  </a:lnTo>
                  <a:lnTo>
                    <a:pt x="9" y="4"/>
                  </a:lnTo>
                  <a:lnTo>
                    <a:pt x="4" y="9"/>
                  </a:lnTo>
                  <a:lnTo>
                    <a:pt x="4" y="8"/>
                  </a:lnTo>
                  <a:lnTo>
                    <a:pt x="3" y="5"/>
                  </a:lnTo>
                  <a:lnTo>
                    <a:pt x="5" y="3"/>
                  </a:lnTo>
                  <a:lnTo>
                    <a:pt x="7" y="1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7" name="Freeform 247"/>
            <p:cNvSpPr>
              <a:spLocks noChangeAspect="1"/>
            </p:cNvSpPr>
            <p:nvPr/>
          </p:nvSpPr>
          <p:spPr bwMode="auto">
            <a:xfrm>
              <a:off x="1193" y="2760"/>
              <a:ext cx="10" cy="8"/>
            </a:xfrm>
            <a:custGeom>
              <a:avLst/>
              <a:gdLst/>
              <a:ahLst/>
              <a:cxnLst>
                <a:cxn ang="0">
                  <a:pos x="9" y="6"/>
                </a:cxn>
                <a:cxn ang="0">
                  <a:pos x="9" y="7"/>
                </a:cxn>
                <a:cxn ang="0">
                  <a:pos x="9" y="7"/>
                </a:cxn>
                <a:cxn ang="0">
                  <a:pos x="8" y="8"/>
                </a:cxn>
                <a:cxn ang="0">
                  <a:pos x="8" y="9"/>
                </a:cxn>
                <a:cxn ang="0">
                  <a:pos x="9" y="8"/>
                </a:cxn>
                <a:cxn ang="0">
                  <a:pos x="7" y="0"/>
                </a:cxn>
                <a:cxn ang="0">
                  <a:pos x="4" y="1"/>
                </a:cxn>
                <a:cxn ang="0">
                  <a:pos x="1" y="4"/>
                </a:cxn>
                <a:cxn ang="0">
                  <a:pos x="0" y="7"/>
                </a:cxn>
                <a:cxn ang="0">
                  <a:pos x="1" y="9"/>
                </a:cxn>
                <a:cxn ang="0">
                  <a:pos x="1" y="10"/>
                </a:cxn>
                <a:cxn ang="0">
                  <a:pos x="9" y="6"/>
                </a:cxn>
              </a:cxnLst>
              <a:rect l="0" t="0" r="r" b="b"/>
              <a:pathLst>
                <a:path w="10" h="11">
                  <a:moveTo>
                    <a:pt x="9" y="6"/>
                  </a:moveTo>
                  <a:lnTo>
                    <a:pt x="9" y="7"/>
                  </a:lnTo>
                  <a:lnTo>
                    <a:pt x="9" y="7"/>
                  </a:lnTo>
                  <a:lnTo>
                    <a:pt x="8" y="8"/>
                  </a:lnTo>
                  <a:lnTo>
                    <a:pt x="8" y="9"/>
                  </a:lnTo>
                  <a:lnTo>
                    <a:pt x="9" y="8"/>
                  </a:lnTo>
                  <a:lnTo>
                    <a:pt x="7" y="0"/>
                  </a:lnTo>
                  <a:lnTo>
                    <a:pt x="4" y="1"/>
                  </a:lnTo>
                  <a:lnTo>
                    <a:pt x="1" y="4"/>
                  </a:lnTo>
                  <a:lnTo>
                    <a:pt x="0" y="7"/>
                  </a:lnTo>
                  <a:lnTo>
                    <a:pt x="1" y="9"/>
                  </a:lnTo>
                  <a:lnTo>
                    <a:pt x="1" y="10"/>
                  </a:lnTo>
                  <a:lnTo>
                    <a:pt x="9" y="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8" name="Freeform 248"/>
            <p:cNvSpPr>
              <a:spLocks noChangeAspect="1"/>
            </p:cNvSpPr>
            <p:nvPr/>
          </p:nvSpPr>
          <p:spPr bwMode="auto">
            <a:xfrm>
              <a:off x="1193" y="2767"/>
              <a:ext cx="10" cy="9"/>
            </a:xfrm>
            <a:custGeom>
              <a:avLst/>
              <a:gdLst/>
              <a:ahLst/>
              <a:cxnLst>
                <a:cxn ang="0">
                  <a:pos x="6" y="0"/>
                </a:cxn>
                <a:cxn ang="0">
                  <a:pos x="5" y="1"/>
                </a:cxn>
                <a:cxn ang="0">
                  <a:pos x="6" y="0"/>
                </a:cxn>
                <a:cxn ang="0">
                  <a:pos x="8" y="1"/>
                </a:cxn>
                <a:cxn ang="0">
                  <a:pos x="8" y="0"/>
                </a:cxn>
                <a:cxn ang="0">
                  <a:pos x="0" y="4"/>
                </a:cxn>
                <a:cxn ang="0">
                  <a:pos x="1" y="5"/>
                </a:cxn>
                <a:cxn ang="0">
                  <a:pos x="2" y="7"/>
                </a:cxn>
                <a:cxn ang="0">
                  <a:pos x="6" y="9"/>
                </a:cxn>
                <a:cxn ang="0">
                  <a:pos x="9" y="7"/>
                </a:cxn>
                <a:cxn ang="0">
                  <a:pos x="8" y="8"/>
                </a:cxn>
                <a:cxn ang="0">
                  <a:pos x="6" y="0"/>
                </a:cxn>
              </a:cxnLst>
              <a:rect l="0" t="0" r="r" b="b"/>
              <a:pathLst>
                <a:path w="10" h="10">
                  <a:moveTo>
                    <a:pt x="6" y="0"/>
                  </a:moveTo>
                  <a:lnTo>
                    <a:pt x="5" y="1"/>
                  </a:lnTo>
                  <a:lnTo>
                    <a:pt x="6" y="0"/>
                  </a:lnTo>
                  <a:lnTo>
                    <a:pt x="8" y="1"/>
                  </a:lnTo>
                  <a:lnTo>
                    <a:pt x="8" y="0"/>
                  </a:lnTo>
                  <a:lnTo>
                    <a:pt x="0" y="4"/>
                  </a:lnTo>
                  <a:lnTo>
                    <a:pt x="1" y="5"/>
                  </a:lnTo>
                  <a:lnTo>
                    <a:pt x="2" y="7"/>
                  </a:lnTo>
                  <a:lnTo>
                    <a:pt x="6" y="9"/>
                  </a:lnTo>
                  <a:lnTo>
                    <a:pt x="9" y="7"/>
                  </a:lnTo>
                  <a:lnTo>
                    <a:pt x="8" y="8"/>
                  </a:lnTo>
                  <a:lnTo>
                    <a:pt x="6"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89" name="Freeform 249"/>
            <p:cNvSpPr>
              <a:spLocks noChangeAspect="1"/>
            </p:cNvSpPr>
            <p:nvPr/>
          </p:nvSpPr>
          <p:spPr bwMode="auto">
            <a:xfrm>
              <a:off x="1199" y="2762"/>
              <a:ext cx="10" cy="13"/>
            </a:xfrm>
            <a:custGeom>
              <a:avLst/>
              <a:gdLst/>
              <a:ahLst/>
              <a:cxnLst>
                <a:cxn ang="0">
                  <a:pos x="2" y="0"/>
                </a:cxn>
                <a:cxn ang="0">
                  <a:pos x="0" y="3"/>
                </a:cxn>
                <a:cxn ang="0">
                  <a:pos x="0" y="2"/>
                </a:cxn>
                <a:cxn ang="0">
                  <a:pos x="0" y="3"/>
                </a:cxn>
                <a:cxn ang="0">
                  <a:pos x="0" y="4"/>
                </a:cxn>
                <a:cxn ang="0">
                  <a:pos x="0" y="3"/>
                </a:cxn>
                <a:cxn ang="0">
                  <a:pos x="2" y="12"/>
                </a:cxn>
                <a:cxn ang="0">
                  <a:pos x="5" y="10"/>
                </a:cxn>
                <a:cxn ang="0">
                  <a:pos x="8" y="7"/>
                </a:cxn>
                <a:cxn ang="0">
                  <a:pos x="8" y="5"/>
                </a:cxn>
                <a:cxn ang="0">
                  <a:pos x="9" y="3"/>
                </a:cxn>
                <a:cxn ang="0">
                  <a:pos x="7" y="5"/>
                </a:cxn>
                <a:cxn ang="0">
                  <a:pos x="2" y="0"/>
                </a:cxn>
              </a:cxnLst>
              <a:rect l="0" t="0" r="r" b="b"/>
              <a:pathLst>
                <a:path w="10" h="13">
                  <a:moveTo>
                    <a:pt x="2" y="0"/>
                  </a:moveTo>
                  <a:lnTo>
                    <a:pt x="0" y="3"/>
                  </a:lnTo>
                  <a:lnTo>
                    <a:pt x="0" y="2"/>
                  </a:lnTo>
                  <a:lnTo>
                    <a:pt x="0" y="3"/>
                  </a:lnTo>
                  <a:lnTo>
                    <a:pt x="0" y="4"/>
                  </a:lnTo>
                  <a:lnTo>
                    <a:pt x="0" y="3"/>
                  </a:lnTo>
                  <a:lnTo>
                    <a:pt x="2" y="12"/>
                  </a:lnTo>
                  <a:lnTo>
                    <a:pt x="5" y="10"/>
                  </a:lnTo>
                  <a:lnTo>
                    <a:pt x="8" y="7"/>
                  </a:lnTo>
                  <a:lnTo>
                    <a:pt x="8" y="5"/>
                  </a:lnTo>
                  <a:lnTo>
                    <a:pt x="9" y="3"/>
                  </a:lnTo>
                  <a:lnTo>
                    <a:pt x="7" y="5"/>
                  </a:lnTo>
                  <a:lnTo>
                    <a:pt x="2"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0" name="Freeform 250"/>
            <p:cNvSpPr>
              <a:spLocks noChangeAspect="1"/>
            </p:cNvSpPr>
            <p:nvPr/>
          </p:nvSpPr>
          <p:spPr bwMode="auto">
            <a:xfrm>
              <a:off x="1200" y="2762"/>
              <a:ext cx="12" cy="16"/>
            </a:xfrm>
            <a:custGeom>
              <a:avLst/>
              <a:gdLst/>
              <a:ahLst/>
              <a:cxnLst>
                <a:cxn ang="0">
                  <a:pos x="11" y="7"/>
                </a:cxn>
                <a:cxn ang="0">
                  <a:pos x="11" y="7"/>
                </a:cxn>
                <a:cxn ang="0">
                  <a:pos x="9" y="6"/>
                </a:cxn>
                <a:cxn ang="0">
                  <a:pos x="9" y="5"/>
                </a:cxn>
                <a:cxn ang="0">
                  <a:pos x="8" y="2"/>
                </a:cxn>
                <a:cxn ang="0">
                  <a:pos x="1" y="0"/>
                </a:cxn>
                <a:cxn ang="0">
                  <a:pos x="6" y="5"/>
                </a:cxn>
                <a:cxn ang="0">
                  <a:pos x="0" y="6"/>
                </a:cxn>
                <a:cxn ang="0">
                  <a:pos x="2" y="9"/>
                </a:cxn>
                <a:cxn ang="0">
                  <a:pos x="5" y="13"/>
                </a:cxn>
                <a:cxn ang="0">
                  <a:pos x="11" y="15"/>
                </a:cxn>
                <a:cxn ang="0">
                  <a:pos x="11" y="7"/>
                </a:cxn>
              </a:cxnLst>
              <a:rect l="0" t="0" r="r" b="b"/>
              <a:pathLst>
                <a:path w="12" h="16">
                  <a:moveTo>
                    <a:pt x="11" y="7"/>
                  </a:moveTo>
                  <a:lnTo>
                    <a:pt x="11" y="7"/>
                  </a:lnTo>
                  <a:lnTo>
                    <a:pt x="9" y="6"/>
                  </a:lnTo>
                  <a:lnTo>
                    <a:pt x="9" y="5"/>
                  </a:lnTo>
                  <a:lnTo>
                    <a:pt x="8" y="2"/>
                  </a:lnTo>
                  <a:lnTo>
                    <a:pt x="1" y="0"/>
                  </a:lnTo>
                  <a:lnTo>
                    <a:pt x="6" y="5"/>
                  </a:lnTo>
                  <a:lnTo>
                    <a:pt x="0" y="6"/>
                  </a:lnTo>
                  <a:lnTo>
                    <a:pt x="2" y="9"/>
                  </a:lnTo>
                  <a:lnTo>
                    <a:pt x="5" y="13"/>
                  </a:lnTo>
                  <a:lnTo>
                    <a:pt x="11" y="15"/>
                  </a:lnTo>
                  <a:lnTo>
                    <a:pt x="11" y="7"/>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1" name="Freeform 251"/>
            <p:cNvSpPr>
              <a:spLocks noChangeAspect="1"/>
            </p:cNvSpPr>
            <p:nvPr/>
          </p:nvSpPr>
          <p:spPr bwMode="auto">
            <a:xfrm>
              <a:off x="1211" y="2768"/>
              <a:ext cx="11" cy="10"/>
            </a:xfrm>
            <a:custGeom>
              <a:avLst/>
              <a:gdLst/>
              <a:ahLst/>
              <a:cxnLst>
                <a:cxn ang="0">
                  <a:pos x="10" y="1"/>
                </a:cxn>
                <a:cxn ang="0">
                  <a:pos x="10" y="1"/>
                </a:cxn>
                <a:cxn ang="0">
                  <a:pos x="7" y="0"/>
                </a:cxn>
                <a:cxn ang="0">
                  <a:pos x="6" y="0"/>
                </a:cxn>
                <a:cxn ang="0">
                  <a:pos x="4" y="1"/>
                </a:cxn>
                <a:cxn ang="0">
                  <a:pos x="0" y="1"/>
                </a:cxn>
                <a:cxn ang="0">
                  <a:pos x="0" y="9"/>
                </a:cxn>
                <a:cxn ang="0">
                  <a:pos x="4" y="9"/>
                </a:cxn>
                <a:cxn ang="0">
                  <a:pos x="6" y="9"/>
                </a:cxn>
                <a:cxn ang="0">
                  <a:pos x="7" y="9"/>
                </a:cxn>
                <a:cxn ang="0">
                  <a:pos x="7" y="9"/>
                </a:cxn>
                <a:cxn ang="0">
                  <a:pos x="10" y="1"/>
                </a:cxn>
              </a:cxnLst>
              <a:rect l="0" t="0" r="r" b="b"/>
              <a:pathLst>
                <a:path w="11" h="10">
                  <a:moveTo>
                    <a:pt x="10" y="1"/>
                  </a:moveTo>
                  <a:lnTo>
                    <a:pt x="10" y="1"/>
                  </a:lnTo>
                  <a:lnTo>
                    <a:pt x="7" y="0"/>
                  </a:lnTo>
                  <a:lnTo>
                    <a:pt x="6" y="0"/>
                  </a:lnTo>
                  <a:lnTo>
                    <a:pt x="4" y="1"/>
                  </a:lnTo>
                  <a:lnTo>
                    <a:pt x="0" y="1"/>
                  </a:lnTo>
                  <a:lnTo>
                    <a:pt x="0" y="9"/>
                  </a:lnTo>
                  <a:lnTo>
                    <a:pt x="4" y="9"/>
                  </a:lnTo>
                  <a:lnTo>
                    <a:pt x="6" y="9"/>
                  </a:lnTo>
                  <a:lnTo>
                    <a:pt x="7" y="9"/>
                  </a:lnTo>
                  <a:lnTo>
                    <a:pt x="7" y="9"/>
                  </a:lnTo>
                  <a:lnTo>
                    <a:pt x="10"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2" name="Freeform 252"/>
            <p:cNvSpPr>
              <a:spLocks noChangeAspect="1"/>
            </p:cNvSpPr>
            <p:nvPr/>
          </p:nvSpPr>
          <p:spPr bwMode="auto">
            <a:xfrm>
              <a:off x="1219" y="2768"/>
              <a:ext cx="13" cy="14"/>
            </a:xfrm>
            <a:custGeom>
              <a:avLst/>
              <a:gdLst/>
              <a:ahLst/>
              <a:cxnLst>
                <a:cxn ang="0">
                  <a:pos x="4" y="2"/>
                </a:cxn>
                <a:cxn ang="0">
                  <a:pos x="4" y="2"/>
                </a:cxn>
                <a:cxn ang="0">
                  <a:pos x="4" y="1"/>
                </a:cxn>
                <a:cxn ang="0">
                  <a:pos x="5" y="0"/>
                </a:cxn>
                <a:cxn ang="0">
                  <a:pos x="4" y="0"/>
                </a:cxn>
                <a:cxn ang="0">
                  <a:pos x="2" y="0"/>
                </a:cxn>
                <a:cxn ang="0">
                  <a:pos x="0" y="8"/>
                </a:cxn>
                <a:cxn ang="0">
                  <a:pos x="2" y="8"/>
                </a:cxn>
                <a:cxn ang="0">
                  <a:pos x="5" y="10"/>
                </a:cxn>
                <a:cxn ang="0">
                  <a:pos x="10" y="8"/>
                </a:cxn>
                <a:cxn ang="0">
                  <a:pos x="12" y="3"/>
                </a:cxn>
                <a:cxn ang="0">
                  <a:pos x="4" y="2"/>
                </a:cxn>
              </a:cxnLst>
              <a:rect l="0" t="0" r="r" b="b"/>
              <a:pathLst>
                <a:path w="13" h="11">
                  <a:moveTo>
                    <a:pt x="4" y="2"/>
                  </a:moveTo>
                  <a:lnTo>
                    <a:pt x="4" y="2"/>
                  </a:lnTo>
                  <a:lnTo>
                    <a:pt x="4" y="1"/>
                  </a:lnTo>
                  <a:lnTo>
                    <a:pt x="5" y="0"/>
                  </a:lnTo>
                  <a:lnTo>
                    <a:pt x="4" y="0"/>
                  </a:lnTo>
                  <a:lnTo>
                    <a:pt x="2" y="0"/>
                  </a:lnTo>
                  <a:lnTo>
                    <a:pt x="0" y="8"/>
                  </a:lnTo>
                  <a:lnTo>
                    <a:pt x="2" y="8"/>
                  </a:lnTo>
                  <a:lnTo>
                    <a:pt x="5" y="10"/>
                  </a:lnTo>
                  <a:lnTo>
                    <a:pt x="10" y="8"/>
                  </a:lnTo>
                  <a:lnTo>
                    <a:pt x="12" y="3"/>
                  </a:lnTo>
                  <a:lnTo>
                    <a:pt x="4"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3" name="Freeform 253"/>
            <p:cNvSpPr>
              <a:spLocks noChangeAspect="1"/>
            </p:cNvSpPr>
            <p:nvPr/>
          </p:nvSpPr>
          <p:spPr bwMode="auto">
            <a:xfrm>
              <a:off x="914" y="2645"/>
              <a:ext cx="71" cy="54"/>
            </a:xfrm>
            <a:custGeom>
              <a:avLst/>
              <a:gdLst/>
              <a:ahLst/>
              <a:cxnLst>
                <a:cxn ang="0">
                  <a:pos x="36" y="7"/>
                </a:cxn>
                <a:cxn ang="0">
                  <a:pos x="30" y="7"/>
                </a:cxn>
                <a:cxn ang="0">
                  <a:pos x="24" y="9"/>
                </a:cxn>
                <a:cxn ang="0">
                  <a:pos x="20" y="10"/>
                </a:cxn>
                <a:cxn ang="0">
                  <a:pos x="16" y="12"/>
                </a:cxn>
                <a:cxn ang="0">
                  <a:pos x="10" y="14"/>
                </a:cxn>
                <a:cxn ang="0">
                  <a:pos x="5" y="18"/>
                </a:cxn>
                <a:cxn ang="0">
                  <a:pos x="0" y="28"/>
                </a:cxn>
                <a:cxn ang="0">
                  <a:pos x="2" y="38"/>
                </a:cxn>
                <a:cxn ang="0">
                  <a:pos x="7" y="43"/>
                </a:cxn>
                <a:cxn ang="0">
                  <a:pos x="11" y="46"/>
                </a:cxn>
                <a:cxn ang="0">
                  <a:pos x="15" y="48"/>
                </a:cxn>
                <a:cxn ang="0">
                  <a:pos x="20" y="48"/>
                </a:cxn>
                <a:cxn ang="0">
                  <a:pos x="24" y="48"/>
                </a:cxn>
                <a:cxn ang="0">
                  <a:pos x="26" y="52"/>
                </a:cxn>
                <a:cxn ang="0">
                  <a:pos x="32" y="54"/>
                </a:cxn>
                <a:cxn ang="0">
                  <a:pos x="36" y="54"/>
                </a:cxn>
                <a:cxn ang="0">
                  <a:pos x="42" y="55"/>
                </a:cxn>
                <a:cxn ang="0">
                  <a:pos x="48" y="56"/>
                </a:cxn>
                <a:cxn ang="0">
                  <a:pos x="54" y="55"/>
                </a:cxn>
                <a:cxn ang="0">
                  <a:pos x="56" y="51"/>
                </a:cxn>
                <a:cxn ang="0">
                  <a:pos x="58" y="48"/>
                </a:cxn>
                <a:cxn ang="0">
                  <a:pos x="62" y="45"/>
                </a:cxn>
                <a:cxn ang="0">
                  <a:pos x="65" y="42"/>
                </a:cxn>
                <a:cxn ang="0">
                  <a:pos x="66" y="37"/>
                </a:cxn>
                <a:cxn ang="0">
                  <a:pos x="67" y="34"/>
                </a:cxn>
                <a:cxn ang="0">
                  <a:pos x="67" y="31"/>
                </a:cxn>
                <a:cxn ang="0">
                  <a:pos x="67" y="28"/>
                </a:cxn>
                <a:cxn ang="0">
                  <a:pos x="66" y="23"/>
                </a:cxn>
                <a:cxn ang="0">
                  <a:pos x="69" y="19"/>
                </a:cxn>
                <a:cxn ang="0">
                  <a:pos x="69" y="16"/>
                </a:cxn>
                <a:cxn ang="0">
                  <a:pos x="66" y="13"/>
                </a:cxn>
                <a:cxn ang="0">
                  <a:pos x="62" y="8"/>
                </a:cxn>
                <a:cxn ang="0">
                  <a:pos x="61" y="3"/>
                </a:cxn>
                <a:cxn ang="0">
                  <a:pos x="53" y="0"/>
                </a:cxn>
                <a:cxn ang="0">
                  <a:pos x="45" y="3"/>
                </a:cxn>
                <a:cxn ang="0">
                  <a:pos x="41" y="6"/>
                </a:cxn>
              </a:cxnLst>
              <a:rect l="0" t="0" r="r" b="b"/>
              <a:pathLst>
                <a:path w="71" h="57">
                  <a:moveTo>
                    <a:pt x="39" y="7"/>
                  </a:moveTo>
                  <a:lnTo>
                    <a:pt x="36" y="7"/>
                  </a:lnTo>
                  <a:lnTo>
                    <a:pt x="34" y="7"/>
                  </a:lnTo>
                  <a:lnTo>
                    <a:pt x="30" y="7"/>
                  </a:lnTo>
                  <a:lnTo>
                    <a:pt x="27" y="8"/>
                  </a:lnTo>
                  <a:lnTo>
                    <a:pt x="24" y="9"/>
                  </a:lnTo>
                  <a:lnTo>
                    <a:pt x="22" y="9"/>
                  </a:lnTo>
                  <a:lnTo>
                    <a:pt x="20" y="10"/>
                  </a:lnTo>
                  <a:lnTo>
                    <a:pt x="18" y="11"/>
                  </a:lnTo>
                  <a:lnTo>
                    <a:pt x="16" y="12"/>
                  </a:lnTo>
                  <a:lnTo>
                    <a:pt x="13" y="13"/>
                  </a:lnTo>
                  <a:lnTo>
                    <a:pt x="10" y="14"/>
                  </a:lnTo>
                  <a:lnTo>
                    <a:pt x="7" y="15"/>
                  </a:lnTo>
                  <a:lnTo>
                    <a:pt x="5" y="18"/>
                  </a:lnTo>
                  <a:lnTo>
                    <a:pt x="2" y="23"/>
                  </a:lnTo>
                  <a:lnTo>
                    <a:pt x="0" y="28"/>
                  </a:lnTo>
                  <a:lnTo>
                    <a:pt x="0" y="34"/>
                  </a:lnTo>
                  <a:lnTo>
                    <a:pt x="2" y="38"/>
                  </a:lnTo>
                  <a:lnTo>
                    <a:pt x="4" y="41"/>
                  </a:lnTo>
                  <a:lnTo>
                    <a:pt x="7" y="43"/>
                  </a:lnTo>
                  <a:lnTo>
                    <a:pt x="9" y="45"/>
                  </a:lnTo>
                  <a:lnTo>
                    <a:pt x="11" y="46"/>
                  </a:lnTo>
                  <a:lnTo>
                    <a:pt x="13" y="48"/>
                  </a:lnTo>
                  <a:lnTo>
                    <a:pt x="15" y="48"/>
                  </a:lnTo>
                  <a:lnTo>
                    <a:pt x="17" y="48"/>
                  </a:lnTo>
                  <a:lnTo>
                    <a:pt x="20" y="48"/>
                  </a:lnTo>
                  <a:lnTo>
                    <a:pt x="22" y="48"/>
                  </a:lnTo>
                  <a:lnTo>
                    <a:pt x="24" y="48"/>
                  </a:lnTo>
                  <a:lnTo>
                    <a:pt x="25" y="50"/>
                  </a:lnTo>
                  <a:lnTo>
                    <a:pt x="26" y="52"/>
                  </a:lnTo>
                  <a:lnTo>
                    <a:pt x="29" y="52"/>
                  </a:lnTo>
                  <a:lnTo>
                    <a:pt x="32" y="54"/>
                  </a:lnTo>
                  <a:lnTo>
                    <a:pt x="34" y="54"/>
                  </a:lnTo>
                  <a:lnTo>
                    <a:pt x="36" y="54"/>
                  </a:lnTo>
                  <a:lnTo>
                    <a:pt x="39" y="54"/>
                  </a:lnTo>
                  <a:lnTo>
                    <a:pt x="42" y="55"/>
                  </a:lnTo>
                  <a:lnTo>
                    <a:pt x="45" y="55"/>
                  </a:lnTo>
                  <a:lnTo>
                    <a:pt x="48" y="56"/>
                  </a:lnTo>
                  <a:lnTo>
                    <a:pt x="51" y="56"/>
                  </a:lnTo>
                  <a:lnTo>
                    <a:pt x="54" y="55"/>
                  </a:lnTo>
                  <a:lnTo>
                    <a:pt x="55" y="54"/>
                  </a:lnTo>
                  <a:lnTo>
                    <a:pt x="56" y="51"/>
                  </a:lnTo>
                  <a:lnTo>
                    <a:pt x="58" y="49"/>
                  </a:lnTo>
                  <a:lnTo>
                    <a:pt x="58" y="48"/>
                  </a:lnTo>
                  <a:lnTo>
                    <a:pt x="60" y="46"/>
                  </a:lnTo>
                  <a:lnTo>
                    <a:pt x="62" y="45"/>
                  </a:lnTo>
                  <a:lnTo>
                    <a:pt x="64" y="44"/>
                  </a:lnTo>
                  <a:lnTo>
                    <a:pt x="65" y="42"/>
                  </a:lnTo>
                  <a:lnTo>
                    <a:pt x="66" y="40"/>
                  </a:lnTo>
                  <a:lnTo>
                    <a:pt x="66" y="37"/>
                  </a:lnTo>
                  <a:lnTo>
                    <a:pt x="66" y="36"/>
                  </a:lnTo>
                  <a:lnTo>
                    <a:pt x="67" y="34"/>
                  </a:lnTo>
                  <a:lnTo>
                    <a:pt x="67" y="32"/>
                  </a:lnTo>
                  <a:lnTo>
                    <a:pt x="67" y="31"/>
                  </a:lnTo>
                  <a:lnTo>
                    <a:pt x="67" y="30"/>
                  </a:lnTo>
                  <a:lnTo>
                    <a:pt x="67" y="28"/>
                  </a:lnTo>
                  <a:lnTo>
                    <a:pt x="66" y="26"/>
                  </a:lnTo>
                  <a:lnTo>
                    <a:pt x="66" y="23"/>
                  </a:lnTo>
                  <a:lnTo>
                    <a:pt x="68" y="21"/>
                  </a:lnTo>
                  <a:lnTo>
                    <a:pt x="69" y="19"/>
                  </a:lnTo>
                  <a:lnTo>
                    <a:pt x="70" y="18"/>
                  </a:lnTo>
                  <a:lnTo>
                    <a:pt x="69" y="16"/>
                  </a:lnTo>
                  <a:lnTo>
                    <a:pt x="68" y="15"/>
                  </a:lnTo>
                  <a:lnTo>
                    <a:pt x="66" y="13"/>
                  </a:lnTo>
                  <a:lnTo>
                    <a:pt x="64" y="11"/>
                  </a:lnTo>
                  <a:lnTo>
                    <a:pt x="62" y="8"/>
                  </a:lnTo>
                  <a:lnTo>
                    <a:pt x="62" y="5"/>
                  </a:lnTo>
                  <a:lnTo>
                    <a:pt x="61" y="3"/>
                  </a:lnTo>
                  <a:lnTo>
                    <a:pt x="58" y="1"/>
                  </a:lnTo>
                  <a:lnTo>
                    <a:pt x="53" y="0"/>
                  </a:lnTo>
                  <a:lnTo>
                    <a:pt x="48" y="1"/>
                  </a:lnTo>
                  <a:lnTo>
                    <a:pt x="45" y="3"/>
                  </a:lnTo>
                  <a:lnTo>
                    <a:pt x="43" y="4"/>
                  </a:lnTo>
                  <a:lnTo>
                    <a:pt x="41" y="6"/>
                  </a:lnTo>
                  <a:lnTo>
                    <a:pt x="39" y="7"/>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4" name="Freeform 254"/>
            <p:cNvSpPr>
              <a:spLocks noChangeAspect="1"/>
            </p:cNvSpPr>
            <p:nvPr/>
          </p:nvSpPr>
          <p:spPr bwMode="auto">
            <a:xfrm>
              <a:off x="928" y="2648"/>
              <a:ext cx="26" cy="12"/>
            </a:xfrm>
            <a:custGeom>
              <a:avLst/>
              <a:gdLst/>
              <a:ahLst/>
              <a:cxnLst>
                <a:cxn ang="0">
                  <a:pos x="8" y="9"/>
                </a:cxn>
                <a:cxn ang="0">
                  <a:pos x="8" y="9"/>
                </a:cxn>
                <a:cxn ang="0">
                  <a:pos x="7" y="11"/>
                </a:cxn>
                <a:cxn ang="0">
                  <a:pos x="8" y="10"/>
                </a:cxn>
                <a:cxn ang="0">
                  <a:pos x="11" y="9"/>
                </a:cxn>
                <a:cxn ang="0">
                  <a:pos x="13" y="9"/>
                </a:cxn>
                <a:cxn ang="0">
                  <a:pos x="16" y="8"/>
                </a:cxn>
                <a:cxn ang="0">
                  <a:pos x="19" y="8"/>
                </a:cxn>
                <a:cxn ang="0">
                  <a:pos x="22" y="8"/>
                </a:cxn>
                <a:cxn ang="0">
                  <a:pos x="25" y="8"/>
                </a:cxn>
                <a:cxn ang="0">
                  <a:pos x="25" y="0"/>
                </a:cxn>
                <a:cxn ang="0">
                  <a:pos x="22" y="0"/>
                </a:cxn>
                <a:cxn ang="0">
                  <a:pos x="19" y="0"/>
                </a:cxn>
                <a:cxn ang="0">
                  <a:pos x="16" y="0"/>
                </a:cxn>
                <a:cxn ang="0">
                  <a:pos x="12" y="1"/>
                </a:cxn>
                <a:cxn ang="0">
                  <a:pos x="9" y="2"/>
                </a:cxn>
                <a:cxn ang="0">
                  <a:pos x="7" y="2"/>
                </a:cxn>
                <a:cxn ang="0">
                  <a:pos x="3" y="3"/>
                </a:cxn>
                <a:cxn ang="0">
                  <a:pos x="0" y="7"/>
                </a:cxn>
                <a:cxn ang="0">
                  <a:pos x="0" y="8"/>
                </a:cxn>
                <a:cxn ang="0">
                  <a:pos x="8" y="9"/>
                </a:cxn>
              </a:cxnLst>
              <a:rect l="0" t="0" r="r" b="b"/>
              <a:pathLst>
                <a:path w="26" h="12">
                  <a:moveTo>
                    <a:pt x="8" y="9"/>
                  </a:moveTo>
                  <a:lnTo>
                    <a:pt x="8" y="9"/>
                  </a:lnTo>
                  <a:lnTo>
                    <a:pt x="7" y="11"/>
                  </a:lnTo>
                  <a:lnTo>
                    <a:pt x="8" y="10"/>
                  </a:lnTo>
                  <a:lnTo>
                    <a:pt x="11" y="9"/>
                  </a:lnTo>
                  <a:lnTo>
                    <a:pt x="13" y="9"/>
                  </a:lnTo>
                  <a:lnTo>
                    <a:pt x="16" y="8"/>
                  </a:lnTo>
                  <a:lnTo>
                    <a:pt x="19" y="8"/>
                  </a:lnTo>
                  <a:lnTo>
                    <a:pt x="22" y="8"/>
                  </a:lnTo>
                  <a:lnTo>
                    <a:pt x="25" y="8"/>
                  </a:lnTo>
                  <a:lnTo>
                    <a:pt x="25" y="0"/>
                  </a:lnTo>
                  <a:lnTo>
                    <a:pt x="22" y="0"/>
                  </a:lnTo>
                  <a:lnTo>
                    <a:pt x="19" y="0"/>
                  </a:lnTo>
                  <a:lnTo>
                    <a:pt x="16" y="0"/>
                  </a:lnTo>
                  <a:lnTo>
                    <a:pt x="12" y="1"/>
                  </a:lnTo>
                  <a:lnTo>
                    <a:pt x="9" y="2"/>
                  </a:lnTo>
                  <a:lnTo>
                    <a:pt x="7" y="2"/>
                  </a:lnTo>
                  <a:lnTo>
                    <a:pt x="3" y="3"/>
                  </a:lnTo>
                  <a:lnTo>
                    <a:pt x="0" y="7"/>
                  </a:lnTo>
                  <a:lnTo>
                    <a:pt x="0" y="8"/>
                  </a:lnTo>
                  <a:lnTo>
                    <a:pt x="8"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5" name="Freeform 255"/>
            <p:cNvSpPr>
              <a:spLocks noChangeAspect="1"/>
            </p:cNvSpPr>
            <p:nvPr/>
          </p:nvSpPr>
          <p:spPr bwMode="auto">
            <a:xfrm>
              <a:off x="918" y="2654"/>
              <a:ext cx="19" cy="10"/>
            </a:xfrm>
            <a:custGeom>
              <a:avLst/>
              <a:gdLst/>
              <a:ahLst/>
              <a:cxnLst>
                <a:cxn ang="0">
                  <a:pos x="6" y="8"/>
                </a:cxn>
                <a:cxn ang="0">
                  <a:pos x="6" y="8"/>
                </a:cxn>
                <a:cxn ang="0">
                  <a:pos x="7" y="9"/>
                </a:cxn>
                <a:cxn ang="0">
                  <a:pos x="10" y="8"/>
                </a:cxn>
                <a:cxn ang="0">
                  <a:pos x="14" y="7"/>
                </a:cxn>
                <a:cxn ang="0">
                  <a:pos x="18" y="3"/>
                </a:cxn>
                <a:cxn ang="0">
                  <a:pos x="10" y="2"/>
                </a:cxn>
                <a:cxn ang="0">
                  <a:pos x="11" y="0"/>
                </a:cxn>
                <a:cxn ang="0">
                  <a:pos x="8" y="0"/>
                </a:cxn>
                <a:cxn ang="0">
                  <a:pos x="4" y="1"/>
                </a:cxn>
                <a:cxn ang="0">
                  <a:pos x="0" y="4"/>
                </a:cxn>
                <a:cxn ang="0">
                  <a:pos x="6" y="8"/>
                </a:cxn>
              </a:cxnLst>
              <a:rect l="0" t="0" r="r" b="b"/>
              <a:pathLst>
                <a:path w="19" h="10">
                  <a:moveTo>
                    <a:pt x="6" y="8"/>
                  </a:moveTo>
                  <a:lnTo>
                    <a:pt x="6" y="8"/>
                  </a:lnTo>
                  <a:lnTo>
                    <a:pt x="7" y="9"/>
                  </a:lnTo>
                  <a:lnTo>
                    <a:pt x="10" y="8"/>
                  </a:lnTo>
                  <a:lnTo>
                    <a:pt x="14" y="7"/>
                  </a:lnTo>
                  <a:lnTo>
                    <a:pt x="18" y="3"/>
                  </a:lnTo>
                  <a:lnTo>
                    <a:pt x="10" y="2"/>
                  </a:lnTo>
                  <a:lnTo>
                    <a:pt x="11" y="0"/>
                  </a:lnTo>
                  <a:lnTo>
                    <a:pt x="8" y="0"/>
                  </a:lnTo>
                  <a:lnTo>
                    <a:pt x="4" y="1"/>
                  </a:lnTo>
                  <a:lnTo>
                    <a:pt x="0" y="4"/>
                  </a:lnTo>
                  <a:lnTo>
                    <a:pt x="6" y="8"/>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6" name="Freeform 256"/>
            <p:cNvSpPr>
              <a:spLocks noChangeAspect="1"/>
            </p:cNvSpPr>
            <p:nvPr/>
          </p:nvSpPr>
          <p:spPr bwMode="auto">
            <a:xfrm>
              <a:off x="910" y="2658"/>
              <a:ext cx="12" cy="23"/>
            </a:xfrm>
            <a:custGeom>
              <a:avLst/>
              <a:gdLst/>
              <a:ahLst/>
              <a:cxnLst>
                <a:cxn ang="0">
                  <a:pos x="8" y="21"/>
                </a:cxn>
                <a:cxn ang="0">
                  <a:pos x="8" y="21"/>
                </a:cxn>
                <a:cxn ang="0">
                  <a:pos x="8" y="17"/>
                </a:cxn>
                <a:cxn ang="0">
                  <a:pos x="10" y="12"/>
                </a:cxn>
                <a:cxn ang="0">
                  <a:pos x="13" y="7"/>
                </a:cxn>
                <a:cxn ang="0">
                  <a:pos x="14" y="4"/>
                </a:cxn>
                <a:cxn ang="0">
                  <a:pos x="7" y="0"/>
                </a:cxn>
                <a:cxn ang="0">
                  <a:pos x="5" y="3"/>
                </a:cxn>
                <a:cxn ang="0">
                  <a:pos x="2" y="9"/>
                </a:cxn>
                <a:cxn ang="0">
                  <a:pos x="0" y="15"/>
                </a:cxn>
                <a:cxn ang="0">
                  <a:pos x="0" y="22"/>
                </a:cxn>
                <a:cxn ang="0">
                  <a:pos x="8" y="21"/>
                </a:cxn>
              </a:cxnLst>
              <a:rect l="0" t="0" r="r" b="b"/>
              <a:pathLst>
                <a:path w="15" h="23">
                  <a:moveTo>
                    <a:pt x="8" y="21"/>
                  </a:moveTo>
                  <a:lnTo>
                    <a:pt x="8" y="21"/>
                  </a:lnTo>
                  <a:lnTo>
                    <a:pt x="8" y="17"/>
                  </a:lnTo>
                  <a:lnTo>
                    <a:pt x="10" y="12"/>
                  </a:lnTo>
                  <a:lnTo>
                    <a:pt x="13" y="7"/>
                  </a:lnTo>
                  <a:lnTo>
                    <a:pt x="14" y="4"/>
                  </a:lnTo>
                  <a:lnTo>
                    <a:pt x="7" y="0"/>
                  </a:lnTo>
                  <a:lnTo>
                    <a:pt x="5" y="3"/>
                  </a:lnTo>
                  <a:lnTo>
                    <a:pt x="2" y="9"/>
                  </a:lnTo>
                  <a:lnTo>
                    <a:pt x="0" y="15"/>
                  </a:lnTo>
                  <a:lnTo>
                    <a:pt x="0" y="22"/>
                  </a:lnTo>
                  <a:lnTo>
                    <a:pt x="8" y="2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7" name="Freeform 257"/>
            <p:cNvSpPr>
              <a:spLocks noChangeAspect="1"/>
            </p:cNvSpPr>
            <p:nvPr/>
          </p:nvSpPr>
          <p:spPr bwMode="auto">
            <a:xfrm>
              <a:off x="910" y="2678"/>
              <a:ext cx="17" cy="20"/>
            </a:xfrm>
            <a:custGeom>
              <a:avLst/>
              <a:gdLst/>
              <a:ahLst/>
              <a:cxnLst>
                <a:cxn ang="0">
                  <a:pos x="16" y="9"/>
                </a:cxn>
                <a:cxn ang="0">
                  <a:pos x="16" y="10"/>
                </a:cxn>
                <a:cxn ang="0">
                  <a:pos x="14" y="7"/>
                </a:cxn>
                <a:cxn ang="0">
                  <a:pos x="11" y="5"/>
                </a:cxn>
                <a:cxn ang="0">
                  <a:pos x="10" y="3"/>
                </a:cxn>
                <a:cxn ang="0">
                  <a:pos x="8" y="0"/>
                </a:cxn>
                <a:cxn ang="0">
                  <a:pos x="0" y="1"/>
                </a:cxn>
                <a:cxn ang="0">
                  <a:pos x="2" y="7"/>
                </a:cxn>
                <a:cxn ang="0">
                  <a:pos x="6" y="11"/>
                </a:cxn>
                <a:cxn ang="0">
                  <a:pos x="8" y="14"/>
                </a:cxn>
                <a:cxn ang="0">
                  <a:pos x="10" y="15"/>
                </a:cxn>
                <a:cxn ang="0">
                  <a:pos x="10" y="16"/>
                </a:cxn>
                <a:cxn ang="0">
                  <a:pos x="16" y="9"/>
                </a:cxn>
              </a:cxnLst>
              <a:rect l="0" t="0" r="r" b="b"/>
              <a:pathLst>
                <a:path w="17" h="17">
                  <a:moveTo>
                    <a:pt x="16" y="9"/>
                  </a:moveTo>
                  <a:lnTo>
                    <a:pt x="16" y="10"/>
                  </a:lnTo>
                  <a:lnTo>
                    <a:pt x="14" y="7"/>
                  </a:lnTo>
                  <a:lnTo>
                    <a:pt x="11" y="5"/>
                  </a:lnTo>
                  <a:lnTo>
                    <a:pt x="10" y="3"/>
                  </a:lnTo>
                  <a:lnTo>
                    <a:pt x="8" y="0"/>
                  </a:lnTo>
                  <a:lnTo>
                    <a:pt x="0" y="1"/>
                  </a:lnTo>
                  <a:lnTo>
                    <a:pt x="2" y="7"/>
                  </a:lnTo>
                  <a:lnTo>
                    <a:pt x="6" y="11"/>
                  </a:lnTo>
                  <a:lnTo>
                    <a:pt x="8" y="14"/>
                  </a:lnTo>
                  <a:lnTo>
                    <a:pt x="10" y="15"/>
                  </a:lnTo>
                  <a:lnTo>
                    <a:pt x="10" y="16"/>
                  </a:lnTo>
                  <a:lnTo>
                    <a:pt x="16"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8" name="Freeform 258"/>
            <p:cNvSpPr>
              <a:spLocks noChangeAspect="1"/>
            </p:cNvSpPr>
            <p:nvPr/>
          </p:nvSpPr>
          <p:spPr bwMode="auto">
            <a:xfrm>
              <a:off x="920" y="2687"/>
              <a:ext cx="11" cy="12"/>
            </a:xfrm>
            <a:custGeom>
              <a:avLst/>
              <a:gdLst/>
              <a:ahLst/>
              <a:cxnLst>
                <a:cxn ang="0">
                  <a:pos x="11" y="2"/>
                </a:cxn>
                <a:cxn ang="0">
                  <a:pos x="10" y="2"/>
                </a:cxn>
                <a:cxn ang="0">
                  <a:pos x="10" y="2"/>
                </a:cxn>
                <a:cxn ang="0">
                  <a:pos x="9" y="2"/>
                </a:cxn>
                <a:cxn ang="0">
                  <a:pos x="7" y="1"/>
                </a:cxn>
                <a:cxn ang="0">
                  <a:pos x="6" y="0"/>
                </a:cxn>
                <a:cxn ang="0">
                  <a:pos x="0" y="6"/>
                </a:cxn>
                <a:cxn ang="0">
                  <a:pos x="3" y="8"/>
                </a:cxn>
                <a:cxn ang="0">
                  <a:pos x="5" y="10"/>
                </a:cxn>
                <a:cxn ang="0">
                  <a:pos x="8" y="10"/>
                </a:cxn>
                <a:cxn ang="0">
                  <a:pos x="12" y="10"/>
                </a:cxn>
                <a:cxn ang="0">
                  <a:pos x="11" y="11"/>
                </a:cxn>
                <a:cxn ang="0">
                  <a:pos x="11" y="2"/>
                </a:cxn>
              </a:cxnLst>
              <a:rect l="0" t="0" r="r" b="b"/>
              <a:pathLst>
                <a:path w="13" h="12">
                  <a:moveTo>
                    <a:pt x="11" y="2"/>
                  </a:moveTo>
                  <a:lnTo>
                    <a:pt x="10" y="2"/>
                  </a:lnTo>
                  <a:lnTo>
                    <a:pt x="10" y="2"/>
                  </a:lnTo>
                  <a:lnTo>
                    <a:pt x="9" y="2"/>
                  </a:lnTo>
                  <a:lnTo>
                    <a:pt x="7" y="1"/>
                  </a:lnTo>
                  <a:lnTo>
                    <a:pt x="6" y="0"/>
                  </a:lnTo>
                  <a:lnTo>
                    <a:pt x="0" y="6"/>
                  </a:lnTo>
                  <a:lnTo>
                    <a:pt x="3" y="8"/>
                  </a:lnTo>
                  <a:lnTo>
                    <a:pt x="5" y="10"/>
                  </a:lnTo>
                  <a:lnTo>
                    <a:pt x="8" y="10"/>
                  </a:lnTo>
                  <a:lnTo>
                    <a:pt x="12" y="10"/>
                  </a:lnTo>
                  <a:lnTo>
                    <a:pt x="11" y="11"/>
                  </a:lnTo>
                  <a:lnTo>
                    <a:pt x="11"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499" name="Freeform 259"/>
            <p:cNvSpPr>
              <a:spLocks noChangeAspect="1"/>
            </p:cNvSpPr>
            <p:nvPr/>
          </p:nvSpPr>
          <p:spPr bwMode="auto">
            <a:xfrm>
              <a:off x="932" y="2689"/>
              <a:ext cx="12" cy="8"/>
            </a:xfrm>
            <a:custGeom>
              <a:avLst/>
              <a:gdLst/>
              <a:ahLst/>
              <a:cxnLst>
                <a:cxn ang="0">
                  <a:pos x="12" y="5"/>
                </a:cxn>
                <a:cxn ang="0">
                  <a:pos x="11" y="4"/>
                </a:cxn>
                <a:cxn ang="0">
                  <a:pos x="8" y="0"/>
                </a:cxn>
                <a:cxn ang="0">
                  <a:pos x="4" y="0"/>
                </a:cxn>
                <a:cxn ang="0">
                  <a:pos x="2" y="0"/>
                </a:cxn>
                <a:cxn ang="0">
                  <a:pos x="0" y="0"/>
                </a:cxn>
                <a:cxn ang="0">
                  <a:pos x="0" y="9"/>
                </a:cxn>
                <a:cxn ang="0">
                  <a:pos x="2" y="9"/>
                </a:cxn>
                <a:cxn ang="0">
                  <a:pos x="4" y="9"/>
                </a:cxn>
                <a:cxn ang="0">
                  <a:pos x="5" y="8"/>
                </a:cxn>
                <a:cxn ang="0">
                  <a:pos x="4" y="8"/>
                </a:cxn>
                <a:cxn ang="0">
                  <a:pos x="4" y="6"/>
                </a:cxn>
                <a:cxn ang="0">
                  <a:pos x="12" y="5"/>
                </a:cxn>
              </a:cxnLst>
              <a:rect l="0" t="0" r="r" b="b"/>
              <a:pathLst>
                <a:path w="13" h="10">
                  <a:moveTo>
                    <a:pt x="12" y="5"/>
                  </a:moveTo>
                  <a:lnTo>
                    <a:pt x="11" y="4"/>
                  </a:lnTo>
                  <a:lnTo>
                    <a:pt x="8" y="0"/>
                  </a:lnTo>
                  <a:lnTo>
                    <a:pt x="4" y="0"/>
                  </a:lnTo>
                  <a:lnTo>
                    <a:pt x="2" y="0"/>
                  </a:lnTo>
                  <a:lnTo>
                    <a:pt x="0" y="0"/>
                  </a:lnTo>
                  <a:lnTo>
                    <a:pt x="0" y="9"/>
                  </a:lnTo>
                  <a:lnTo>
                    <a:pt x="2" y="9"/>
                  </a:lnTo>
                  <a:lnTo>
                    <a:pt x="4" y="9"/>
                  </a:lnTo>
                  <a:lnTo>
                    <a:pt x="5" y="8"/>
                  </a:lnTo>
                  <a:lnTo>
                    <a:pt x="4" y="8"/>
                  </a:lnTo>
                  <a:lnTo>
                    <a:pt x="4" y="6"/>
                  </a:lnTo>
                  <a:lnTo>
                    <a:pt x="12" y="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0" name="Freeform 260"/>
            <p:cNvSpPr>
              <a:spLocks noChangeAspect="1"/>
            </p:cNvSpPr>
            <p:nvPr/>
          </p:nvSpPr>
          <p:spPr bwMode="auto">
            <a:xfrm>
              <a:off x="935" y="2694"/>
              <a:ext cx="14" cy="8"/>
            </a:xfrm>
            <a:custGeom>
              <a:avLst/>
              <a:gdLst/>
              <a:ahLst/>
              <a:cxnLst>
                <a:cxn ang="0">
                  <a:pos x="13" y="1"/>
                </a:cxn>
                <a:cxn ang="0">
                  <a:pos x="13" y="1"/>
                </a:cxn>
                <a:cxn ang="0">
                  <a:pos x="11" y="1"/>
                </a:cxn>
                <a:cxn ang="0">
                  <a:pos x="9" y="0"/>
                </a:cxn>
                <a:cxn ang="0">
                  <a:pos x="7" y="0"/>
                </a:cxn>
                <a:cxn ang="0">
                  <a:pos x="8" y="1"/>
                </a:cxn>
                <a:cxn ang="0">
                  <a:pos x="0" y="2"/>
                </a:cxn>
                <a:cxn ang="0">
                  <a:pos x="3" y="7"/>
                </a:cxn>
                <a:cxn ang="0">
                  <a:pos x="6" y="8"/>
                </a:cxn>
                <a:cxn ang="0">
                  <a:pos x="10" y="9"/>
                </a:cxn>
                <a:cxn ang="0">
                  <a:pos x="13" y="10"/>
                </a:cxn>
                <a:cxn ang="0">
                  <a:pos x="13" y="1"/>
                </a:cxn>
              </a:cxnLst>
              <a:rect l="0" t="0" r="r" b="b"/>
              <a:pathLst>
                <a:path w="14" h="11">
                  <a:moveTo>
                    <a:pt x="13" y="1"/>
                  </a:moveTo>
                  <a:lnTo>
                    <a:pt x="13" y="1"/>
                  </a:lnTo>
                  <a:lnTo>
                    <a:pt x="11" y="1"/>
                  </a:lnTo>
                  <a:lnTo>
                    <a:pt x="9" y="0"/>
                  </a:lnTo>
                  <a:lnTo>
                    <a:pt x="7" y="0"/>
                  </a:lnTo>
                  <a:lnTo>
                    <a:pt x="8" y="1"/>
                  </a:lnTo>
                  <a:lnTo>
                    <a:pt x="0" y="2"/>
                  </a:lnTo>
                  <a:lnTo>
                    <a:pt x="3" y="7"/>
                  </a:lnTo>
                  <a:lnTo>
                    <a:pt x="6" y="8"/>
                  </a:lnTo>
                  <a:lnTo>
                    <a:pt x="10" y="9"/>
                  </a:lnTo>
                  <a:lnTo>
                    <a:pt x="13" y="10"/>
                  </a:lnTo>
                  <a:lnTo>
                    <a:pt x="13"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1" name="Freeform 261"/>
            <p:cNvSpPr>
              <a:spLocks noChangeAspect="1"/>
            </p:cNvSpPr>
            <p:nvPr/>
          </p:nvSpPr>
          <p:spPr bwMode="auto">
            <a:xfrm>
              <a:off x="948" y="2694"/>
              <a:ext cx="23" cy="12"/>
            </a:xfrm>
            <a:custGeom>
              <a:avLst/>
              <a:gdLst/>
              <a:ahLst/>
              <a:cxnLst>
                <a:cxn ang="0">
                  <a:pos x="17" y="3"/>
                </a:cxn>
                <a:cxn ang="0">
                  <a:pos x="17" y="3"/>
                </a:cxn>
                <a:cxn ang="0">
                  <a:pos x="17" y="2"/>
                </a:cxn>
                <a:cxn ang="0">
                  <a:pos x="17" y="3"/>
                </a:cxn>
                <a:cxn ang="0">
                  <a:pos x="14" y="3"/>
                </a:cxn>
                <a:cxn ang="0">
                  <a:pos x="11" y="2"/>
                </a:cxn>
                <a:cxn ang="0">
                  <a:pos x="7" y="2"/>
                </a:cxn>
                <a:cxn ang="0">
                  <a:pos x="5" y="1"/>
                </a:cxn>
                <a:cxn ang="0">
                  <a:pos x="2" y="1"/>
                </a:cxn>
                <a:cxn ang="0">
                  <a:pos x="0" y="0"/>
                </a:cxn>
                <a:cxn ang="0">
                  <a:pos x="0" y="9"/>
                </a:cxn>
                <a:cxn ang="0">
                  <a:pos x="2" y="9"/>
                </a:cxn>
                <a:cxn ang="0">
                  <a:pos x="4" y="9"/>
                </a:cxn>
                <a:cxn ang="0">
                  <a:pos x="7" y="10"/>
                </a:cxn>
                <a:cxn ang="0">
                  <a:pos x="11" y="10"/>
                </a:cxn>
                <a:cxn ang="0">
                  <a:pos x="14" y="11"/>
                </a:cxn>
                <a:cxn ang="0">
                  <a:pos x="17" y="11"/>
                </a:cxn>
                <a:cxn ang="0">
                  <a:pos x="21" y="10"/>
                </a:cxn>
                <a:cxn ang="0">
                  <a:pos x="24" y="7"/>
                </a:cxn>
                <a:cxn ang="0">
                  <a:pos x="17" y="3"/>
                </a:cxn>
              </a:cxnLst>
              <a:rect l="0" t="0" r="r" b="b"/>
              <a:pathLst>
                <a:path w="25" h="12">
                  <a:moveTo>
                    <a:pt x="17" y="3"/>
                  </a:moveTo>
                  <a:lnTo>
                    <a:pt x="17" y="3"/>
                  </a:lnTo>
                  <a:lnTo>
                    <a:pt x="17" y="2"/>
                  </a:lnTo>
                  <a:lnTo>
                    <a:pt x="17" y="3"/>
                  </a:lnTo>
                  <a:lnTo>
                    <a:pt x="14" y="3"/>
                  </a:lnTo>
                  <a:lnTo>
                    <a:pt x="11" y="2"/>
                  </a:lnTo>
                  <a:lnTo>
                    <a:pt x="7" y="2"/>
                  </a:lnTo>
                  <a:lnTo>
                    <a:pt x="5" y="1"/>
                  </a:lnTo>
                  <a:lnTo>
                    <a:pt x="2" y="1"/>
                  </a:lnTo>
                  <a:lnTo>
                    <a:pt x="0" y="0"/>
                  </a:lnTo>
                  <a:lnTo>
                    <a:pt x="0" y="9"/>
                  </a:lnTo>
                  <a:lnTo>
                    <a:pt x="2" y="9"/>
                  </a:lnTo>
                  <a:lnTo>
                    <a:pt x="4" y="9"/>
                  </a:lnTo>
                  <a:lnTo>
                    <a:pt x="7" y="10"/>
                  </a:lnTo>
                  <a:lnTo>
                    <a:pt x="11" y="10"/>
                  </a:lnTo>
                  <a:lnTo>
                    <a:pt x="14" y="11"/>
                  </a:lnTo>
                  <a:lnTo>
                    <a:pt x="17" y="11"/>
                  </a:lnTo>
                  <a:lnTo>
                    <a:pt x="21" y="10"/>
                  </a:lnTo>
                  <a:lnTo>
                    <a:pt x="24" y="7"/>
                  </a:lnTo>
                  <a:lnTo>
                    <a:pt x="17" y="3"/>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2" name="Freeform 262"/>
            <p:cNvSpPr>
              <a:spLocks noChangeAspect="1"/>
            </p:cNvSpPr>
            <p:nvPr/>
          </p:nvSpPr>
          <p:spPr bwMode="auto">
            <a:xfrm>
              <a:off x="966" y="2688"/>
              <a:ext cx="11" cy="14"/>
            </a:xfrm>
            <a:custGeom>
              <a:avLst/>
              <a:gdLst/>
              <a:ahLst/>
              <a:cxnLst>
                <a:cxn ang="0">
                  <a:pos x="6" y="0"/>
                </a:cxn>
                <a:cxn ang="0">
                  <a:pos x="5" y="1"/>
                </a:cxn>
                <a:cxn ang="0">
                  <a:pos x="3" y="3"/>
                </a:cxn>
                <a:cxn ang="0">
                  <a:pos x="2" y="5"/>
                </a:cxn>
                <a:cxn ang="0">
                  <a:pos x="0" y="7"/>
                </a:cxn>
                <a:cxn ang="0">
                  <a:pos x="0" y="9"/>
                </a:cxn>
                <a:cxn ang="0">
                  <a:pos x="6" y="13"/>
                </a:cxn>
                <a:cxn ang="0">
                  <a:pos x="8" y="11"/>
                </a:cxn>
                <a:cxn ang="0">
                  <a:pos x="10" y="9"/>
                </a:cxn>
                <a:cxn ang="0">
                  <a:pos x="10" y="8"/>
                </a:cxn>
                <a:cxn ang="0">
                  <a:pos x="10" y="7"/>
                </a:cxn>
                <a:cxn ang="0">
                  <a:pos x="9" y="8"/>
                </a:cxn>
                <a:cxn ang="0">
                  <a:pos x="6" y="0"/>
                </a:cxn>
              </a:cxnLst>
              <a:rect l="0" t="0" r="r" b="b"/>
              <a:pathLst>
                <a:path w="11" h="14">
                  <a:moveTo>
                    <a:pt x="6" y="0"/>
                  </a:moveTo>
                  <a:lnTo>
                    <a:pt x="5" y="1"/>
                  </a:lnTo>
                  <a:lnTo>
                    <a:pt x="3" y="3"/>
                  </a:lnTo>
                  <a:lnTo>
                    <a:pt x="2" y="5"/>
                  </a:lnTo>
                  <a:lnTo>
                    <a:pt x="0" y="7"/>
                  </a:lnTo>
                  <a:lnTo>
                    <a:pt x="0" y="9"/>
                  </a:lnTo>
                  <a:lnTo>
                    <a:pt x="6" y="13"/>
                  </a:lnTo>
                  <a:lnTo>
                    <a:pt x="8" y="11"/>
                  </a:lnTo>
                  <a:lnTo>
                    <a:pt x="10" y="9"/>
                  </a:lnTo>
                  <a:lnTo>
                    <a:pt x="10" y="8"/>
                  </a:lnTo>
                  <a:lnTo>
                    <a:pt x="10" y="7"/>
                  </a:lnTo>
                  <a:lnTo>
                    <a:pt x="9" y="8"/>
                  </a:lnTo>
                  <a:lnTo>
                    <a:pt x="6"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3" name="Freeform 263"/>
            <p:cNvSpPr>
              <a:spLocks noChangeAspect="1"/>
            </p:cNvSpPr>
            <p:nvPr/>
          </p:nvSpPr>
          <p:spPr bwMode="auto">
            <a:xfrm>
              <a:off x="972" y="2684"/>
              <a:ext cx="13" cy="14"/>
            </a:xfrm>
            <a:custGeom>
              <a:avLst/>
              <a:gdLst/>
              <a:ahLst/>
              <a:cxnLst>
                <a:cxn ang="0">
                  <a:pos x="4" y="0"/>
                </a:cxn>
                <a:cxn ang="0">
                  <a:pos x="4" y="0"/>
                </a:cxn>
                <a:cxn ang="0">
                  <a:pos x="3" y="1"/>
                </a:cxn>
                <a:cxn ang="0">
                  <a:pos x="2" y="3"/>
                </a:cxn>
                <a:cxn ang="0">
                  <a:pos x="0" y="3"/>
                </a:cxn>
                <a:cxn ang="0">
                  <a:pos x="3" y="12"/>
                </a:cxn>
                <a:cxn ang="0">
                  <a:pos x="6" y="10"/>
                </a:cxn>
                <a:cxn ang="0">
                  <a:pos x="8" y="9"/>
                </a:cxn>
                <a:cxn ang="0">
                  <a:pos x="11" y="5"/>
                </a:cxn>
                <a:cxn ang="0">
                  <a:pos x="12" y="1"/>
                </a:cxn>
                <a:cxn ang="0">
                  <a:pos x="4" y="0"/>
                </a:cxn>
              </a:cxnLst>
              <a:rect l="0" t="0" r="r" b="b"/>
              <a:pathLst>
                <a:path w="13" h="13">
                  <a:moveTo>
                    <a:pt x="4" y="0"/>
                  </a:moveTo>
                  <a:lnTo>
                    <a:pt x="4" y="0"/>
                  </a:lnTo>
                  <a:lnTo>
                    <a:pt x="3" y="1"/>
                  </a:lnTo>
                  <a:lnTo>
                    <a:pt x="2" y="3"/>
                  </a:lnTo>
                  <a:lnTo>
                    <a:pt x="0" y="3"/>
                  </a:lnTo>
                  <a:lnTo>
                    <a:pt x="3" y="12"/>
                  </a:lnTo>
                  <a:lnTo>
                    <a:pt x="6" y="10"/>
                  </a:lnTo>
                  <a:lnTo>
                    <a:pt x="8" y="9"/>
                  </a:lnTo>
                  <a:lnTo>
                    <a:pt x="11" y="5"/>
                  </a:lnTo>
                  <a:lnTo>
                    <a:pt x="12" y="1"/>
                  </a:lnTo>
                  <a:lnTo>
                    <a:pt x="4"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4" name="Freeform 264"/>
            <p:cNvSpPr>
              <a:spLocks noChangeAspect="1"/>
            </p:cNvSpPr>
            <p:nvPr/>
          </p:nvSpPr>
          <p:spPr bwMode="auto">
            <a:xfrm>
              <a:off x="976" y="2678"/>
              <a:ext cx="11" cy="9"/>
            </a:xfrm>
            <a:custGeom>
              <a:avLst/>
              <a:gdLst/>
              <a:ahLst/>
              <a:cxnLst>
                <a:cxn ang="0">
                  <a:pos x="0" y="0"/>
                </a:cxn>
                <a:cxn ang="0">
                  <a:pos x="0" y="0"/>
                </a:cxn>
                <a:cxn ang="0">
                  <a:pos x="1" y="1"/>
                </a:cxn>
                <a:cxn ang="0">
                  <a:pos x="0" y="3"/>
                </a:cxn>
                <a:cxn ang="0">
                  <a:pos x="0" y="4"/>
                </a:cxn>
                <a:cxn ang="0">
                  <a:pos x="0" y="7"/>
                </a:cxn>
                <a:cxn ang="0">
                  <a:pos x="8" y="8"/>
                </a:cxn>
                <a:cxn ang="0">
                  <a:pos x="8" y="5"/>
                </a:cxn>
                <a:cxn ang="0">
                  <a:pos x="8" y="4"/>
                </a:cxn>
                <a:cxn ang="0">
                  <a:pos x="9" y="3"/>
                </a:cxn>
                <a:cxn ang="0">
                  <a:pos x="10" y="0"/>
                </a:cxn>
                <a:cxn ang="0">
                  <a:pos x="0" y="0"/>
                </a:cxn>
              </a:cxnLst>
              <a:rect l="0" t="0" r="r" b="b"/>
              <a:pathLst>
                <a:path w="11" h="9">
                  <a:moveTo>
                    <a:pt x="0" y="0"/>
                  </a:moveTo>
                  <a:lnTo>
                    <a:pt x="0" y="0"/>
                  </a:lnTo>
                  <a:lnTo>
                    <a:pt x="1" y="1"/>
                  </a:lnTo>
                  <a:lnTo>
                    <a:pt x="0" y="3"/>
                  </a:lnTo>
                  <a:lnTo>
                    <a:pt x="0" y="4"/>
                  </a:lnTo>
                  <a:lnTo>
                    <a:pt x="0" y="7"/>
                  </a:lnTo>
                  <a:lnTo>
                    <a:pt x="8" y="8"/>
                  </a:lnTo>
                  <a:lnTo>
                    <a:pt x="8" y="5"/>
                  </a:lnTo>
                  <a:lnTo>
                    <a:pt x="8" y="4"/>
                  </a:lnTo>
                  <a:lnTo>
                    <a:pt x="9" y="3"/>
                  </a:lnTo>
                  <a:lnTo>
                    <a:pt x="10" y="0"/>
                  </a:lnTo>
                  <a:lnTo>
                    <a:pt x="0"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5" name="Freeform 265"/>
            <p:cNvSpPr>
              <a:spLocks noChangeAspect="1"/>
            </p:cNvSpPr>
            <p:nvPr/>
          </p:nvSpPr>
          <p:spPr bwMode="auto">
            <a:xfrm>
              <a:off x="976" y="2674"/>
              <a:ext cx="11" cy="2"/>
            </a:xfrm>
            <a:custGeom>
              <a:avLst/>
              <a:gdLst/>
              <a:ahLst/>
              <a:cxnLst>
                <a:cxn ang="0">
                  <a:pos x="1" y="1"/>
                </a:cxn>
                <a:cxn ang="0">
                  <a:pos x="5" y="1"/>
                </a:cxn>
                <a:cxn ang="0">
                  <a:pos x="0" y="1"/>
                </a:cxn>
                <a:cxn ang="0">
                  <a:pos x="0" y="3"/>
                </a:cxn>
                <a:cxn ang="0">
                  <a:pos x="0" y="4"/>
                </a:cxn>
                <a:cxn ang="0">
                  <a:pos x="10" y="4"/>
                </a:cxn>
                <a:cxn ang="0">
                  <a:pos x="10" y="3"/>
                </a:cxn>
                <a:cxn ang="0">
                  <a:pos x="10" y="1"/>
                </a:cxn>
                <a:cxn ang="0">
                  <a:pos x="5" y="1"/>
                </a:cxn>
                <a:cxn ang="0">
                  <a:pos x="9" y="0"/>
                </a:cxn>
                <a:cxn ang="0">
                  <a:pos x="10" y="1"/>
                </a:cxn>
                <a:cxn ang="0">
                  <a:pos x="10" y="0"/>
                </a:cxn>
                <a:cxn ang="0">
                  <a:pos x="9" y="0"/>
                </a:cxn>
                <a:cxn ang="0">
                  <a:pos x="1" y="1"/>
                </a:cxn>
              </a:cxnLst>
              <a:rect l="0" t="0" r="r" b="b"/>
              <a:pathLst>
                <a:path w="11" h="5">
                  <a:moveTo>
                    <a:pt x="1" y="1"/>
                  </a:moveTo>
                  <a:lnTo>
                    <a:pt x="5" y="1"/>
                  </a:lnTo>
                  <a:lnTo>
                    <a:pt x="0" y="1"/>
                  </a:lnTo>
                  <a:lnTo>
                    <a:pt x="0" y="3"/>
                  </a:lnTo>
                  <a:lnTo>
                    <a:pt x="0" y="4"/>
                  </a:lnTo>
                  <a:lnTo>
                    <a:pt x="10" y="4"/>
                  </a:lnTo>
                  <a:lnTo>
                    <a:pt x="10" y="3"/>
                  </a:lnTo>
                  <a:lnTo>
                    <a:pt x="10" y="1"/>
                  </a:lnTo>
                  <a:lnTo>
                    <a:pt x="5" y="1"/>
                  </a:lnTo>
                  <a:lnTo>
                    <a:pt x="9" y="0"/>
                  </a:lnTo>
                  <a:lnTo>
                    <a:pt x="10" y="1"/>
                  </a:lnTo>
                  <a:lnTo>
                    <a:pt x="10" y="0"/>
                  </a:lnTo>
                  <a:lnTo>
                    <a:pt x="9" y="0"/>
                  </a:lnTo>
                  <a:lnTo>
                    <a:pt x="1"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6" name="Freeform 266"/>
            <p:cNvSpPr>
              <a:spLocks noChangeAspect="1"/>
            </p:cNvSpPr>
            <p:nvPr/>
          </p:nvSpPr>
          <p:spPr bwMode="auto">
            <a:xfrm>
              <a:off x="976" y="2663"/>
              <a:ext cx="10" cy="14"/>
            </a:xfrm>
            <a:custGeom>
              <a:avLst/>
              <a:gdLst/>
              <a:ahLst/>
              <a:cxnLst>
                <a:cxn ang="0">
                  <a:pos x="3" y="1"/>
                </a:cxn>
                <a:cxn ang="0">
                  <a:pos x="3" y="0"/>
                </a:cxn>
                <a:cxn ang="0">
                  <a:pos x="0" y="5"/>
                </a:cxn>
                <a:cxn ang="0">
                  <a:pos x="0" y="9"/>
                </a:cxn>
                <a:cxn ang="0">
                  <a:pos x="1" y="12"/>
                </a:cxn>
                <a:cxn ang="0">
                  <a:pos x="1" y="13"/>
                </a:cxn>
                <a:cxn ang="0">
                  <a:pos x="9" y="12"/>
                </a:cxn>
                <a:cxn ang="0">
                  <a:pos x="9" y="10"/>
                </a:cxn>
                <a:cxn ang="0">
                  <a:pos x="8" y="9"/>
                </a:cxn>
                <a:cxn ang="0">
                  <a:pos x="8" y="6"/>
                </a:cxn>
                <a:cxn ang="0">
                  <a:pos x="8" y="7"/>
                </a:cxn>
                <a:cxn ang="0">
                  <a:pos x="8" y="6"/>
                </a:cxn>
                <a:cxn ang="0">
                  <a:pos x="3" y="1"/>
                </a:cxn>
              </a:cxnLst>
              <a:rect l="0" t="0" r="r" b="b"/>
              <a:pathLst>
                <a:path w="10" h="14">
                  <a:moveTo>
                    <a:pt x="3" y="1"/>
                  </a:moveTo>
                  <a:lnTo>
                    <a:pt x="3" y="0"/>
                  </a:lnTo>
                  <a:lnTo>
                    <a:pt x="0" y="5"/>
                  </a:lnTo>
                  <a:lnTo>
                    <a:pt x="0" y="9"/>
                  </a:lnTo>
                  <a:lnTo>
                    <a:pt x="1" y="12"/>
                  </a:lnTo>
                  <a:lnTo>
                    <a:pt x="1" y="13"/>
                  </a:lnTo>
                  <a:lnTo>
                    <a:pt x="9" y="12"/>
                  </a:lnTo>
                  <a:lnTo>
                    <a:pt x="9" y="10"/>
                  </a:lnTo>
                  <a:lnTo>
                    <a:pt x="8" y="9"/>
                  </a:lnTo>
                  <a:lnTo>
                    <a:pt x="8" y="6"/>
                  </a:lnTo>
                  <a:lnTo>
                    <a:pt x="8" y="7"/>
                  </a:lnTo>
                  <a:lnTo>
                    <a:pt x="8" y="6"/>
                  </a:lnTo>
                  <a:lnTo>
                    <a:pt x="3" y="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7" name="Freeform 267"/>
            <p:cNvSpPr>
              <a:spLocks noChangeAspect="1"/>
            </p:cNvSpPr>
            <p:nvPr/>
          </p:nvSpPr>
          <p:spPr bwMode="auto">
            <a:xfrm>
              <a:off x="979" y="2657"/>
              <a:ext cx="10" cy="16"/>
            </a:xfrm>
            <a:custGeom>
              <a:avLst/>
              <a:gdLst/>
              <a:ahLst/>
              <a:cxnLst>
                <a:cxn ang="0">
                  <a:pos x="0" y="6"/>
                </a:cxn>
                <a:cxn ang="0">
                  <a:pos x="0" y="6"/>
                </a:cxn>
                <a:cxn ang="0">
                  <a:pos x="0" y="7"/>
                </a:cxn>
                <a:cxn ang="0">
                  <a:pos x="0" y="6"/>
                </a:cxn>
                <a:cxn ang="0">
                  <a:pos x="0" y="5"/>
                </a:cxn>
                <a:cxn ang="0">
                  <a:pos x="0" y="6"/>
                </a:cxn>
                <a:cxn ang="0">
                  <a:pos x="5" y="12"/>
                </a:cxn>
                <a:cxn ang="0">
                  <a:pos x="8" y="9"/>
                </a:cxn>
                <a:cxn ang="0">
                  <a:pos x="9" y="6"/>
                </a:cxn>
                <a:cxn ang="0">
                  <a:pos x="7" y="2"/>
                </a:cxn>
                <a:cxn ang="0">
                  <a:pos x="4" y="0"/>
                </a:cxn>
                <a:cxn ang="0">
                  <a:pos x="5" y="0"/>
                </a:cxn>
                <a:cxn ang="0">
                  <a:pos x="0" y="6"/>
                </a:cxn>
              </a:cxnLst>
              <a:rect l="0" t="0" r="r" b="b"/>
              <a:pathLst>
                <a:path w="10" h="13">
                  <a:moveTo>
                    <a:pt x="0" y="6"/>
                  </a:moveTo>
                  <a:lnTo>
                    <a:pt x="0" y="6"/>
                  </a:lnTo>
                  <a:lnTo>
                    <a:pt x="0" y="7"/>
                  </a:lnTo>
                  <a:lnTo>
                    <a:pt x="0" y="6"/>
                  </a:lnTo>
                  <a:lnTo>
                    <a:pt x="0" y="5"/>
                  </a:lnTo>
                  <a:lnTo>
                    <a:pt x="0" y="6"/>
                  </a:lnTo>
                  <a:lnTo>
                    <a:pt x="5" y="12"/>
                  </a:lnTo>
                  <a:lnTo>
                    <a:pt x="8" y="9"/>
                  </a:lnTo>
                  <a:lnTo>
                    <a:pt x="9" y="6"/>
                  </a:lnTo>
                  <a:lnTo>
                    <a:pt x="7" y="2"/>
                  </a:lnTo>
                  <a:lnTo>
                    <a:pt x="4" y="0"/>
                  </a:lnTo>
                  <a:lnTo>
                    <a:pt x="5" y="0"/>
                  </a:lnTo>
                  <a:lnTo>
                    <a:pt x="0" y="6"/>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8" name="Freeform 268"/>
            <p:cNvSpPr>
              <a:spLocks noChangeAspect="1"/>
            </p:cNvSpPr>
            <p:nvPr/>
          </p:nvSpPr>
          <p:spPr bwMode="auto">
            <a:xfrm>
              <a:off x="972" y="2648"/>
              <a:ext cx="13" cy="16"/>
            </a:xfrm>
            <a:custGeom>
              <a:avLst/>
              <a:gdLst/>
              <a:ahLst/>
              <a:cxnLst>
                <a:cxn ang="0">
                  <a:pos x="0" y="2"/>
                </a:cxn>
                <a:cxn ang="0">
                  <a:pos x="0" y="0"/>
                </a:cxn>
                <a:cxn ang="0">
                  <a:pos x="0" y="6"/>
                </a:cxn>
                <a:cxn ang="0">
                  <a:pos x="2" y="10"/>
                </a:cxn>
                <a:cxn ang="0">
                  <a:pos x="4" y="13"/>
                </a:cxn>
                <a:cxn ang="0">
                  <a:pos x="7" y="15"/>
                </a:cxn>
                <a:cxn ang="0">
                  <a:pos x="12" y="9"/>
                </a:cxn>
                <a:cxn ang="0">
                  <a:pos x="11" y="8"/>
                </a:cxn>
                <a:cxn ang="0">
                  <a:pos x="9" y="5"/>
                </a:cxn>
                <a:cxn ang="0">
                  <a:pos x="8" y="4"/>
                </a:cxn>
                <a:cxn ang="0">
                  <a:pos x="8" y="4"/>
                </a:cxn>
                <a:cxn ang="0">
                  <a:pos x="8" y="3"/>
                </a:cxn>
                <a:cxn ang="0">
                  <a:pos x="0" y="2"/>
                </a:cxn>
              </a:cxnLst>
              <a:rect l="0" t="0" r="r" b="b"/>
              <a:pathLst>
                <a:path w="13" h="16">
                  <a:moveTo>
                    <a:pt x="0" y="2"/>
                  </a:moveTo>
                  <a:lnTo>
                    <a:pt x="0" y="0"/>
                  </a:lnTo>
                  <a:lnTo>
                    <a:pt x="0" y="6"/>
                  </a:lnTo>
                  <a:lnTo>
                    <a:pt x="2" y="10"/>
                  </a:lnTo>
                  <a:lnTo>
                    <a:pt x="4" y="13"/>
                  </a:lnTo>
                  <a:lnTo>
                    <a:pt x="7" y="15"/>
                  </a:lnTo>
                  <a:lnTo>
                    <a:pt x="12" y="9"/>
                  </a:lnTo>
                  <a:lnTo>
                    <a:pt x="11" y="8"/>
                  </a:lnTo>
                  <a:lnTo>
                    <a:pt x="9" y="5"/>
                  </a:lnTo>
                  <a:lnTo>
                    <a:pt x="8" y="4"/>
                  </a:lnTo>
                  <a:lnTo>
                    <a:pt x="8" y="4"/>
                  </a:lnTo>
                  <a:lnTo>
                    <a:pt x="8" y="3"/>
                  </a:lnTo>
                  <a:lnTo>
                    <a:pt x="0"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09" name="Freeform 269"/>
            <p:cNvSpPr>
              <a:spLocks noChangeAspect="1"/>
            </p:cNvSpPr>
            <p:nvPr/>
          </p:nvSpPr>
          <p:spPr bwMode="auto">
            <a:xfrm>
              <a:off x="962" y="2641"/>
              <a:ext cx="20" cy="12"/>
            </a:xfrm>
            <a:custGeom>
              <a:avLst/>
              <a:gdLst/>
              <a:ahLst/>
              <a:cxnLst>
                <a:cxn ang="0">
                  <a:pos x="3" y="9"/>
                </a:cxn>
                <a:cxn ang="0">
                  <a:pos x="3" y="9"/>
                </a:cxn>
                <a:cxn ang="0">
                  <a:pos x="6" y="8"/>
                </a:cxn>
                <a:cxn ang="0">
                  <a:pos x="9" y="9"/>
                </a:cxn>
                <a:cxn ang="0">
                  <a:pos x="11" y="10"/>
                </a:cxn>
                <a:cxn ang="0">
                  <a:pos x="11" y="9"/>
                </a:cxn>
                <a:cxn ang="0">
                  <a:pos x="19" y="10"/>
                </a:cxn>
                <a:cxn ang="0">
                  <a:pos x="17" y="5"/>
                </a:cxn>
                <a:cxn ang="0">
                  <a:pos x="12" y="1"/>
                </a:cxn>
                <a:cxn ang="0">
                  <a:pos x="6" y="0"/>
                </a:cxn>
                <a:cxn ang="0">
                  <a:pos x="0" y="1"/>
                </a:cxn>
                <a:cxn ang="0">
                  <a:pos x="3" y="9"/>
                </a:cxn>
              </a:cxnLst>
              <a:rect l="0" t="0" r="r" b="b"/>
              <a:pathLst>
                <a:path w="20" h="11">
                  <a:moveTo>
                    <a:pt x="3" y="9"/>
                  </a:moveTo>
                  <a:lnTo>
                    <a:pt x="3" y="9"/>
                  </a:lnTo>
                  <a:lnTo>
                    <a:pt x="6" y="8"/>
                  </a:lnTo>
                  <a:lnTo>
                    <a:pt x="9" y="9"/>
                  </a:lnTo>
                  <a:lnTo>
                    <a:pt x="11" y="10"/>
                  </a:lnTo>
                  <a:lnTo>
                    <a:pt x="11" y="9"/>
                  </a:lnTo>
                  <a:lnTo>
                    <a:pt x="19" y="10"/>
                  </a:lnTo>
                  <a:lnTo>
                    <a:pt x="17" y="5"/>
                  </a:lnTo>
                  <a:lnTo>
                    <a:pt x="12" y="1"/>
                  </a:lnTo>
                  <a:lnTo>
                    <a:pt x="6" y="0"/>
                  </a:lnTo>
                  <a:lnTo>
                    <a:pt x="0" y="1"/>
                  </a:lnTo>
                  <a:lnTo>
                    <a:pt x="3"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0" name="Freeform 270"/>
            <p:cNvSpPr>
              <a:spLocks noChangeAspect="1"/>
            </p:cNvSpPr>
            <p:nvPr/>
          </p:nvSpPr>
          <p:spPr bwMode="auto">
            <a:xfrm>
              <a:off x="952" y="2642"/>
              <a:ext cx="13" cy="15"/>
            </a:xfrm>
            <a:custGeom>
              <a:avLst/>
              <a:gdLst/>
              <a:ahLst/>
              <a:cxnLst>
                <a:cxn ang="0">
                  <a:pos x="1" y="14"/>
                </a:cxn>
                <a:cxn ang="0">
                  <a:pos x="2" y="14"/>
                </a:cxn>
                <a:cxn ang="0">
                  <a:pos x="5" y="12"/>
                </a:cxn>
                <a:cxn ang="0">
                  <a:pos x="8" y="10"/>
                </a:cxn>
                <a:cxn ang="0">
                  <a:pos x="9" y="9"/>
                </a:cxn>
                <a:cxn ang="0">
                  <a:pos x="12" y="8"/>
                </a:cxn>
                <a:cxn ang="0">
                  <a:pos x="9" y="0"/>
                </a:cxn>
                <a:cxn ang="0">
                  <a:pos x="5" y="2"/>
                </a:cxn>
                <a:cxn ang="0">
                  <a:pos x="2" y="4"/>
                </a:cxn>
                <a:cxn ang="0">
                  <a:pos x="1" y="6"/>
                </a:cxn>
                <a:cxn ang="0">
                  <a:pos x="0" y="6"/>
                </a:cxn>
                <a:cxn ang="0">
                  <a:pos x="1" y="6"/>
                </a:cxn>
                <a:cxn ang="0">
                  <a:pos x="1" y="14"/>
                </a:cxn>
              </a:cxnLst>
              <a:rect l="0" t="0" r="r" b="b"/>
              <a:pathLst>
                <a:path w="13" h="15">
                  <a:moveTo>
                    <a:pt x="1" y="14"/>
                  </a:moveTo>
                  <a:lnTo>
                    <a:pt x="2" y="14"/>
                  </a:lnTo>
                  <a:lnTo>
                    <a:pt x="5" y="12"/>
                  </a:lnTo>
                  <a:lnTo>
                    <a:pt x="8" y="10"/>
                  </a:lnTo>
                  <a:lnTo>
                    <a:pt x="9" y="9"/>
                  </a:lnTo>
                  <a:lnTo>
                    <a:pt x="12" y="8"/>
                  </a:lnTo>
                  <a:lnTo>
                    <a:pt x="9" y="0"/>
                  </a:lnTo>
                  <a:lnTo>
                    <a:pt x="5" y="2"/>
                  </a:lnTo>
                  <a:lnTo>
                    <a:pt x="2" y="4"/>
                  </a:lnTo>
                  <a:lnTo>
                    <a:pt x="1" y="6"/>
                  </a:lnTo>
                  <a:lnTo>
                    <a:pt x="0" y="6"/>
                  </a:lnTo>
                  <a:lnTo>
                    <a:pt x="1" y="6"/>
                  </a:lnTo>
                  <a:lnTo>
                    <a:pt x="1" y="1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1" name="Freeform 271"/>
            <p:cNvSpPr>
              <a:spLocks noChangeAspect="1"/>
            </p:cNvSpPr>
            <p:nvPr/>
          </p:nvSpPr>
          <p:spPr bwMode="auto">
            <a:xfrm>
              <a:off x="870" y="2689"/>
              <a:ext cx="20" cy="38"/>
            </a:xfrm>
            <a:custGeom>
              <a:avLst/>
              <a:gdLst/>
              <a:ahLst/>
              <a:cxnLst>
                <a:cxn ang="0">
                  <a:pos x="8" y="0"/>
                </a:cxn>
                <a:cxn ang="0">
                  <a:pos x="8" y="0"/>
                </a:cxn>
                <a:cxn ang="0">
                  <a:pos x="6" y="0"/>
                </a:cxn>
                <a:cxn ang="0">
                  <a:pos x="5" y="2"/>
                </a:cxn>
                <a:cxn ang="0">
                  <a:pos x="4" y="5"/>
                </a:cxn>
                <a:cxn ang="0">
                  <a:pos x="2" y="8"/>
                </a:cxn>
                <a:cxn ang="0">
                  <a:pos x="1" y="11"/>
                </a:cxn>
                <a:cxn ang="0">
                  <a:pos x="0" y="14"/>
                </a:cxn>
                <a:cxn ang="0">
                  <a:pos x="0" y="17"/>
                </a:cxn>
                <a:cxn ang="0">
                  <a:pos x="0" y="20"/>
                </a:cxn>
                <a:cxn ang="0">
                  <a:pos x="2" y="25"/>
                </a:cxn>
                <a:cxn ang="0">
                  <a:pos x="3" y="30"/>
                </a:cxn>
                <a:cxn ang="0">
                  <a:pos x="4" y="34"/>
                </a:cxn>
                <a:cxn ang="0">
                  <a:pos x="6" y="36"/>
                </a:cxn>
                <a:cxn ang="0">
                  <a:pos x="8" y="37"/>
                </a:cxn>
                <a:cxn ang="0">
                  <a:pos x="9" y="37"/>
                </a:cxn>
                <a:cxn ang="0">
                  <a:pos x="10" y="34"/>
                </a:cxn>
                <a:cxn ang="0">
                  <a:pos x="10" y="31"/>
                </a:cxn>
                <a:cxn ang="0">
                  <a:pos x="10" y="28"/>
                </a:cxn>
                <a:cxn ang="0">
                  <a:pos x="10" y="26"/>
                </a:cxn>
                <a:cxn ang="0">
                  <a:pos x="11" y="26"/>
                </a:cxn>
                <a:cxn ang="0">
                  <a:pos x="13" y="25"/>
                </a:cxn>
                <a:cxn ang="0">
                  <a:pos x="14" y="24"/>
                </a:cxn>
                <a:cxn ang="0">
                  <a:pos x="15" y="23"/>
                </a:cxn>
                <a:cxn ang="0">
                  <a:pos x="14" y="22"/>
                </a:cxn>
                <a:cxn ang="0">
                  <a:pos x="14" y="20"/>
                </a:cxn>
                <a:cxn ang="0">
                  <a:pos x="13" y="19"/>
                </a:cxn>
                <a:cxn ang="0">
                  <a:pos x="12" y="18"/>
                </a:cxn>
                <a:cxn ang="0">
                  <a:pos x="12" y="15"/>
                </a:cxn>
                <a:cxn ang="0">
                  <a:pos x="14" y="12"/>
                </a:cxn>
                <a:cxn ang="0">
                  <a:pos x="16" y="11"/>
                </a:cxn>
                <a:cxn ang="0">
                  <a:pos x="18" y="10"/>
                </a:cxn>
                <a:cxn ang="0">
                  <a:pos x="19" y="9"/>
                </a:cxn>
                <a:cxn ang="0">
                  <a:pos x="18" y="8"/>
                </a:cxn>
                <a:cxn ang="0">
                  <a:pos x="17" y="6"/>
                </a:cxn>
                <a:cxn ang="0">
                  <a:pos x="16" y="5"/>
                </a:cxn>
                <a:cxn ang="0">
                  <a:pos x="14" y="5"/>
                </a:cxn>
                <a:cxn ang="0">
                  <a:pos x="12" y="6"/>
                </a:cxn>
                <a:cxn ang="0">
                  <a:pos x="10" y="4"/>
                </a:cxn>
                <a:cxn ang="0">
                  <a:pos x="9" y="3"/>
                </a:cxn>
                <a:cxn ang="0">
                  <a:pos x="8" y="0"/>
                </a:cxn>
              </a:cxnLst>
              <a:rect l="0" t="0" r="r" b="b"/>
              <a:pathLst>
                <a:path w="20" h="38">
                  <a:moveTo>
                    <a:pt x="8" y="0"/>
                  </a:moveTo>
                  <a:lnTo>
                    <a:pt x="8" y="0"/>
                  </a:lnTo>
                  <a:lnTo>
                    <a:pt x="6" y="0"/>
                  </a:lnTo>
                  <a:lnTo>
                    <a:pt x="5" y="2"/>
                  </a:lnTo>
                  <a:lnTo>
                    <a:pt x="4" y="5"/>
                  </a:lnTo>
                  <a:lnTo>
                    <a:pt x="2" y="8"/>
                  </a:lnTo>
                  <a:lnTo>
                    <a:pt x="1" y="11"/>
                  </a:lnTo>
                  <a:lnTo>
                    <a:pt x="0" y="14"/>
                  </a:lnTo>
                  <a:lnTo>
                    <a:pt x="0" y="17"/>
                  </a:lnTo>
                  <a:lnTo>
                    <a:pt x="0" y="20"/>
                  </a:lnTo>
                  <a:lnTo>
                    <a:pt x="2" y="25"/>
                  </a:lnTo>
                  <a:lnTo>
                    <a:pt x="3" y="30"/>
                  </a:lnTo>
                  <a:lnTo>
                    <a:pt x="4" y="34"/>
                  </a:lnTo>
                  <a:lnTo>
                    <a:pt x="6" y="36"/>
                  </a:lnTo>
                  <a:lnTo>
                    <a:pt x="8" y="37"/>
                  </a:lnTo>
                  <a:lnTo>
                    <a:pt x="9" y="37"/>
                  </a:lnTo>
                  <a:lnTo>
                    <a:pt x="10" y="34"/>
                  </a:lnTo>
                  <a:lnTo>
                    <a:pt x="10" y="31"/>
                  </a:lnTo>
                  <a:lnTo>
                    <a:pt x="10" y="28"/>
                  </a:lnTo>
                  <a:lnTo>
                    <a:pt x="10" y="26"/>
                  </a:lnTo>
                  <a:lnTo>
                    <a:pt x="11" y="26"/>
                  </a:lnTo>
                  <a:lnTo>
                    <a:pt x="13" y="25"/>
                  </a:lnTo>
                  <a:lnTo>
                    <a:pt x="14" y="24"/>
                  </a:lnTo>
                  <a:lnTo>
                    <a:pt x="15" y="23"/>
                  </a:lnTo>
                  <a:lnTo>
                    <a:pt x="14" y="22"/>
                  </a:lnTo>
                  <a:lnTo>
                    <a:pt x="14" y="20"/>
                  </a:lnTo>
                  <a:lnTo>
                    <a:pt x="13" y="19"/>
                  </a:lnTo>
                  <a:lnTo>
                    <a:pt x="12" y="18"/>
                  </a:lnTo>
                  <a:lnTo>
                    <a:pt x="12" y="15"/>
                  </a:lnTo>
                  <a:lnTo>
                    <a:pt x="14" y="12"/>
                  </a:lnTo>
                  <a:lnTo>
                    <a:pt x="16" y="11"/>
                  </a:lnTo>
                  <a:lnTo>
                    <a:pt x="18" y="10"/>
                  </a:lnTo>
                  <a:lnTo>
                    <a:pt x="19" y="9"/>
                  </a:lnTo>
                  <a:lnTo>
                    <a:pt x="18" y="8"/>
                  </a:lnTo>
                  <a:lnTo>
                    <a:pt x="17" y="6"/>
                  </a:lnTo>
                  <a:lnTo>
                    <a:pt x="16" y="5"/>
                  </a:lnTo>
                  <a:lnTo>
                    <a:pt x="14" y="5"/>
                  </a:lnTo>
                  <a:lnTo>
                    <a:pt x="12" y="6"/>
                  </a:lnTo>
                  <a:lnTo>
                    <a:pt x="10" y="4"/>
                  </a:lnTo>
                  <a:lnTo>
                    <a:pt x="9" y="3"/>
                  </a:lnTo>
                  <a:lnTo>
                    <a:pt x="8"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2" name="Freeform 272"/>
            <p:cNvSpPr>
              <a:spLocks noChangeAspect="1"/>
            </p:cNvSpPr>
            <p:nvPr/>
          </p:nvSpPr>
          <p:spPr bwMode="auto">
            <a:xfrm>
              <a:off x="870" y="2684"/>
              <a:ext cx="11" cy="14"/>
            </a:xfrm>
            <a:custGeom>
              <a:avLst/>
              <a:gdLst/>
              <a:ahLst/>
              <a:cxnLst>
                <a:cxn ang="0">
                  <a:pos x="8" y="11"/>
                </a:cxn>
                <a:cxn ang="0">
                  <a:pos x="7" y="12"/>
                </a:cxn>
                <a:cxn ang="0">
                  <a:pos x="9" y="9"/>
                </a:cxn>
                <a:cxn ang="0">
                  <a:pos x="9" y="8"/>
                </a:cxn>
                <a:cxn ang="0">
                  <a:pos x="8" y="9"/>
                </a:cxn>
                <a:cxn ang="0">
                  <a:pos x="4" y="6"/>
                </a:cxn>
                <a:cxn ang="0">
                  <a:pos x="12" y="4"/>
                </a:cxn>
                <a:cxn ang="0">
                  <a:pos x="8" y="0"/>
                </a:cxn>
                <a:cxn ang="0">
                  <a:pos x="4" y="2"/>
                </a:cxn>
                <a:cxn ang="0">
                  <a:pos x="1" y="5"/>
                </a:cxn>
                <a:cxn ang="0">
                  <a:pos x="0" y="8"/>
                </a:cxn>
                <a:cxn ang="0">
                  <a:pos x="0" y="8"/>
                </a:cxn>
                <a:cxn ang="0">
                  <a:pos x="8" y="11"/>
                </a:cxn>
              </a:cxnLst>
              <a:rect l="0" t="0" r="r" b="b"/>
              <a:pathLst>
                <a:path w="13" h="13">
                  <a:moveTo>
                    <a:pt x="8" y="11"/>
                  </a:moveTo>
                  <a:lnTo>
                    <a:pt x="7" y="12"/>
                  </a:lnTo>
                  <a:lnTo>
                    <a:pt x="9" y="9"/>
                  </a:lnTo>
                  <a:lnTo>
                    <a:pt x="9" y="8"/>
                  </a:lnTo>
                  <a:lnTo>
                    <a:pt x="8" y="9"/>
                  </a:lnTo>
                  <a:lnTo>
                    <a:pt x="4" y="6"/>
                  </a:lnTo>
                  <a:lnTo>
                    <a:pt x="12" y="4"/>
                  </a:lnTo>
                  <a:lnTo>
                    <a:pt x="8" y="0"/>
                  </a:lnTo>
                  <a:lnTo>
                    <a:pt x="4" y="2"/>
                  </a:lnTo>
                  <a:lnTo>
                    <a:pt x="1" y="5"/>
                  </a:lnTo>
                  <a:lnTo>
                    <a:pt x="0" y="8"/>
                  </a:lnTo>
                  <a:lnTo>
                    <a:pt x="0" y="8"/>
                  </a:lnTo>
                  <a:lnTo>
                    <a:pt x="8" y="11"/>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3" name="Freeform 273"/>
            <p:cNvSpPr>
              <a:spLocks noChangeAspect="1"/>
            </p:cNvSpPr>
            <p:nvPr/>
          </p:nvSpPr>
          <p:spPr bwMode="auto">
            <a:xfrm>
              <a:off x="866" y="2693"/>
              <a:ext cx="13" cy="15"/>
            </a:xfrm>
            <a:custGeom>
              <a:avLst/>
              <a:gdLst/>
              <a:ahLst/>
              <a:cxnLst>
                <a:cxn ang="0">
                  <a:pos x="8" y="12"/>
                </a:cxn>
                <a:cxn ang="0">
                  <a:pos x="8" y="12"/>
                </a:cxn>
                <a:cxn ang="0">
                  <a:pos x="8" y="10"/>
                </a:cxn>
                <a:cxn ang="0">
                  <a:pos x="9" y="8"/>
                </a:cxn>
                <a:cxn ang="0">
                  <a:pos x="10" y="5"/>
                </a:cxn>
                <a:cxn ang="0">
                  <a:pos x="12" y="2"/>
                </a:cxn>
                <a:cxn ang="0">
                  <a:pos x="4" y="0"/>
                </a:cxn>
                <a:cxn ang="0">
                  <a:pos x="2" y="2"/>
                </a:cxn>
                <a:cxn ang="0">
                  <a:pos x="1" y="6"/>
                </a:cxn>
                <a:cxn ang="0">
                  <a:pos x="0" y="9"/>
                </a:cxn>
                <a:cxn ang="0">
                  <a:pos x="0" y="14"/>
                </a:cxn>
                <a:cxn ang="0">
                  <a:pos x="8" y="12"/>
                </a:cxn>
              </a:cxnLst>
              <a:rect l="0" t="0" r="r" b="b"/>
              <a:pathLst>
                <a:path w="13" h="15">
                  <a:moveTo>
                    <a:pt x="8" y="12"/>
                  </a:moveTo>
                  <a:lnTo>
                    <a:pt x="8" y="12"/>
                  </a:lnTo>
                  <a:lnTo>
                    <a:pt x="8" y="10"/>
                  </a:lnTo>
                  <a:lnTo>
                    <a:pt x="9" y="8"/>
                  </a:lnTo>
                  <a:lnTo>
                    <a:pt x="10" y="5"/>
                  </a:lnTo>
                  <a:lnTo>
                    <a:pt x="12" y="2"/>
                  </a:lnTo>
                  <a:lnTo>
                    <a:pt x="4" y="0"/>
                  </a:lnTo>
                  <a:lnTo>
                    <a:pt x="2" y="2"/>
                  </a:lnTo>
                  <a:lnTo>
                    <a:pt x="1" y="6"/>
                  </a:lnTo>
                  <a:lnTo>
                    <a:pt x="0" y="9"/>
                  </a:lnTo>
                  <a:lnTo>
                    <a:pt x="0" y="14"/>
                  </a:lnTo>
                  <a:lnTo>
                    <a:pt x="8" y="1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4" name="Freeform 274"/>
            <p:cNvSpPr>
              <a:spLocks noChangeAspect="1"/>
            </p:cNvSpPr>
            <p:nvPr/>
          </p:nvSpPr>
          <p:spPr bwMode="auto">
            <a:xfrm>
              <a:off x="866" y="2706"/>
              <a:ext cx="13" cy="20"/>
            </a:xfrm>
            <a:custGeom>
              <a:avLst/>
              <a:gdLst/>
              <a:ahLst/>
              <a:cxnLst>
                <a:cxn ang="0">
                  <a:pos x="12" y="15"/>
                </a:cxn>
                <a:cxn ang="0">
                  <a:pos x="12" y="16"/>
                </a:cxn>
                <a:cxn ang="0">
                  <a:pos x="11" y="13"/>
                </a:cxn>
                <a:cxn ang="0">
                  <a:pos x="10" y="8"/>
                </a:cxn>
                <a:cxn ang="0">
                  <a:pos x="8" y="3"/>
                </a:cxn>
                <a:cxn ang="0">
                  <a:pos x="8" y="0"/>
                </a:cxn>
                <a:cxn ang="0">
                  <a:pos x="0" y="1"/>
                </a:cxn>
                <a:cxn ang="0">
                  <a:pos x="0" y="5"/>
                </a:cxn>
                <a:cxn ang="0">
                  <a:pos x="2" y="9"/>
                </a:cxn>
                <a:cxn ang="0">
                  <a:pos x="3" y="15"/>
                </a:cxn>
                <a:cxn ang="0">
                  <a:pos x="4" y="19"/>
                </a:cxn>
                <a:cxn ang="0">
                  <a:pos x="5" y="19"/>
                </a:cxn>
                <a:cxn ang="0">
                  <a:pos x="12" y="15"/>
                </a:cxn>
              </a:cxnLst>
              <a:rect l="0" t="0" r="r" b="b"/>
              <a:pathLst>
                <a:path w="13" h="20">
                  <a:moveTo>
                    <a:pt x="12" y="15"/>
                  </a:moveTo>
                  <a:lnTo>
                    <a:pt x="12" y="16"/>
                  </a:lnTo>
                  <a:lnTo>
                    <a:pt x="11" y="13"/>
                  </a:lnTo>
                  <a:lnTo>
                    <a:pt x="10" y="8"/>
                  </a:lnTo>
                  <a:lnTo>
                    <a:pt x="8" y="3"/>
                  </a:lnTo>
                  <a:lnTo>
                    <a:pt x="8" y="0"/>
                  </a:lnTo>
                  <a:lnTo>
                    <a:pt x="0" y="1"/>
                  </a:lnTo>
                  <a:lnTo>
                    <a:pt x="0" y="5"/>
                  </a:lnTo>
                  <a:lnTo>
                    <a:pt x="2" y="9"/>
                  </a:lnTo>
                  <a:lnTo>
                    <a:pt x="3" y="15"/>
                  </a:lnTo>
                  <a:lnTo>
                    <a:pt x="4" y="19"/>
                  </a:lnTo>
                  <a:lnTo>
                    <a:pt x="5" y="19"/>
                  </a:lnTo>
                  <a:lnTo>
                    <a:pt x="12" y="15"/>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5" name="Freeform 275"/>
            <p:cNvSpPr>
              <a:spLocks noChangeAspect="1"/>
            </p:cNvSpPr>
            <p:nvPr/>
          </p:nvSpPr>
          <p:spPr bwMode="auto">
            <a:xfrm>
              <a:off x="872" y="2720"/>
              <a:ext cx="13" cy="8"/>
            </a:xfrm>
            <a:custGeom>
              <a:avLst/>
              <a:gdLst/>
              <a:ahLst/>
              <a:cxnLst>
                <a:cxn ang="0">
                  <a:pos x="4" y="2"/>
                </a:cxn>
                <a:cxn ang="0">
                  <a:pos x="4" y="2"/>
                </a:cxn>
                <a:cxn ang="0">
                  <a:pos x="4" y="2"/>
                </a:cxn>
                <a:cxn ang="0">
                  <a:pos x="8" y="1"/>
                </a:cxn>
                <a:cxn ang="0">
                  <a:pos x="8" y="1"/>
                </a:cxn>
                <a:cxn ang="0">
                  <a:pos x="6" y="0"/>
                </a:cxn>
                <a:cxn ang="0">
                  <a:pos x="0" y="4"/>
                </a:cxn>
                <a:cxn ang="0">
                  <a:pos x="2" y="6"/>
                </a:cxn>
                <a:cxn ang="0">
                  <a:pos x="4" y="9"/>
                </a:cxn>
                <a:cxn ang="0">
                  <a:pos x="11" y="8"/>
                </a:cxn>
                <a:cxn ang="0">
                  <a:pos x="13" y="2"/>
                </a:cxn>
                <a:cxn ang="0">
                  <a:pos x="4" y="2"/>
                </a:cxn>
              </a:cxnLst>
              <a:rect l="0" t="0" r="r" b="b"/>
              <a:pathLst>
                <a:path w="14" h="10">
                  <a:moveTo>
                    <a:pt x="4" y="2"/>
                  </a:moveTo>
                  <a:lnTo>
                    <a:pt x="4" y="2"/>
                  </a:lnTo>
                  <a:lnTo>
                    <a:pt x="4" y="2"/>
                  </a:lnTo>
                  <a:lnTo>
                    <a:pt x="8" y="1"/>
                  </a:lnTo>
                  <a:lnTo>
                    <a:pt x="8" y="1"/>
                  </a:lnTo>
                  <a:lnTo>
                    <a:pt x="6" y="0"/>
                  </a:lnTo>
                  <a:lnTo>
                    <a:pt x="0" y="4"/>
                  </a:lnTo>
                  <a:lnTo>
                    <a:pt x="2" y="6"/>
                  </a:lnTo>
                  <a:lnTo>
                    <a:pt x="4" y="9"/>
                  </a:lnTo>
                  <a:lnTo>
                    <a:pt x="11" y="8"/>
                  </a:lnTo>
                  <a:lnTo>
                    <a:pt x="13" y="2"/>
                  </a:lnTo>
                  <a:lnTo>
                    <a:pt x="4"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6" name="Freeform 276"/>
            <p:cNvSpPr>
              <a:spLocks noChangeAspect="1"/>
            </p:cNvSpPr>
            <p:nvPr/>
          </p:nvSpPr>
          <p:spPr bwMode="auto">
            <a:xfrm>
              <a:off x="875" y="2711"/>
              <a:ext cx="10" cy="14"/>
            </a:xfrm>
            <a:custGeom>
              <a:avLst/>
              <a:gdLst/>
              <a:ahLst/>
              <a:cxnLst>
                <a:cxn ang="0">
                  <a:pos x="5" y="0"/>
                </a:cxn>
                <a:cxn ang="0">
                  <a:pos x="5" y="0"/>
                </a:cxn>
                <a:cxn ang="0">
                  <a:pos x="0" y="3"/>
                </a:cxn>
                <a:cxn ang="0">
                  <a:pos x="0" y="7"/>
                </a:cxn>
                <a:cxn ang="0">
                  <a:pos x="0" y="10"/>
                </a:cxn>
                <a:cxn ang="0">
                  <a:pos x="0" y="13"/>
                </a:cxn>
                <a:cxn ang="0">
                  <a:pos x="9" y="13"/>
                </a:cxn>
                <a:cxn ang="0">
                  <a:pos x="9" y="10"/>
                </a:cxn>
                <a:cxn ang="0">
                  <a:pos x="9" y="7"/>
                </a:cxn>
                <a:cxn ang="0">
                  <a:pos x="8" y="7"/>
                </a:cxn>
                <a:cxn ang="0">
                  <a:pos x="6" y="8"/>
                </a:cxn>
                <a:cxn ang="0">
                  <a:pos x="5" y="0"/>
                </a:cxn>
              </a:cxnLst>
              <a:rect l="0" t="0" r="r" b="b"/>
              <a:pathLst>
                <a:path w="10" h="14">
                  <a:moveTo>
                    <a:pt x="5" y="0"/>
                  </a:moveTo>
                  <a:lnTo>
                    <a:pt x="5" y="0"/>
                  </a:lnTo>
                  <a:lnTo>
                    <a:pt x="0" y="3"/>
                  </a:lnTo>
                  <a:lnTo>
                    <a:pt x="0" y="7"/>
                  </a:lnTo>
                  <a:lnTo>
                    <a:pt x="0" y="10"/>
                  </a:lnTo>
                  <a:lnTo>
                    <a:pt x="0" y="13"/>
                  </a:lnTo>
                  <a:lnTo>
                    <a:pt x="9" y="13"/>
                  </a:lnTo>
                  <a:lnTo>
                    <a:pt x="9" y="10"/>
                  </a:lnTo>
                  <a:lnTo>
                    <a:pt x="9" y="7"/>
                  </a:lnTo>
                  <a:lnTo>
                    <a:pt x="8" y="7"/>
                  </a:lnTo>
                  <a:lnTo>
                    <a:pt x="6" y="8"/>
                  </a:lnTo>
                  <a:lnTo>
                    <a:pt x="5"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7" name="Freeform 277"/>
            <p:cNvSpPr>
              <a:spLocks noChangeAspect="1"/>
            </p:cNvSpPr>
            <p:nvPr/>
          </p:nvSpPr>
          <p:spPr bwMode="auto">
            <a:xfrm>
              <a:off x="880" y="2709"/>
              <a:ext cx="11" cy="12"/>
            </a:xfrm>
            <a:custGeom>
              <a:avLst/>
              <a:gdLst/>
              <a:ahLst/>
              <a:cxnLst>
                <a:cxn ang="0">
                  <a:pos x="0" y="2"/>
                </a:cxn>
                <a:cxn ang="0">
                  <a:pos x="0" y="4"/>
                </a:cxn>
                <a:cxn ang="0">
                  <a:pos x="0" y="3"/>
                </a:cxn>
                <a:cxn ang="0">
                  <a:pos x="2" y="2"/>
                </a:cxn>
                <a:cxn ang="0">
                  <a:pos x="2" y="1"/>
                </a:cxn>
                <a:cxn ang="0">
                  <a:pos x="0" y="2"/>
                </a:cxn>
                <a:cxn ang="0">
                  <a:pos x="2" y="10"/>
                </a:cxn>
                <a:cxn ang="0">
                  <a:pos x="4" y="9"/>
                </a:cxn>
                <a:cxn ang="0">
                  <a:pos x="7" y="7"/>
                </a:cxn>
                <a:cxn ang="0">
                  <a:pos x="10" y="3"/>
                </a:cxn>
                <a:cxn ang="0">
                  <a:pos x="8" y="0"/>
                </a:cxn>
                <a:cxn ang="0">
                  <a:pos x="8" y="1"/>
                </a:cxn>
                <a:cxn ang="0">
                  <a:pos x="0" y="2"/>
                </a:cxn>
              </a:cxnLst>
              <a:rect l="0" t="0" r="r" b="b"/>
              <a:pathLst>
                <a:path w="11" h="11">
                  <a:moveTo>
                    <a:pt x="0" y="2"/>
                  </a:moveTo>
                  <a:lnTo>
                    <a:pt x="0" y="4"/>
                  </a:lnTo>
                  <a:lnTo>
                    <a:pt x="0" y="3"/>
                  </a:lnTo>
                  <a:lnTo>
                    <a:pt x="2" y="2"/>
                  </a:lnTo>
                  <a:lnTo>
                    <a:pt x="2" y="1"/>
                  </a:lnTo>
                  <a:lnTo>
                    <a:pt x="0" y="2"/>
                  </a:lnTo>
                  <a:lnTo>
                    <a:pt x="2" y="10"/>
                  </a:lnTo>
                  <a:lnTo>
                    <a:pt x="4" y="9"/>
                  </a:lnTo>
                  <a:lnTo>
                    <a:pt x="7" y="7"/>
                  </a:lnTo>
                  <a:lnTo>
                    <a:pt x="10" y="3"/>
                  </a:lnTo>
                  <a:lnTo>
                    <a:pt x="8" y="0"/>
                  </a:lnTo>
                  <a:lnTo>
                    <a:pt x="8" y="1"/>
                  </a:lnTo>
                  <a:lnTo>
                    <a:pt x="0"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8" name="Freeform 278"/>
            <p:cNvSpPr>
              <a:spLocks noChangeAspect="1"/>
            </p:cNvSpPr>
            <p:nvPr/>
          </p:nvSpPr>
          <p:spPr bwMode="auto">
            <a:xfrm>
              <a:off x="878" y="2704"/>
              <a:ext cx="11" cy="9"/>
            </a:xfrm>
            <a:custGeom>
              <a:avLst/>
              <a:gdLst/>
              <a:ahLst/>
              <a:cxnLst>
                <a:cxn ang="0">
                  <a:pos x="0" y="0"/>
                </a:cxn>
                <a:cxn ang="0">
                  <a:pos x="0" y="0"/>
                </a:cxn>
                <a:cxn ang="0">
                  <a:pos x="0" y="3"/>
                </a:cxn>
                <a:cxn ang="0">
                  <a:pos x="2" y="7"/>
                </a:cxn>
                <a:cxn ang="0">
                  <a:pos x="2" y="7"/>
                </a:cxn>
                <a:cxn ang="0">
                  <a:pos x="2" y="8"/>
                </a:cxn>
                <a:cxn ang="0">
                  <a:pos x="10" y="7"/>
                </a:cxn>
                <a:cxn ang="0">
                  <a:pos x="10" y="3"/>
                </a:cxn>
                <a:cxn ang="0">
                  <a:pos x="8" y="2"/>
                </a:cxn>
                <a:cxn ang="0">
                  <a:pos x="9" y="0"/>
                </a:cxn>
                <a:cxn ang="0">
                  <a:pos x="0" y="0"/>
                </a:cxn>
              </a:cxnLst>
              <a:rect l="0" t="0" r="r" b="b"/>
              <a:pathLst>
                <a:path w="11" h="9">
                  <a:moveTo>
                    <a:pt x="0" y="0"/>
                  </a:moveTo>
                  <a:lnTo>
                    <a:pt x="0" y="0"/>
                  </a:lnTo>
                  <a:lnTo>
                    <a:pt x="0" y="3"/>
                  </a:lnTo>
                  <a:lnTo>
                    <a:pt x="2" y="7"/>
                  </a:lnTo>
                  <a:lnTo>
                    <a:pt x="2" y="7"/>
                  </a:lnTo>
                  <a:lnTo>
                    <a:pt x="2" y="8"/>
                  </a:lnTo>
                  <a:lnTo>
                    <a:pt x="10" y="7"/>
                  </a:lnTo>
                  <a:lnTo>
                    <a:pt x="10" y="3"/>
                  </a:lnTo>
                  <a:lnTo>
                    <a:pt x="8" y="2"/>
                  </a:lnTo>
                  <a:lnTo>
                    <a:pt x="9" y="0"/>
                  </a:lnTo>
                  <a:lnTo>
                    <a:pt x="0" y="0"/>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19" name="Freeform 279"/>
            <p:cNvSpPr>
              <a:spLocks noChangeAspect="1"/>
            </p:cNvSpPr>
            <p:nvPr/>
          </p:nvSpPr>
          <p:spPr bwMode="auto">
            <a:xfrm>
              <a:off x="878" y="2695"/>
              <a:ext cx="17" cy="7"/>
            </a:xfrm>
            <a:custGeom>
              <a:avLst/>
              <a:gdLst/>
              <a:ahLst/>
              <a:cxnLst>
                <a:cxn ang="0">
                  <a:pos x="7" y="4"/>
                </a:cxn>
                <a:cxn ang="0">
                  <a:pos x="6" y="3"/>
                </a:cxn>
                <a:cxn ang="0">
                  <a:pos x="8" y="0"/>
                </a:cxn>
                <a:cxn ang="0">
                  <a:pos x="6" y="2"/>
                </a:cxn>
                <a:cxn ang="0">
                  <a:pos x="2" y="4"/>
                </a:cxn>
                <a:cxn ang="0">
                  <a:pos x="0" y="9"/>
                </a:cxn>
                <a:cxn ang="0">
                  <a:pos x="9" y="9"/>
                </a:cxn>
                <a:cxn ang="0">
                  <a:pos x="10" y="8"/>
                </a:cxn>
                <a:cxn ang="0">
                  <a:pos x="12" y="8"/>
                </a:cxn>
                <a:cxn ang="0">
                  <a:pos x="16" y="3"/>
                </a:cxn>
                <a:cxn ang="0">
                  <a:pos x="15" y="2"/>
                </a:cxn>
                <a:cxn ang="0">
                  <a:pos x="7" y="4"/>
                </a:cxn>
              </a:cxnLst>
              <a:rect l="0" t="0" r="r" b="b"/>
              <a:pathLst>
                <a:path w="17" h="10">
                  <a:moveTo>
                    <a:pt x="7" y="4"/>
                  </a:moveTo>
                  <a:lnTo>
                    <a:pt x="6" y="3"/>
                  </a:lnTo>
                  <a:lnTo>
                    <a:pt x="8" y="0"/>
                  </a:lnTo>
                  <a:lnTo>
                    <a:pt x="6" y="2"/>
                  </a:lnTo>
                  <a:lnTo>
                    <a:pt x="2" y="4"/>
                  </a:lnTo>
                  <a:lnTo>
                    <a:pt x="0" y="9"/>
                  </a:lnTo>
                  <a:lnTo>
                    <a:pt x="9" y="9"/>
                  </a:lnTo>
                  <a:lnTo>
                    <a:pt x="10" y="8"/>
                  </a:lnTo>
                  <a:lnTo>
                    <a:pt x="12" y="8"/>
                  </a:lnTo>
                  <a:lnTo>
                    <a:pt x="16" y="3"/>
                  </a:lnTo>
                  <a:lnTo>
                    <a:pt x="15" y="2"/>
                  </a:lnTo>
                  <a:lnTo>
                    <a:pt x="7" y="4"/>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20" name="Freeform 280"/>
            <p:cNvSpPr>
              <a:spLocks noChangeAspect="1"/>
            </p:cNvSpPr>
            <p:nvPr/>
          </p:nvSpPr>
          <p:spPr bwMode="auto">
            <a:xfrm>
              <a:off x="882" y="2690"/>
              <a:ext cx="12" cy="8"/>
            </a:xfrm>
            <a:custGeom>
              <a:avLst/>
              <a:gdLst/>
              <a:ahLst/>
              <a:cxnLst>
                <a:cxn ang="0">
                  <a:pos x="3" y="9"/>
                </a:cxn>
                <a:cxn ang="0">
                  <a:pos x="4" y="9"/>
                </a:cxn>
                <a:cxn ang="0">
                  <a:pos x="3" y="9"/>
                </a:cxn>
                <a:cxn ang="0">
                  <a:pos x="2" y="8"/>
                </a:cxn>
                <a:cxn ang="0">
                  <a:pos x="2" y="9"/>
                </a:cxn>
                <a:cxn ang="0">
                  <a:pos x="3" y="10"/>
                </a:cxn>
                <a:cxn ang="0">
                  <a:pos x="11" y="7"/>
                </a:cxn>
                <a:cxn ang="0">
                  <a:pos x="10" y="5"/>
                </a:cxn>
                <a:cxn ang="0">
                  <a:pos x="8" y="2"/>
                </a:cxn>
                <a:cxn ang="0">
                  <a:pos x="4" y="0"/>
                </a:cxn>
                <a:cxn ang="0">
                  <a:pos x="0" y="0"/>
                </a:cxn>
                <a:cxn ang="0">
                  <a:pos x="0" y="0"/>
                </a:cxn>
                <a:cxn ang="0">
                  <a:pos x="3" y="9"/>
                </a:cxn>
              </a:cxnLst>
              <a:rect l="0" t="0" r="r" b="b"/>
              <a:pathLst>
                <a:path w="12" h="11">
                  <a:moveTo>
                    <a:pt x="3" y="9"/>
                  </a:moveTo>
                  <a:lnTo>
                    <a:pt x="4" y="9"/>
                  </a:lnTo>
                  <a:lnTo>
                    <a:pt x="3" y="9"/>
                  </a:lnTo>
                  <a:lnTo>
                    <a:pt x="2" y="8"/>
                  </a:lnTo>
                  <a:lnTo>
                    <a:pt x="2" y="9"/>
                  </a:lnTo>
                  <a:lnTo>
                    <a:pt x="3" y="10"/>
                  </a:lnTo>
                  <a:lnTo>
                    <a:pt x="11" y="7"/>
                  </a:lnTo>
                  <a:lnTo>
                    <a:pt x="10" y="5"/>
                  </a:lnTo>
                  <a:lnTo>
                    <a:pt x="8" y="2"/>
                  </a:lnTo>
                  <a:lnTo>
                    <a:pt x="4" y="0"/>
                  </a:lnTo>
                  <a:lnTo>
                    <a:pt x="0" y="0"/>
                  </a:lnTo>
                  <a:lnTo>
                    <a:pt x="0" y="0"/>
                  </a:lnTo>
                  <a:lnTo>
                    <a:pt x="3" y="9"/>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sp>
          <p:nvSpPr>
            <p:cNvPr id="10521" name="Freeform 281"/>
            <p:cNvSpPr>
              <a:spLocks noChangeAspect="1"/>
            </p:cNvSpPr>
            <p:nvPr/>
          </p:nvSpPr>
          <p:spPr bwMode="auto">
            <a:xfrm>
              <a:off x="874" y="2688"/>
              <a:ext cx="12" cy="12"/>
            </a:xfrm>
            <a:custGeom>
              <a:avLst/>
              <a:gdLst/>
              <a:ahLst/>
              <a:cxnLst>
                <a:cxn ang="0">
                  <a:pos x="0" y="2"/>
                </a:cxn>
                <a:cxn ang="0">
                  <a:pos x="0" y="3"/>
                </a:cxn>
                <a:cxn ang="0">
                  <a:pos x="1" y="6"/>
                </a:cxn>
                <a:cxn ang="0">
                  <a:pos x="3" y="8"/>
                </a:cxn>
                <a:cxn ang="0">
                  <a:pos x="7" y="11"/>
                </a:cxn>
                <a:cxn ang="0">
                  <a:pos x="11" y="10"/>
                </a:cxn>
                <a:cxn ang="0">
                  <a:pos x="8" y="2"/>
                </a:cxn>
                <a:cxn ang="0">
                  <a:pos x="8" y="3"/>
                </a:cxn>
                <a:cxn ang="0">
                  <a:pos x="9" y="3"/>
                </a:cxn>
                <a:cxn ang="0">
                  <a:pos x="9" y="2"/>
                </a:cxn>
                <a:cxn ang="0">
                  <a:pos x="8" y="0"/>
                </a:cxn>
                <a:cxn ang="0">
                  <a:pos x="8" y="1"/>
                </a:cxn>
                <a:cxn ang="0">
                  <a:pos x="0" y="2"/>
                </a:cxn>
              </a:cxnLst>
              <a:rect l="0" t="0" r="r" b="b"/>
              <a:pathLst>
                <a:path w="12" h="12">
                  <a:moveTo>
                    <a:pt x="0" y="2"/>
                  </a:moveTo>
                  <a:lnTo>
                    <a:pt x="0" y="3"/>
                  </a:lnTo>
                  <a:lnTo>
                    <a:pt x="1" y="6"/>
                  </a:lnTo>
                  <a:lnTo>
                    <a:pt x="3" y="8"/>
                  </a:lnTo>
                  <a:lnTo>
                    <a:pt x="7" y="11"/>
                  </a:lnTo>
                  <a:lnTo>
                    <a:pt x="11" y="10"/>
                  </a:lnTo>
                  <a:lnTo>
                    <a:pt x="8" y="2"/>
                  </a:lnTo>
                  <a:lnTo>
                    <a:pt x="8" y="3"/>
                  </a:lnTo>
                  <a:lnTo>
                    <a:pt x="9" y="3"/>
                  </a:lnTo>
                  <a:lnTo>
                    <a:pt x="9" y="2"/>
                  </a:lnTo>
                  <a:lnTo>
                    <a:pt x="8" y="0"/>
                  </a:lnTo>
                  <a:lnTo>
                    <a:pt x="8" y="1"/>
                  </a:lnTo>
                  <a:lnTo>
                    <a:pt x="0" y="2"/>
                  </a:lnTo>
                </a:path>
              </a:pathLst>
            </a:custGeom>
            <a:gradFill rotWithShape="0">
              <a:gsLst>
                <a:gs pos="0">
                  <a:schemeClr val="hlink"/>
                </a:gs>
                <a:gs pos="100000">
                  <a:schemeClr val="hlink">
                    <a:gamma/>
                    <a:shade val="86275"/>
                    <a:invGamma/>
                  </a:schemeClr>
                </a:gs>
              </a:gsLst>
              <a:path path="rect">
                <a:fillToRect l="50000" t="50000" r="50000" b="50000"/>
              </a:path>
            </a:gradFill>
            <a:ln w="3175" cap="rnd" cmpd="sng">
              <a:solidFill>
                <a:schemeClr val="tx1"/>
              </a:solidFill>
              <a:round/>
              <a:headEnd/>
              <a:tailEnd/>
            </a:ln>
            <a:effectLst/>
          </p:spPr>
          <p:txBody>
            <a:bodyPr/>
            <a:lstStyle/>
            <a:p>
              <a:pPr eaLnBrk="0" hangingPunct="0">
                <a:defRPr/>
              </a:pPr>
              <a:endParaRPr lang="en-US" sz="3200">
                <a:latin typeface="Tahoma" pitchFamily="34" charset="0"/>
              </a:endParaRPr>
            </a:p>
          </p:txBody>
        </p:sp>
      </p:grpSp>
      <p:sp>
        <p:nvSpPr>
          <p:cNvPr id="3350" name="Rectangle 282"/>
          <p:cNvSpPr>
            <a:spLocks noChangeAspect="1" noChangeArrowheads="1"/>
          </p:cNvSpPr>
          <p:nvPr/>
        </p:nvSpPr>
        <p:spPr bwMode="auto">
          <a:xfrm>
            <a:off x="1111250" y="5727700"/>
            <a:ext cx="6794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Honolulu</a:t>
            </a:r>
          </a:p>
        </p:txBody>
      </p:sp>
      <p:sp>
        <p:nvSpPr>
          <p:cNvPr id="3351" name="Text Box 283"/>
          <p:cNvSpPr txBox="1">
            <a:spLocks noChangeAspect="1" noChangeArrowheads="1"/>
          </p:cNvSpPr>
          <p:nvPr/>
        </p:nvSpPr>
        <p:spPr bwMode="auto">
          <a:xfrm>
            <a:off x="1590675" y="1782763"/>
            <a:ext cx="5588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Seattle</a:t>
            </a:r>
          </a:p>
        </p:txBody>
      </p:sp>
      <p:sp>
        <p:nvSpPr>
          <p:cNvPr id="3352" name="Text Box 284"/>
          <p:cNvSpPr txBox="1">
            <a:spLocks noChangeAspect="1" noChangeArrowheads="1"/>
          </p:cNvSpPr>
          <p:nvPr/>
        </p:nvSpPr>
        <p:spPr bwMode="auto">
          <a:xfrm>
            <a:off x="1293813" y="2209800"/>
            <a:ext cx="6477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Portland</a:t>
            </a:r>
          </a:p>
        </p:txBody>
      </p:sp>
      <p:sp>
        <p:nvSpPr>
          <p:cNvPr id="3353" name="Rectangle 285"/>
          <p:cNvSpPr>
            <a:spLocks noChangeAspect="1" noChangeArrowheads="1"/>
          </p:cNvSpPr>
          <p:nvPr/>
        </p:nvSpPr>
        <p:spPr bwMode="auto">
          <a:xfrm>
            <a:off x="8345488" y="1500188"/>
            <a:ext cx="342900" cy="136525"/>
          </a:xfrm>
          <a:prstGeom prst="rect">
            <a:avLst/>
          </a:prstGeom>
          <a:noFill/>
          <a:ln w="9525">
            <a:noFill/>
            <a:miter lim="800000"/>
            <a:headEnd/>
            <a:tailEnd/>
          </a:ln>
        </p:spPr>
        <p:txBody>
          <a:bodyPr wrap="none" lIns="0" tIns="0" rIns="0" bIns="0">
            <a:spAutoFit/>
          </a:bodyPr>
          <a:lstStyle/>
          <a:p>
            <a:r>
              <a:rPr lang="en-US" sz="900" b="1">
                <a:solidFill>
                  <a:srgbClr val="000099"/>
                </a:solidFill>
              </a:rPr>
              <a:t>Togus</a:t>
            </a:r>
          </a:p>
        </p:txBody>
      </p:sp>
      <p:sp>
        <p:nvSpPr>
          <p:cNvPr id="3354" name="Rectangle 286"/>
          <p:cNvSpPr>
            <a:spLocks noChangeAspect="1" noChangeArrowheads="1"/>
          </p:cNvSpPr>
          <p:nvPr/>
        </p:nvSpPr>
        <p:spPr bwMode="auto">
          <a:xfrm>
            <a:off x="7056438" y="2613025"/>
            <a:ext cx="393700" cy="136525"/>
          </a:xfrm>
          <a:prstGeom prst="rect">
            <a:avLst/>
          </a:prstGeom>
          <a:noFill/>
          <a:ln w="9525">
            <a:noFill/>
            <a:miter lim="800000"/>
            <a:headEnd/>
            <a:tailEnd/>
          </a:ln>
        </p:spPr>
        <p:txBody>
          <a:bodyPr wrap="none" lIns="0" tIns="0" rIns="0" bIns="0">
            <a:spAutoFit/>
          </a:bodyPr>
          <a:lstStyle/>
          <a:p>
            <a:r>
              <a:rPr lang="en-US" sz="900" b="1">
                <a:solidFill>
                  <a:srgbClr val="000099"/>
                </a:solidFill>
              </a:rPr>
              <a:t>Buffalo</a:t>
            </a:r>
          </a:p>
        </p:txBody>
      </p:sp>
      <p:sp>
        <p:nvSpPr>
          <p:cNvPr id="3355" name="Rectangle 287"/>
          <p:cNvSpPr>
            <a:spLocks noChangeAspect="1" noChangeArrowheads="1"/>
          </p:cNvSpPr>
          <p:nvPr/>
        </p:nvSpPr>
        <p:spPr bwMode="auto">
          <a:xfrm>
            <a:off x="6459538" y="1928813"/>
            <a:ext cx="889000" cy="136525"/>
          </a:xfrm>
          <a:prstGeom prst="rect">
            <a:avLst/>
          </a:prstGeom>
          <a:noFill/>
          <a:ln w="9525">
            <a:noFill/>
            <a:miter lim="800000"/>
            <a:headEnd/>
            <a:tailEnd/>
          </a:ln>
        </p:spPr>
        <p:txBody>
          <a:bodyPr wrap="none" lIns="0" tIns="0" rIns="0" bIns="0">
            <a:spAutoFit/>
          </a:bodyPr>
          <a:lstStyle/>
          <a:p>
            <a:r>
              <a:rPr lang="en-US" sz="900" b="1">
                <a:solidFill>
                  <a:srgbClr val="000099"/>
                </a:solidFill>
              </a:rPr>
              <a:t>White River Jct. </a:t>
            </a:r>
          </a:p>
        </p:txBody>
      </p:sp>
      <p:sp>
        <p:nvSpPr>
          <p:cNvPr id="3356" name="Rectangle 288"/>
          <p:cNvSpPr>
            <a:spLocks noChangeAspect="1" noChangeArrowheads="1"/>
          </p:cNvSpPr>
          <p:nvPr/>
        </p:nvSpPr>
        <p:spPr bwMode="auto">
          <a:xfrm>
            <a:off x="7112000" y="1714500"/>
            <a:ext cx="635000" cy="136525"/>
          </a:xfrm>
          <a:prstGeom prst="rect">
            <a:avLst/>
          </a:prstGeom>
          <a:noFill/>
          <a:ln w="9525">
            <a:noFill/>
            <a:miter lim="800000"/>
            <a:headEnd/>
            <a:tailEnd/>
          </a:ln>
        </p:spPr>
        <p:txBody>
          <a:bodyPr wrap="none" lIns="0" tIns="0" rIns="0" bIns="0">
            <a:spAutoFit/>
          </a:bodyPr>
          <a:lstStyle/>
          <a:p>
            <a:r>
              <a:rPr lang="en-US" sz="900" b="1">
                <a:solidFill>
                  <a:srgbClr val="000099"/>
                </a:solidFill>
              </a:rPr>
              <a:t>Manchester</a:t>
            </a:r>
          </a:p>
        </p:txBody>
      </p:sp>
      <p:sp>
        <p:nvSpPr>
          <p:cNvPr id="3357" name="Rectangle 289"/>
          <p:cNvSpPr>
            <a:spLocks noChangeAspect="1" noChangeArrowheads="1"/>
          </p:cNvSpPr>
          <p:nvPr/>
        </p:nvSpPr>
        <p:spPr bwMode="auto">
          <a:xfrm>
            <a:off x="8245475" y="2393950"/>
            <a:ext cx="547688" cy="136525"/>
          </a:xfrm>
          <a:prstGeom prst="rect">
            <a:avLst/>
          </a:prstGeom>
          <a:noFill/>
          <a:ln w="9525">
            <a:noFill/>
            <a:miter lim="800000"/>
            <a:headEnd/>
            <a:tailEnd/>
          </a:ln>
        </p:spPr>
        <p:txBody>
          <a:bodyPr lIns="0" tIns="0" rIns="0" bIns="0">
            <a:spAutoFit/>
          </a:bodyPr>
          <a:lstStyle/>
          <a:p>
            <a:r>
              <a:rPr lang="en-US" sz="900" b="1">
                <a:solidFill>
                  <a:srgbClr val="000099"/>
                </a:solidFill>
              </a:rPr>
              <a:t>Boston</a:t>
            </a:r>
          </a:p>
        </p:txBody>
      </p:sp>
      <p:sp>
        <p:nvSpPr>
          <p:cNvPr id="3358" name="Rectangle 290"/>
          <p:cNvSpPr>
            <a:spLocks noChangeAspect="1" noChangeArrowheads="1"/>
          </p:cNvSpPr>
          <p:nvPr/>
        </p:nvSpPr>
        <p:spPr bwMode="auto">
          <a:xfrm>
            <a:off x="8177213" y="2613025"/>
            <a:ext cx="615950" cy="136525"/>
          </a:xfrm>
          <a:prstGeom prst="rect">
            <a:avLst/>
          </a:prstGeom>
          <a:noFill/>
          <a:ln w="9525">
            <a:noFill/>
            <a:miter lim="800000"/>
            <a:headEnd/>
            <a:tailEnd/>
          </a:ln>
        </p:spPr>
        <p:txBody>
          <a:bodyPr wrap="none" lIns="0" tIns="0" rIns="0" bIns="0">
            <a:spAutoFit/>
          </a:bodyPr>
          <a:lstStyle/>
          <a:p>
            <a:r>
              <a:rPr lang="en-US" sz="900" b="1">
                <a:solidFill>
                  <a:srgbClr val="000099"/>
                </a:solidFill>
              </a:rPr>
              <a:t>Providence</a:t>
            </a:r>
          </a:p>
        </p:txBody>
      </p:sp>
      <p:sp>
        <p:nvSpPr>
          <p:cNvPr id="3359" name="Rectangle 291"/>
          <p:cNvSpPr>
            <a:spLocks noChangeAspect="1" noChangeArrowheads="1"/>
          </p:cNvSpPr>
          <p:nvPr/>
        </p:nvSpPr>
        <p:spPr bwMode="auto">
          <a:xfrm>
            <a:off x="8313738" y="2759075"/>
            <a:ext cx="450850" cy="136525"/>
          </a:xfrm>
          <a:prstGeom prst="rect">
            <a:avLst/>
          </a:prstGeom>
          <a:noFill/>
          <a:ln w="9525">
            <a:noFill/>
            <a:miter lim="800000"/>
            <a:headEnd/>
            <a:tailEnd/>
          </a:ln>
        </p:spPr>
        <p:txBody>
          <a:bodyPr wrap="none" lIns="0" tIns="0" rIns="0" bIns="0">
            <a:spAutoFit/>
          </a:bodyPr>
          <a:lstStyle/>
          <a:p>
            <a:r>
              <a:rPr lang="en-US" sz="900" b="1">
                <a:solidFill>
                  <a:srgbClr val="000099"/>
                </a:solidFill>
              </a:rPr>
              <a:t>Hartford</a:t>
            </a:r>
          </a:p>
        </p:txBody>
      </p:sp>
      <p:sp>
        <p:nvSpPr>
          <p:cNvPr id="3360" name="Rectangle 292"/>
          <p:cNvSpPr>
            <a:spLocks noChangeAspect="1" noChangeArrowheads="1"/>
          </p:cNvSpPr>
          <p:nvPr/>
        </p:nvSpPr>
        <p:spPr bwMode="auto">
          <a:xfrm>
            <a:off x="7810500" y="3948113"/>
            <a:ext cx="482600" cy="136525"/>
          </a:xfrm>
          <a:prstGeom prst="rect">
            <a:avLst/>
          </a:prstGeom>
          <a:noFill/>
          <a:ln w="9525">
            <a:noFill/>
            <a:miter lim="800000"/>
            <a:headEnd/>
            <a:tailEnd/>
          </a:ln>
        </p:spPr>
        <p:txBody>
          <a:bodyPr wrap="none" lIns="0" tIns="0" rIns="0" bIns="0">
            <a:spAutoFit/>
          </a:bodyPr>
          <a:lstStyle/>
          <a:p>
            <a:r>
              <a:rPr lang="en-US" sz="900" b="1">
                <a:solidFill>
                  <a:srgbClr val="000099"/>
                </a:solidFill>
              </a:rPr>
              <a:t>Roanoke</a:t>
            </a:r>
          </a:p>
        </p:txBody>
      </p:sp>
      <p:sp>
        <p:nvSpPr>
          <p:cNvPr id="3361" name="Rectangle 293"/>
          <p:cNvSpPr>
            <a:spLocks noChangeAspect="1" noChangeArrowheads="1"/>
          </p:cNvSpPr>
          <p:nvPr/>
        </p:nvSpPr>
        <p:spPr bwMode="auto">
          <a:xfrm>
            <a:off x="7832725" y="4146550"/>
            <a:ext cx="819150" cy="136525"/>
          </a:xfrm>
          <a:prstGeom prst="rect">
            <a:avLst/>
          </a:prstGeom>
          <a:noFill/>
          <a:ln w="9525">
            <a:noFill/>
            <a:miter lim="800000"/>
            <a:headEnd/>
            <a:tailEnd/>
          </a:ln>
        </p:spPr>
        <p:txBody>
          <a:bodyPr wrap="none" lIns="0" tIns="0" rIns="0" bIns="0">
            <a:spAutoFit/>
          </a:bodyPr>
          <a:lstStyle/>
          <a:p>
            <a:r>
              <a:rPr lang="en-US" sz="900" b="1">
                <a:solidFill>
                  <a:srgbClr val="000099"/>
                </a:solidFill>
              </a:rPr>
              <a:t>Winston Salem</a:t>
            </a:r>
          </a:p>
        </p:txBody>
      </p:sp>
      <p:sp>
        <p:nvSpPr>
          <p:cNvPr id="3362" name="Rectangle 294"/>
          <p:cNvSpPr>
            <a:spLocks noChangeAspect="1" noChangeArrowheads="1"/>
          </p:cNvSpPr>
          <p:nvPr/>
        </p:nvSpPr>
        <p:spPr bwMode="auto">
          <a:xfrm>
            <a:off x="6096000" y="5572125"/>
            <a:ext cx="781050" cy="136525"/>
          </a:xfrm>
          <a:prstGeom prst="rect">
            <a:avLst/>
          </a:prstGeom>
          <a:noFill/>
          <a:ln w="9525">
            <a:noFill/>
            <a:miter lim="800000"/>
            <a:headEnd/>
            <a:tailEnd/>
          </a:ln>
        </p:spPr>
        <p:txBody>
          <a:bodyPr wrap="none" lIns="0" tIns="0" rIns="0" bIns="0">
            <a:spAutoFit/>
          </a:bodyPr>
          <a:lstStyle/>
          <a:p>
            <a:r>
              <a:rPr lang="en-US" sz="900" b="1">
                <a:solidFill>
                  <a:srgbClr val="000099"/>
                </a:solidFill>
              </a:rPr>
              <a:t>St. Petersburg</a:t>
            </a:r>
          </a:p>
        </p:txBody>
      </p:sp>
      <p:sp>
        <p:nvSpPr>
          <p:cNvPr id="3363" name="Rectangle 295"/>
          <p:cNvSpPr>
            <a:spLocks noChangeAspect="1" noChangeArrowheads="1"/>
          </p:cNvSpPr>
          <p:nvPr/>
        </p:nvSpPr>
        <p:spPr bwMode="auto">
          <a:xfrm>
            <a:off x="8421688" y="3343275"/>
            <a:ext cx="693737" cy="238125"/>
          </a:xfrm>
          <a:prstGeom prst="rect">
            <a:avLst/>
          </a:prstGeom>
          <a:noFill/>
          <a:ln w="9525">
            <a:noFill/>
            <a:miter lim="800000"/>
            <a:headEnd/>
            <a:tailEnd/>
          </a:ln>
        </p:spPr>
        <p:txBody>
          <a:bodyPr/>
          <a:lstStyle/>
          <a:p>
            <a:pPr eaLnBrk="0" hangingPunct="0"/>
            <a:endParaRPr lang="en-US" sz="3200">
              <a:latin typeface="Tahoma" pitchFamily="34" charset="0"/>
            </a:endParaRPr>
          </a:p>
        </p:txBody>
      </p:sp>
      <p:sp>
        <p:nvSpPr>
          <p:cNvPr id="3364" name="Rectangle 296"/>
          <p:cNvSpPr>
            <a:spLocks noChangeAspect="1" noChangeArrowheads="1"/>
          </p:cNvSpPr>
          <p:nvPr/>
        </p:nvSpPr>
        <p:spPr bwMode="auto">
          <a:xfrm>
            <a:off x="7970838" y="3417888"/>
            <a:ext cx="622300" cy="136525"/>
          </a:xfrm>
          <a:prstGeom prst="rect">
            <a:avLst/>
          </a:prstGeom>
          <a:noFill/>
          <a:ln w="9525">
            <a:noFill/>
            <a:miter lim="800000"/>
            <a:headEnd/>
            <a:tailEnd/>
          </a:ln>
        </p:spPr>
        <p:txBody>
          <a:bodyPr wrap="none" lIns="0" tIns="0" rIns="0" bIns="0">
            <a:spAutoFit/>
          </a:bodyPr>
          <a:lstStyle/>
          <a:p>
            <a:r>
              <a:rPr lang="en-US" sz="900" b="1">
                <a:solidFill>
                  <a:srgbClr val="000099"/>
                </a:solidFill>
              </a:rPr>
              <a:t>Wilmington</a:t>
            </a:r>
          </a:p>
        </p:txBody>
      </p:sp>
      <p:sp>
        <p:nvSpPr>
          <p:cNvPr id="3365" name="Rectangle 297"/>
          <p:cNvSpPr>
            <a:spLocks noChangeAspect="1" noChangeArrowheads="1"/>
          </p:cNvSpPr>
          <p:nvPr/>
        </p:nvSpPr>
        <p:spPr bwMode="auto">
          <a:xfrm>
            <a:off x="8450263" y="2949575"/>
            <a:ext cx="520700" cy="136525"/>
          </a:xfrm>
          <a:prstGeom prst="rect">
            <a:avLst/>
          </a:prstGeom>
          <a:noFill/>
          <a:ln w="9525">
            <a:noFill/>
            <a:miter lim="800000"/>
            <a:headEnd/>
            <a:tailEnd/>
          </a:ln>
        </p:spPr>
        <p:txBody>
          <a:bodyPr wrap="none" lIns="0" tIns="0" rIns="0" bIns="0">
            <a:spAutoFit/>
          </a:bodyPr>
          <a:lstStyle/>
          <a:p>
            <a:r>
              <a:rPr lang="en-US" sz="900" b="1">
                <a:solidFill>
                  <a:srgbClr val="000099"/>
                </a:solidFill>
              </a:rPr>
              <a:t>New York</a:t>
            </a:r>
          </a:p>
        </p:txBody>
      </p:sp>
      <p:grpSp>
        <p:nvGrpSpPr>
          <p:cNvPr id="4" name="Group 298"/>
          <p:cNvGrpSpPr>
            <a:grpSpLocks noChangeAspect="1"/>
          </p:cNvGrpSpPr>
          <p:nvPr/>
        </p:nvGrpSpPr>
        <p:grpSpPr bwMode="auto">
          <a:xfrm>
            <a:off x="7764463" y="2833688"/>
            <a:ext cx="593725" cy="204787"/>
            <a:chOff x="4926" y="1433"/>
            <a:chExt cx="414" cy="136"/>
          </a:xfrm>
        </p:grpSpPr>
        <p:sp>
          <p:nvSpPr>
            <p:cNvPr id="3367" name="Line 299"/>
            <p:cNvSpPr>
              <a:spLocks noChangeAspect="1" noChangeShapeType="1"/>
            </p:cNvSpPr>
            <p:nvPr/>
          </p:nvSpPr>
          <p:spPr bwMode="auto">
            <a:xfrm>
              <a:off x="4926" y="1433"/>
              <a:ext cx="374" cy="110"/>
            </a:xfrm>
            <a:prstGeom prst="line">
              <a:avLst/>
            </a:prstGeom>
            <a:noFill/>
            <a:ln w="12700">
              <a:solidFill>
                <a:srgbClr val="FF0000"/>
              </a:solidFill>
              <a:round/>
              <a:headEnd/>
              <a:tailEnd/>
            </a:ln>
          </p:spPr>
          <p:txBody>
            <a:bodyPr/>
            <a:lstStyle/>
            <a:p>
              <a:endParaRPr lang="en-US"/>
            </a:p>
          </p:txBody>
        </p:sp>
        <p:sp>
          <p:nvSpPr>
            <p:cNvPr id="3368" name="Freeform 300"/>
            <p:cNvSpPr>
              <a:spLocks noChangeAspect="1"/>
            </p:cNvSpPr>
            <p:nvPr/>
          </p:nvSpPr>
          <p:spPr bwMode="auto">
            <a:xfrm>
              <a:off x="5266" y="1504"/>
              <a:ext cx="74" cy="65"/>
            </a:xfrm>
            <a:custGeom>
              <a:avLst/>
              <a:gdLst>
                <a:gd name="T0" fmla="*/ 0 w 74"/>
                <a:gd name="T1" fmla="*/ 65 h 65"/>
                <a:gd name="T2" fmla="*/ 74 w 74"/>
                <a:gd name="T3" fmla="*/ 53 h 65"/>
                <a:gd name="T4" fmla="*/ 18 w 74"/>
                <a:gd name="T5" fmla="*/ 0 h 65"/>
                <a:gd name="T6" fmla="*/ 28 w 74"/>
                <a:gd name="T7" fmla="*/ 39 h 65"/>
                <a:gd name="T8" fmla="*/ 0 w 74"/>
                <a:gd name="T9" fmla="*/ 65 h 65"/>
                <a:gd name="T10" fmla="*/ 0 60000 65536"/>
                <a:gd name="T11" fmla="*/ 0 60000 65536"/>
                <a:gd name="T12" fmla="*/ 0 60000 65536"/>
                <a:gd name="T13" fmla="*/ 0 60000 65536"/>
                <a:gd name="T14" fmla="*/ 0 60000 65536"/>
                <a:gd name="T15" fmla="*/ 0 w 74"/>
                <a:gd name="T16" fmla="*/ 0 h 65"/>
                <a:gd name="T17" fmla="*/ 74 w 74"/>
                <a:gd name="T18" fmla="*/ 65 h 65"/>
              </a:gdLst>
              <a:ahLst/>
              <a:cxnLst>
                <a:cxn ang="T10">
                  <a:pos x="T0" y="T1"/>
                </a:cxn>
                <a:cxn ang="T11">
                  <a:pos x="T2" y="T3"/>
                </a:cxn>
                <a:cxn ang="T12">
                  <a:pos x="T4" y="T5"/>
                </a:cxn>
                <a:cxn ang="T13">
                  <a:pos x="T6" y="T7"/>
                </a:cxn>
                <a:cxn ang="T14">
                  <a:pos x="T8" y="T9"/>
                </a:cxn>
              </a:cxnLst>
              <a:rect l="T15" t="T16" r="T17" b="T18"/>
              <a:pathLst>
                <a:path w="74" h="65">
                  <a:moveTo>
                    <a:pt x="0" y="65"/>
                  </a:moveTo>
                  <a:lnTo>
                    <a:pt x="74" y="53"/>
                  </a:lnTo>
                  <a:lnTo>
                    <a:pt x="18" y="0"/>
                  </a:lnTo>
                  <a:lnTo>
                    <a:pt x="28" y="39"/>
                  </a:lnTo>
                  <a:lnTo>
                    <a:pt x="0" y="65"/>
                  </a:lnTo>
                  <a:close/>
                </a:path>
              </a:pathLst>
            </a:custGeom>
            <a:solidFill>
              <a:srgbClr val="FF0000"/>
            </a:solidFill>
            <a:ln w="9525">
              <a:solidFill>
                <a:srgbClr val="FF0000"/>
              </a:solidFill>
              <a:round/>
              <a:headEnd/>
              <a:tailEnd/>
            </a:ln>
          </p:spPr>
          <p:txBody>
            <a:bodyPr/>
            <a:lstStyle/>
            <a:p>
              <a:pPr eaLnBrk="0" hangingPunct="0"/>
              <a:endParaRPr lang="en-US" sz="3200">
                <a:latin typeface="Tahoma" pitchFamily="34" charset="0"/>
              </a:endParaRPr>
            </a:p>
          </p:txBody>
        </p:sp>
      </p:grpSp>
      <p:sp>
        <p:nvSpPr>
          <p:cNvPr id="3369" name="Rectangle 301"/>
          <p:cNvSpPr>
            <a:spLocks noChangeAspect="1" noChangeArrowheads="1"/>
          </p:cNvSpPr>
          <p:nvPr/>
        </p:nvSpPr>
        <p:spPr bwMode="auto">
          <a:xfrm>
            <a:off x="8083550" y="3262313"/>
            <a:ext cx="673100" cy="136525"/>
          </a:xfrm>
          <a:prstGeom prst="rect">
            <a:avLst/>
          </a:prstGeom>
          <a:noFill/>
          <a:ln w="9525">
            <a:noFill/>
            <a:miter lim="800000"/>
            <a:headEnd/>
            <a:tailEnd/>
          </a:ln>
        </p:spPr>
        <p:txBody>
          <a:bodyPr wrap="none" lIns="0" tIns="0" rIns="0" bIns="0">
            <a:spAutoFit/>
          </a:bodyPr>
          <a:lstStyle/>
          <a:p>
            <a:r>
              <a:rPr lang="en-US" sz="900" b="1">
                <a:solidFill>
                  <a:srgbClr val="000099"/>
                </a:solidFill>
              </a:rPr>
              <a:t>Philadelphia</a:t>
            </a:r>
          </a:p>
        </p:txBody>
      </p:sp>
      <p:sp>
        <p:nvSpPr>
          <p:cNvPr id="3370" name="Text Box 302"/>
          <p:cNvSpPr txBox="1">
            <a:spLocks noChangeAspect="1" noChangeArrowheads="1"/>
          </p:cNvSpPr>
          <p:nvPr/>
        </p:nvSpPr>
        <p:spPr bwMode="auto">
          <a:xfrm>
            <a:off x="8382000" y="3097213"/>
            <a:ext cx="5905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Newark</a:t>
            </a:r>
          </a:p>
        </p:txBody>
      </p:sp>
      <p:sp>
        <p:nvSpPr>
          <p:cNvPr id="3371" name="Text Box 303"/>
          <p:cNvSpPr txBox="1">
            <a:spLocks noChangeAspect="1" noChangeArrowheads="1"/>
          </p:cNvSpPr>
          <p:nvPr/>
        </p:nvSpPr>
        <p:spPr bwMode="auto">
          <a:xfrm>
            <a:off x="7910513" y="3571875"/>
            <a:ext cx="7112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Baltimore</a:t>
            </a:r>
          </a:p>
        </p:txBody>
      </p:sp>
      <p:sp>
        <p:nvSpPr>
          <p:cNvPr id="3372" name="Text Box 304"/>
          <p:cNvSpPr txBox="1">
            <a:spLocks noChangeAspect="1" noChangeArrowheads="1"/>
          </p:cNvSpPr>
          <p:nvPr/>
        </p:nvSpPr>
        <p:spPr bwMode="auto">
          <a:xfrm>
            <a:off x="1590675" y="3267075"/>
            <a:ext cx="4699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Reno</a:t>
            </a:r>
          </a:p>
        </p:txBody>
      </p:sp>
      <p:sp>
        <p:nvSpPr>
          <p:cNvPr id="3373" name="Text Box 305"/>
          <p:cNvSpPr txBox="1">
            <a:spLocks noChangeAspect="1" noChangeArrowheads="1"/>
          </p:cNvSpPr>
          <p:nvPr/>
        </p:nvSpPr>
        <p:spPr bwMode="auto">
          <a:xfrm>
            <a:off x="2249488" y="3357563"/>
            <a:ext cx="685800" cy="365125"/>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Salt Lake</a:t>
            </a:r>
          </a:p>
          <a:p>
            <a:pPr eaLnBrk="0" hangingPunct="0"/>
            <a:r>
              <a:rPr lang="en-US" sz="900" b="1">
                <a:solidFill>
                  <a:srgbClr val="000099"/>
                </a:solidFill>
              </a:rPr>
              <a:t>  City</a:t>
            </a:r>
          </a:p>
        </p:txBody>
      </p:sp>
      <p:sp>
        <p:nvSpPr>
          <p:cNvPr id="3374" name="Text Box 306"/>
          <p:cNvSpPr txBox="1">
            <a:spLocks noChangeAspect="1" noChangeArrowheads="1"/>
          </p:cNvSpPr>
          <p:nvPr/>
        </p:nvSpPr>
        <p:spPr bwMode="auto">
          <a:xfrm>
            <a:off x="2733675" y="4338638"/>
            <a:ext cx="8890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Albuquerque</a:t>
            </a:r>
          </a:p>
        </p:txBody>
      </p:sp>
      <p:sp>
        <p:nvSpPr>
          <p:cNvPr id="3375" name="Text Box 307"/>
          <p:cNvSpPr txBox="1">
            <a:spLocks noChangeAspect="1" noChangeArrowheads="1"/>
          </p:cNvSpPr>
          <p:nvPr/>
        </p:nvSpPr>
        <p:spPr bwMode="auto">
          <a:xfrm>
            <a:off x="2047875" y="4541838"/>
            <a:ext cx="6286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Phoenix</a:t>
            </a:r>
          </a:p>
        </p:txBody>
      </p:sp>
      <p:sp>
        <p:nvSpPr>
          <p:cNvPr id="3376" name="Text Box 308"/>
          <p:cNvSpPr txBox="1">
            <a:spLocks noChangeAspect="1" noChangeArrowheads="1"/>
          </p:cNvSpPr>
          <p:nvPr/>
        </p:nvSpPr>
        <p:spPr bwMode="auto">
          <a:xfrm>
            <a:off x="3008313" y="3513138"/>
            <a:ext cx="5715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Denver</a:t>
            </a:r>
          </a:p>
        </p:txBody>
      </p:sp>
      <p:sp>
        <p:nvSpPr>
          <p:cNvPr id="3377" name="Text Box 309"/>
          <p:cNvSpPr txBox="1">
            <a:spLocks noChangeAspect="1" noChangeArrowheads="1"/>
          </p:cNvSpPr>
          <p:nvPr/>
        </p:nvSpPr>
        <p:spPr bwMode="auto">
          <a:xfrm>
            <a:off x="2073275" y="2586038"/>
            <a:ext cx="4953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Boise</a:t>
            </a:r>
          </a:p>
        </p:txBody>
      </p:sp>
      <p:sp>
        <p:nvSpPr>
          <p:cNvPr id="3378" name="Text Box 310"/>
          <p:cNvSpPr txBox="1">
            <a:spLocks noChangeAspect="1" noChangeArrowheads="1"/>
          </p:cNvSpPr>
          <p:nvPr/>
        </p:nvSpPr>
        <p:spPr bwMode="auto">
          <a:xfrm>
            <a:off x="2689225" y="2076450"/>
            <a:ext cx="8255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Ft. Harrison</a:t>
            </a:r>
          </a:p>
        </p:txBody>
      </p:sp>
      <p:sp>
        <p:nvSpPr>
          <p:cNvPr id="3379" name="Text Box 311"/>
          <p:cNvSpPr txBox="1">
            <a:spLocks noChangeAspect="1" noChangeArrowheads="1"/>
          </p:cNvSpPr>
          <p:nvPr/>
        </p:nvSpPr>
        <p:spPr bwMode="auto">
          <a:xfrm>
            <a:off x="2757488" y="2879725"/>
            <a:ext cx="7302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Cheyenne</a:t>
            </a:r>
          </a:p>
        </p:txBody>
      </p:sp>
      <p:sp>
        <p:nvSpPr>
          <p:cNvPr id="3380" name="Text Box 312"/>
          <p:cNvSpPr txBox="1">
            <a:spLocks noChangeAspect="1" noChangeArrowheads="1"/>
          </p:cNvSpPr>
          <p:nvPr/>
        </p:nvSpPr>
        <p:spPr bwMode="auto">
          <a:xfrm>
            <a:off x="3717925" y="2586038"/>
            <a:ext cx="7874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Sioux Falls</a:t>
            </a:r>
          </a:p>
        </p:txBody>
      </p:sp>
      <p:sp>
        <p:nvSpPr>
          <p:cNvPr id="3381" name="Text Box 313"/>
          <p:cNvSpPr txBox="1">
            <a:spLocks noChangeAspect="1" noChangeArrowheads="1"/>
          </p:cNvSpPr>
          <p:nvPr/>
        </p:nvSpPr>
        <p:spPr bwMode="auto">
          <a:xfrm>
            <a:off x="3856038" y="2076450"/>
            <a:ext cx="5016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Fargo</a:t>
            </a:r>
          </a:p>
        </p:txBody>
      </p:sp>
      <p:sp>
        <p:nvSpPr>
          <p:cNvPr id="3382" name="Text Box 314"/>
          <p:cNvSpPr txBox="1">
            <a:spLocks noChangeAspect="1" noChangeArrowheads="1"/>
          </p:cNvSpPr>
          <p:nvPr/>
        </p:nvSpPr>
        <p:spPr bwMode="auto">
          <a:xfrm>
            <a:off x="3856038" y="3097213"/>
            <a:ext cx="5905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Lincoln</a:t>
            </a:r>
          </a:p>
        </p:txBody>
      </p:sp>
      <p:sp>
        <p:nvSpPr>
          <p:cNvPr id="10555" name="AutoShape 315"/>
          <p:cNvSpPr>
            <a:spLocks noChangeAspect="1" noChangeArrowheads="1"/>
          </p:cNvSpPr>
          <p:nvPr/>
        </p:nvSpPr>
        <p:spPr bwMode="auto">
          <a:xfrm>
            <a:off x="4130675" y="4876800"/>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3384" name="Rectangle 316"/>
          <p:cNvSpPr>
            <a:spLocks noChangeAspect="1" noChangeArrowheads="1"/>
          </p:cNvSpPr>
          <p:nvPr/>
        </p:nvSpPr>
        <p:spPr bwMode="auto">
          <a:xfrm>
            <a:off x="7329488" y="4572000"/>
            <a:ext cx="520700" cy="136525"/>
          </a:xfrm>
          <a:prstGeom prst="rect">
            <a:avLst/>
          </a:prstGeom>
          <a:noFill/>
          <a:ln w="9525">
            <a:noFill/>
            <a:miter lim="800000"/>
            <a:headEnd/>
            <a:tailEnd/>
          </a:ln>
        </p:spPr>
        <p:txBody>
          <a:bodyPr wrap="none" lIns="0" tIns="0" rIns="0" bIns="0">
            <a:spAutoFit/>
          </a:bodyPr>
          <a:lstStyle/>
          <a:p>
            <a:r>
              <a:rPr lang="en-US" sz="900" b="1">
                <a:solidFill>
                  <a:srgbClr val="000099"/>
                </a:solidFill>
              </a:rPr>
              <a:t>Columbia</a:t>
            </a:r>
          </a:p>
        </p:txBody>
      </p:sp>
      <p:sp>
        <p:nvSpPr>
          <p:cNvPr id="3385" name="Text Box 317"/>
          <p:cNvSpPr txBox="1">
            <a:spLocks noChangeAspect="1" noChangeArrowheads="1"/>
          </p:cNvSpPr>
          <p:nvPr/>
        </p:nvSpPr>
        <p:spPr bwMode="auto">
          <a:xfrm>
            <a:off x="4572000" y="2286000"/>
            <a:ext cx="425450" cy="365125"/>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St. </a:t>
            </a:r>
          </a:p>
          <a:p>
            <a:pPr eaLnBrk="0" hangingPunct="0"/>
            <a:r>
              <a:rPr lang="en-US" sz="900" b="1">
                <a:solidFill>
                  <a:srgbClr val="000099"/>
                </a:solidFill>
              </a:rPr>
              <a:t>Paul</a:t>
            </a:r>
          </a:p>
        </p:txBody>
      </p:sp>
      <p:sp>
        <p:nvSpPr>
          <p:cNvPr id="3386" name="Text Box 318"/>
          <p:cNvSpPr txBox="1">
            <a:spLocks noChangeAspect="1" noChangeArrowheads="1"/>
          </p:cNvSpPr>
          <p:nvPr/>
        </p:nvSpPr>
        <p:spPr bwMode="auto">
          <a:xfrm>
            <a:off x="4267200" y="4922838"/>
            <a:ext cx="5461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WACO</a:t>
            </a:r>
          </a:p>
        </p:txBody>
      </p:sp>
      <p:sp>
        <p:nvSpPr>
          <p:cNvPr id="3387" name="Text Box 319"/>
          <p:cNvSpPr txBox="1">
            <a:spLocks noChangeAspect="1" noChangeArrowheads="1"/>
          </p:cNvSpPr>
          <p:nvPr/>
        </p:nvSpPr>
        <p:spPr bwMode="auto">
          <a:xfrm>
            <a:off x="4198938" y="4338638"/>
            <a:ext cx="7429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Muskogee</a:t>
            </a:r>
          </a:p>
        </p:txBody>
      </p:sp>
      <p:sp>
        <p:nvSpPr>
          <p:cNvPr id="3388" name="Text Box 320"/>
          <p:cNvSpPr txBox="1">
            <a:spLocks noChangeAspect="1" noChangeArrowheads="1"/>
          </p:cNvSpPr>
          <p:nvPr/>
        </p:nvSpPr>
        <p:spPr bwMode="auto">
          <a:xfrm>
            <a:off x="4198938" y="3684588"/>
            <a:ext cx="5905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Wichita</a:t>
            </a:r>
          </a:p>
        </p:txBody>
      </p:sp>
      <p:sp>
        <p:nvSpPr>
          <p:cNvPr id="3389" name="Text Box 321"/>
          <p:cNvSpPr txBox="1">
            <a:spLocks noChangeAspect="1" noChangeArrowheads="1"/>
          </p:cNvSpPr>
          <p:nvPr/>
        </p:nvSpPr>
        <p:spPr bwMode="auto">
          <a:xfrm>
            <a:off x="5080000" y="2568575"/>
            <a:ext cx="7556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Milwaukee</a:t>
            </a:r>
          </a:p>
        </p:txBody>
      </p:sp>
      <p:sp>
        <p:nvSpPr>
          <p:cNvPr id="3390" name="Text Box 322"/>
          <p:cNvSpPr txBox="1">
            <a:spLocks noChangeAspect="1" noChangeArrowheads="1"/>
          </p:cNvSpPr>
          <p:nvPr/>
        </p:nvSpPr>
        <p:spPr bwMode="auto">
          <a:xfrm>
            <a:off x="5913438" y="2659063"/>
            <a:ext cx="5524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Detroit</a:t>
            </a:r>
          </a:p>
        </p:txBody>
      </p:sp>
      <p:sp>
        <p:nvSpPr>
          <p:cNvPr id="3391" name="Text Box 323"/>
          <p:cNvSpPr txBox="1">
            <a:spLocks noChangeAspect="1" noChangeArrowheads="1"/>
          </p:cNvSpPr>
          <p:nvPr/>
        </p:nvSpPr>
        <p:spPr bwMode="auto">
          <a:xfrm>
            <a:off x="3922713" y="5362575"/>
            <a:ext cx="6477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Houston</a:t>
            </a:r>
          </a:p>
        </p:txBody>
      </p:sp>
      <p:sp>
        <p:nvSpPr>
          <p:cNvPr id="3392" name="Text Box 324"/>
          <p:cNvSpPr txBox="1">
            <a:spLocks noChangeAspect="1" noChangeArrowheads="1"/>
          </p:cNvSpPr>
          <p:nvPr/>
        </p:nvSpPr>
        <p:spPr bwMode="auto">
          <a:xfrm>
            <a:off x="4722813" y="5143500"/>
            <a:ext cx="8763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New Orleans</a:t>
            </a:r>
          </a:p>
        </p:txBody>
      </p:sp>
      <p:sp>
        <p:nvSpPr>
          <p:cNvPr id="3393" name="Text Box 325"/>
          <p:cNvSpPr txBox="1">
            <a:spLocks noChangeAspect="1" noChangeArrowheads="1"/>
          </p:cNvSpPr>
          <p:nvPr/>
        </p:nvSpPr>
        <p:spPr bwMode="auto">
          <a:xfrm>
            <a:off x="5364163" y="4922838"/>
            <a:ext cx="6413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Jackson</a:t>
            </a:r>
          </a:p>
        </p:txBody>
      </p:sp>
      <p:sp>
        <p:nvSpPr>
          <p:cNvPr id="3394" name="Text Box 326"/>
          <p:cNvSpPr txBox="1">
            <a:spLocks noChangeAspect="1" noChangeArrowheads="1"/>
          </p:cNvSpPr>
          <p:nvPr/>
        </p:nvSpPr>
        <p:spPr bwMode="auto">
          <a:xfrm>
            <a:off x="4935538" y="4286250"/>
            <a:ext cx="463550" cy="365125"/>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Little</a:t>
            </a:r>
          </a:p>
          <a:p>
            <a:pPr eaLnBrk="0" hangingPunct="0"/>
            <a:r>
              <a:rPr lang="en-US" sz="900" b="1">
                <a:solidFill>
                  <a:srgbClr val="000099"/>
                </a:solidFill>
              </a:rPr>
              <a:t>Rock</a:t>
            </a:r>
          </a:p>
        </p:txBody>
      </p:sp>
      <p:sp>
        <p:nvSpPr>
          <p:cNvPr id="3395" name="Text Box 327"/>
          <p:cNvSpPr txBox="1">
            <a:spLocks noChangeAspect="1" noChangeArrowheads="1"/>
          </p:cNvSpPr>
          <p:nvPr/>
        </p:nvSpPr>
        <p:spPr bwMode="auto">
          <a:xfrm>
            <a:off x="4814888" y="3536950"/>
            <a:ext cx="6667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St. Louis</a:t>
            </a:r>
          </a:p>
        </p:txBody>
      </p:sp>
      <p:sp>
        <p:nvSpPr>
          <p:cNvPr id="3396" name="Text Box 328"/>
          <p:cNvSpPr txBox="1">
            <a:spLocks noChangeAspect="1" noChangeArrowheads="1"/>
          </p:cNvSpPr>
          <p:nvPr/>
        </p:nvSpPr>
        <p:spPr bwMode="auto">
          <a:xfrm>
            <a:off x="4540250" y="2879725"/>
            <a:ext cx="8191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Des Moines</a:t>
            </a:r>
          </a:p>
        </p:txBody>
      </p:sp>
      <p:sp>
        <p:nvSpPr>
          <p:cNvPr id="3397" name="Text Box 329"/>
          <p:cNvSpPr txBox="1">
            <a:spLocks noChangeAspect="1" noChangeArrowheads="1"/>
          </p:cNvSpPr>
          <p:nvPr/>
        </p:nvSpPr>
        <p:spPr bwMode="auto">
          <a:xfrm>
            <a:off x="1041400" y="4632325"/>
            <a:ext cx="7429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San Diego</a:t>
            </a:r>
          </a:p>
        </p:txBody>
      </p:sp>
      <p:sp>
        <p:nvSpPr>
          <p:cNvPr id="3398" name="Text Box 330"/>
          <p:cNvSpPr txBox="1">
            <a:spLocks noChangeAspect="1" noChangeArrowheads="1"/>
          </p:cNvSpPr>
          <p:nvPr/>
        </p:nvSpPr>
        <p:spPr bwMode="auto">
          <a:xfrm>
            <a:off x="5638800" y="4119563"/>
            <a:ext cx="6858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Nashville</a:t>
            </a:r>
          </a:p>
        </p:txBody>
      </p:sp>
      <p:sp>
        <p:nvSpPr>
          <p:cNvPr id="3399" name="Text Box 331"/>
          <p:cNvSpPr txBox="1">
            <a:spLocks noChangeAspect="1" noChangeArrowheads="1"/>
          </p:cNvSpPr>
          <p:nvPr/>
        </p:nvSpPr>
        <p:spPr bwMode="auto">
          <a:xfrm>
            <a:off x="6313488" y="4500563"/>
            <a:ext cx="5715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Atlanta</a:t>
            </a:r>
          </a:p>
        </p:txBody>
      </p:sp>
      <p:sp>
        <p:nvSpPr>
          <p:cNvPr id="3400" name="Text Box 332"/>
          <p:cNvSpPr txBox="1">
            <a:spLocks noChangeAspect="1" noChangeArrowheads="1"/>
          </p:cNvSpPr>
          <p:nvPr/>
        </p:nvSpPr>
        <p:spPr bwMode="auto">
          <a:xfrm>
            <a:off x="5805488" y="4643438"/>
            <a:ext cx="8699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Montgomery</a:t>
            </a:r>
          </a:p>
        </p:txBody>
      </p:sp>
      <p:sp>
        <p:nvSpPr>
          <p:cNvPr id="3401" name="Text Box 333"/>
          <p:cNvSpPr txBox="1">
            <a:spLocks noChangeAspect="1" noChangeArrowheads="1"/>
          </p:cNvSpPr>
          <p:nvPr/>
        </p:nvSpPr>
        <p:spPr bwMode="auto">
          <a:xfrm>
            <a:off x="5570538" y="3344863"/>
            <a:ext cx="1211262" cy="228600"/>
          </a:xfrm>
          <a:prstGeom prst="rect">
            <a:avLst/>
          </a:prstGeom>
          <a:noFill/>
          <a:ln w="12700">
            <a:noFill/>
            <a:miter lim="800000"/>
            <a:headEnd type="none" w="sm" len="sm"/>
            <a:tailEnd type="none" w="sm" len="sm"/>
          </a:ln>
        </p:spPr>
        <p:txBody>
          <a:bodyPr lIns="91424" tIns="45712" rIns="91424" bIns="45712">
            <a:spAutoFit/>
          </a:bodyPr>
          <a:lstStyle/>
          <a:p>
            <a:pPr eaLnBrk="0" hangingPunct="0"/>
            <a:r>
              <a:rPr lang="en-US" sz="900" b="1">
                <a:solidFill>
                  <a:srgbClr val="000099"/>
                </a:solidFill>
              </a:rPr>
              <a:t>Indianapolis</a:t>
            </a:r>
          </a:p>
        </p:txBody>
      </p:sp>
      <p:sp>
        <p:nvSpPr>
          <p:cNvPr id="3402" name="Text Box 334"/>
          <p:cNvSpPr txBox="1">
            <a:spLocks noChangeAspect="1" noChangeArrowheads="1"/>
          </p:cNvSpPr>
          <p:nvPr/>
        </p:nvSpPr>
        <p:spPr bwMode="auto">
          <a:xfrm>
            <a:off x="5341938" y="3171825"/>
            <a:ext cx="6350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Chicago</a:t>
            </a:r>
          </a:p>
        </p:txBody>
      </p:sp>
      <p:sp>
        <p:nvSpPr>
          <p:cNvPr id="3403" name="Text Box 335"/>
          <p:cNvSpPr txBox="1">
            <a:spLocks noChangeAspect="1" noChangeArrowheads="1"/>
          </p:cNvSpPr>
          <p:nvPr/>
        </p:nvSpPr>
        <p:spPr bwMode="auto">
          <a:xfrm>
            <a:off x="5707063" y="3856038"/>
            <a:ext cx="7112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Louisville</a:t>
            </a:r>
          </a:p>
        </p:txBody>
      </p:sp>
      <p:sp>
        <p:nvSpPr>
          <p:cNvPr id="3404" name="Text Box 336"/>
          <p:cNvSpPr txBox="1">
            <a:spLocks noChangeAspect="1" noChangeArrowheads="1"/>
          </p:cNvSpPr>
          <p:nvPr/>
        </p:nvSpPr>
        <p:spPr bwMode="auto">
          <a:xfrm>
            <a:off x="6667500" y="2879725"/>
            <a:ext cx="7556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Pittsburgh</a:t>
            </a:r>
          </a:p>
        </p:txBody>
      </p:sp>
      <p:sp>
        <p:nvSpPr>
          <p:cNvPr id="3405" name="Text Box 337"/>
          <p:cNvSpPr txBox="1">
            <a:spLocks noChangeAspect="1" noChangeArrowheads="1"/>
          </p:cNvSpPr>
          <p:nvPr/>
        </p:nvSpPr>
        <p:spPr bwMode="auto">
          <a:xfrm>
            <a:off x="950913" y="3513138"/>
            <a:ext cx="6350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Oakland</a:t>
            </a:r>
          </a:p>
        </p:txBody>
      </p:sp>
      <p:sp>
        <p:nvSpPr>
          <p:cNvPr id="3406" name="Text Box 338"/>
          <p:cNvSpPr txBox="1">
            <a:spLocks noChangeAspect="1" noChangeArrowheads="1"/>
          </p:cNvSpPr>
          <p:nvPr/>
        </p:nvSpPr>
        <p:spPr bwMode="auto">
          <a:xfrm>
            <a:off x="6118225" y="3097213"/>
            <a:ext cx="7239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Cleveland</a:t>
            </a:r>
          </a:p>
        </p:txBody>
      </p:sp>
      <p:sp>
        <p:nvSpPr>
          <p:cNvPr id="3407" name="Text Box 339"/>
          <p:cNvSpPr txBox="1">
            <a:spLocks noChangeAspect="1" noChangeArrowheads="1"/>
          </p:cNvSpPr>
          <p:nvPr/>
        </p:nvSpPr>
        <p:spPr bwMode="auto">
          <a:xfrm>
            <a:off x="1181100" y="3973513"/>
            <a:ext cx="86360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Los Angeles</a:t>
            </a:r>
          </a:p>
        </p:txBody>
      </p:sp>
      <p:sp>
        <p:nvSpPr>
          <p:cNvPr id="3408" name="Line 340"/>
          <p:cNvSpPr>
            <a:spLocks noChangeAspect="1" noChangeShapeType="1"/>
          </p:cNvSpPr>
          <p:nvPr/>
        </p:nvSpPr>
        <p:spPr bwMode="auto">
          <a:xfrm>
            <a:off x="7286625" y="2032000"/>
            <a:ext cx="342900" cy="217488"/>
          </a:xfrm>
          <a:prstGeom prst="line">
            <a:avLst/>
          </a:prstGeom>
          <a:noFill/>
          <a:ln w="12700">
            <a:solidFill>
              <a:srgbClr val="FF0000"/>
            </a:solidFill>
            <a:round/>
            <a:headEnd type="triangle" w="med" len="med"/>
            <a:tailEnd type="none" w="sm" len="sm"/>
          </a:ln>
        </p:spPr>
        <p:txBody>
          <a:bodyPr/>
          <a:lstStyle/>
          <a:p>
            <a:endParaRPr lang="en-US"/>
          </a:p>
        </p:txBody>
      </p:sp>
      <p:sp>
        <p:nvSpPr>
          <p:cNvPr id="3409" name="Line 341"/>
          <p:cNvSpPr>
            <a:spLocks noChangeAspect="1" noChangeShapeType="1"/>
          </p:cNvSpPr>
          <p:nvPr/>
        </p:nvSpPr>
        <p:spPr bwMode="auto">
          <a:xfrm flipH="1">
            <a:off x="8086725" y="1590675"/>
            <a:ext cx="228600" cy="369888"/>
          </a:xfrm>
          <a:prstGeom prst="line">
            <a:avLst/>
          </a:prstGeom>
          <a:noFill/>
          <a:ln w="12700">
            <a:solidFill>
              <a:srgbClr val="FF0000"/>
            </a:solidFill>
            <a:round/>
            <a:headEnd type="triangle" w="med" len="med"/>
            <a:tailEnd/>
          </a:ln>
        </p:spPr>
        <p:txBody>
          <a:bodyPr/>
          <a:lstStyle/>
          <a:p>
            <a:endParaRPr lang="en-US"/>
          </a:p>
        </p:txBody>
      </p:sp>
      <p:sp>
        <p:nvSpPr>
          <p:cNvPr id="3410" name="Text Box 342"/>
          <p:cNvSpPr txBox="1">
            <a:spLocks noChangeAspect="1" noChangeArrowheads="1"/>
          </p:cNvSpPr>
          <p:nvPr/>
        </p:nvSpPr>
        <p:spPr bwMode="auto">
          <a:xfrm>
            <a:off x="6645275" y="3513138"/>
            <a:ext cx="7937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Huntington</a:t>
            </a:r>
          </a:p>
        </p:txBody>
      </p:sp>
      <p:sp>
        <p:nvSpPr>
          <p:cNvPr id="3411" name="Line 343"/>
          <p:cNvSpPr>
            <a:spLocks noChangeAspect="1" noChangeShapeType="1"/>
          </p:cNvSpPr>
          <p:nvPr/>
        </p:nvSpPr>
        <p:spPr bwMode="auto">
          <a:xfrm flipH="1">
            <a:off x="8040688" y="2466975"/>
            <a:ext cx="206375" cy="73025"/>
          </a:xfrm>
          <a:prstGeom prst="line">
            <a:avLst/>
          </a:prstGeom>
          <a:noFill/>
          <a:ln w="12700">
            <a:solidFill>
              <a:srgbClr val="FF0000"/>
            </a:solidFill>
            <a:round/>
            <a:headEnd type="triangle" w="med" len="med"/>
            <a:tailEnd/>
          </a:ln>
        </p:spPr>
        <p:txBody>
          <a:bodyPr/>
          <a:lstStyle/>
          <a:p>
            <a:endParaRPr lang="en-US"/>
          </a:p>
        </p:txBody>
      </p:sp>
      <p:sp>
        <p:nvSpPr>
          <p:cNvPr id="3412" name="Line 344"/>
          <p:cNvSpPr>
            <a:spLocks noChangeAspect="1" noChangeShapeType="1"/>
          </p:cNvSpPr>
          <p:nvPr/>
        </p:nvSpPr>
        <p:spPr bwMode="auto">
          <a:xfrm flipH="1">
            <a:off x="7972425" y="2686050"/>
            <a:ext cx="204788" cy="0"/>
          </a:xfrm>
          <a:prstGeom prst="line">
            <a:avLst/>
          </a:prstGeom>
          <a:noFill/>
          <a:ln w="12700">
            <a:solidFill>
              <a:srgbClr val="FF0000"/>
            </a:solidFill>
            <a:round/>
            <a:headEnd type="triangle" w="med" len="med"/>
            <a:tailEnd/>
          </a:ln>
        </p:spPr>
        <p:txBody>
          <a:bodyPr/>
          <a:lstStyle/>
          <a:p>
            <a:endParaRPr lang="en-US"/>
          </a:p>
        </p:txBody>
      </p:sp>
      <p:sp>
        <p:nvSpPr>
          <p:cNvPr id="3413" name="Line 345"/>
          <p:cNvSpPr>
            <a:spLocks noChangeAspect="1" noChangeShapeType="1"/>
          </p:cNvSpPr>
          <p:nvPr/>
        </p:nvSpPr>
        <p:spPr bwMode="auto">
          <a:xfrm flipH="1" flipV="1">
            <a:off x="6919913" y="4360863"/>
            <a:ext cx="409575" cy="282575"/>
          </a:xfrm>
          <a:prstGeom prst="line">
            <a:avLst/>
          </a:prstGeom>
          <a:noFill/>
          <a:ln w="12700">
            <a:solidFill>
              <a:srgbClr val="FF0000"/>
            </a:solidFill>
            <a:round/>
            <a:headEnd type="triangle" w="med" len="med"/>
            <a:tailEnd/>
          </a:ln>
        </p:spPr>
        <p:txBody>
          <a:bodyPr/>
          <a:lstStyle/>
          <a:p>
            <a:endParaRPr lang="en-US"/>
          </a:p>
        </p:txBody>
      </p:sp>
      <p:sp>
        <p:nvSpPr>
          <p:cNvPr id="3414" name="Line 346"/>
          <p:cNvSpPr>
            <a:spLocks noChangeAspect="1" noChangeShapeType="1"/>
          </p:cNvSpPr>
          <p:nvPr/>
        </p:nvSpPr>
        <p:spPr bwMode="auto">
          <a:xfrm flipH="1" flipV="1">
            <a:off x="7058025" y="4016375"/>
            <a:ext cx="706438" cy="204788"/>
          </a:xfrm>
          <a:prstGeom prst="line">
            <a:avLst/>
          </a:prstGeom>
          <a:noFill/>
          <a:ln w="12700">
            <a:solidFill>
              <a:srgbClr val="FF0000"/>
            </a:solidFill>
            <a:round/>
            <a:headEnd type="triangle" w="med" len="med"/>
            <a:tailEnd type="none" w="sm" len="sm"/>
          </a:ln>
        </p:spPr>
        <p:txBody>
          <a:bodyPr/>
          <a:lstStyle/>
          <a:p>
            <a:endParaRPr lang="en-US"/>
          </a:p>
        </p:txBody>
      </p:sp>
      <p:sp>
        <p:nvSpPr>
          <p:cNvPr id="3415" name="Line 347"/>
          <p:cNvSpPr>
            <a:spLocks noChangeAspect="1" noChangeShapeType="1"/>
          </p:cNvSpPr>
          <p:nvPr/>
        </p:nvSpPr>
        <p:spPr bwMode="auto">
          <a:xfrm>
            <a:off x="7629525" y="2906713"/>
            <a:ext cx="822325" cy="233362"/>
          </a:xfrm>
          <a:prstGeom prst="line">
            <a:avLst/>
          </a:prstGeom>
          <a:noFill/>
          <a:ln w="12700">
            <a:solidFill>
              <a:srgbClr val="FF0000"/>
            </a:solidFill>
            <a:round/>
            <a:headEnd type="none" w="sm" len="sm"/>
            <a:tailEnd type="triangle" w="med" len="med"/>
          </a:ln>
        </p:spPr>
        <p:txBody>
          <a:bodyPr/>
          <a:lstStyle/>
          <a:p>
            <a:endParaRPr lang="en-US"/>
          </a:p>
        </p:txBody>
      </p:sp>
      <p:sp>
        <p:nvSpPr>
          <p:cNvPr id="3416" name="Line 348"/>
          <p:cNvSpPr>
            <a:spLocks noChangeAspect="1" noChangeShapeType="1"/>
          </p:cNvSpPr>
          <p:nvPr/>
        </p:nvSpPr>
        <p:spPr bwMode="auto">
          <a:xfrm>
            <a:off x="7604125" y="3057525"/>
            <a:ext cx="412750" cy="217488"/>
          </a:xfrm>
          <a:prstGeom prst="line">
            <a:avLst/>
          </a:prstGeom>
          <a:noFill/>
          <a:ln w="12700">
            <a:solidFill>
              <a:srgbClr val="FF0000"/>
            </a:solidFill>
            <a:round/>
            <a:headEnd/>
            <a:tailEnd type="triangle" w="med" len="med"/>
          </a:ln>
        </p:spPr>
        <p:txBody>
          <a:bodyPr/>
          <a:lstStyle/>
          <a:p>
            <a:endParaRPr lang="en-US"/>
          </a:p>
        </p:txBody>
      </p:sp>
      <p:sp>
        <p:nvSpPr>
          <p:cNvPr id="3417" name="Line 349"/>
          <p:cNvSpPr>
            <a:spLocks noChangeAspect="1" noChangeShapeType="1"/>
          </p:cNvSpPr>
          <p:nvPr/>
        </p:nvSpPr>
        <p:spPr bwMode="auto">
          <a:xfrm>
            <a:off x="7561263" y="3198813"/>
            <a:ext cx="411162" cy="252412"/>
          </a:xfrm>
          <a:prstGeom prst="line">
            <a:avLst/>
          </a:prstGeom>
          <a:noFill/>
          <a:ln w="12700">
            <a:solidFill>
              <a:srgbClr val="FF0000"/>
            </a:solidFill>
            <a:round/>
            <a:headEnd type="none" w="sm" len="sm"/>
            <a:tailEnd type="triangle" w="med" len="med"/>
          </a:ln>
        </p:spPr>
        <p:txBody>
          <a:bodyPr/>
          <a:lstStyle/>
          <a:p>
            <a:endParaRPr lang="en-US"/>
          </a:p>
        </p:txBody>
      </p:sp>
      <p:sp>
        <p:nvSpPr>
          <p:cNvPr id="3418" name="Line 350"/>
          <p:cNvSpPr>
            <a:spLocks noChangeAspect="1" noChangeShapeType="1"/>
          </p:cNvSpPr>
          <p:nvPr/>
        </p:nvSpPr>
        <p:spPr bwMode="auto">
          <a:xfrm>
            <a:off x="7423150" y="3344863"/>
            <a:ext cx="549275" cy="292100"/>
          </a:xfrm>
          <a:prstGeom prst="line">
            <a:avLst/>
          </a:prstGeom>
          <a:noFill/>
          <a:ln w="12700">
            <a:solidFill>
              <a:srgbClr val="FF0000"/>
            </a:solidFill>
            <a:round/>
            <a:headEnd type="none" w="sm" len="sm"/>
            <a:tailEnd type="triangle" w="med" len="med"/>
          </a:ln>
        </p:spPr>
        <p:txBody>
          <a:bodyPr/>
          <a:lstStyle/>
          <a:p>
            <a:endParaRPr lang="en-US"/>
          </a:p>
        </p:txBody>
      </p:sp>
      <p:sp>
        <p:nvSpPr>
          <p:cNvPr id="3419" name="Text Box 351"/>
          <p:cNvSpPr txBox="1">
            <a:spLocks noChangeAspect="1" noChangeArrowheads="1"/>
          </p:cNvSpPr>
          <p:nvPr/>
        </p:nvSpPr>
        <p:spPr bwMode="auto">
          <a:xfrm>
            <a:off x="8108950" y="3756025"/>
            <a:ext cx="349250" cy="228600"/>
          </a:xfrm>
          <a:prstGeom prst="rect">
            <a:avLst/>
          </a:prstGeom>
          <a:noFill/>
          <a:ln w="12700">
            <a:noFill/>
            <a:miter lim="800000"/>
            <a:headEnd type="none" w="sm" len="sm"/>
            <a:tailEnd type="none" w="sm" len="sm"/>
          </a:ln>
        </p:spPr>
        <p:txBody>
          <a:bodyPr wrap="none" lIns="91424" tIns="45712" rIns="91424" bIns="45712">
            <a:spAutoFit/>
          </a:bodyPr>
          <a:lstStyle/>
          <a:p>
            <a:pPr eaLnBrk="0" hangingPunct="0"/>
            <a:r>
              <a:rPr lang="en-US" sz="900" b="1">
                <a:solidFill>
                  <a:srgbClr val="000099"/>
                </a:solidFill>
              </a:rPr>
              <a:t>DC</a:t>
            </a:r>
          </a:p>
        </p:txBody>
      </p:sp>
      <p:sp>
        <p:nvSpPr>
          <p:cNvPr id="3420" name="Line 352"/>
          <p:cNvSpPr>
            <a:spLocks noChangeAspect="1" noChangeShapeType="1"/>
          </p:cNvSpPr>
          <p:nvPr/>
        </p:nvSpPr>
        <p:spPr bwMode="auto">
          <a:xfrm>
            <a:off x="7332663" y="3467100"/>
            <a:ext cx="844550" cy="363538"/>
          </a:xfrm>
          <a:prstGeom prst="line">
            <a:avLst/>
          </a:prstGeom>
          <a:noFill/>
          <a:ln w="12700">
            <a:solidFill>
              <a:srgbClr val="FF0000"/>
            </a:solidFill>
            <a:round/>
            <a:headEnd type="none" w="sm" len="sm"/>
            <a:tailEnd type="triangle" w="med" len="med"/>
          </a:ln>
        </p:spPr>
        <p:txBody>
          <a:bodyPr/>
          <a:lstStyle/>
          <a:p>
            <a:endParaRPr lang="en-US"/>
          </a:p>
        </p:txBody>
      </p:sp>
      <p:sp>
        <p:nvSpPr>
          <p:cNvPr id="3421" name="Line 353"/>
          <p:cNvSpPr>
            <a:spLocks noChangeAspect="1" noChangeShapeType="1"/>
          </p:cNvSpPr>
          <p:nvPr/>
        </p:nvSpPr>
        <p:spPr bwMode="auto">
          <a:xfrm>
            <a:off x="7218363" y="3781425"/>
            <a:ext cx="593725" cy="166688"/>
          </a:xfrm>
          <a:prstGeom prst="line">
            <a:avLst/>
          </a:prstGeom>
          <a:noFill/>
          <a:ln w="12700">
            <a:solidFill>
              <a:srgbClr val="FF0000"/>
            </a:solidFill>
            <a:round/>
            <a:headEnd type="none" w="sm" len="sm"/>
            <a:tailEnd type="triangle" w="med" len="med"/>
          </a:ln>
        </p:spPr>
        <p:txBody>
          <a:bodyPr/>
          <a:lstStyle/>
          <a:p>
            <a:endParaRPr lang="en-US"/>
          </a:p>
        </p:txBody>
      </p:sp>
      <p:sp>
        <p:nvSpPr>
          <p:cNvPr id="10594" name="AutoShape 354"/>
          <p:cNvSpPr>
            <a:spLocks noChangeAspect="1" noChangeArrowheads="1"/>
          </p:cNvSpPr>
          <p:nvPr/>
        </p:nvSpPr>
        <p:spPr bwMode="auto">
          <a:xfrm>
            <a:off x="4610100" y="5462588"/>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595" name="AutoShape 355"/>
          <p:cNvSpPr>
            <a:spLocks noChangeAspect="1" noChangeArrowheads="1"/>
          </p:cNvSpPr>
          <p:nvPr/>
        </p:nvSpPr>
        <p:spPr bwMode="auto">
          <a:xfrm>
            <a:off x="2324100" y="4427538"/>
            <a:ext cx="136525" cy="74612"/>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596" name="AutoShape 356"/>
          <p:cNvSpPr>
            <a:spLocks noChangeAspect="1" noChangeArrowheads="1"/>
          </p:cNvSpPr>
          <p:nvPr/>
        </p:nvSpPr>
        <p:spPr bwMode="auto">
          <a:xfrm>
            <a:off x="3351213" y="3467100"/>
            <a:ext cx="138112" cy="74613"/>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597" name="AutoShape 357"/>
          <p:cNvSpPr>
            <a:spLocks noChangeAspect="1" noChangeArrowheads="1"/>
          </p:cNvSpPr>
          <p:nvPr/>
        </p:nvSpPr>
        <p:spPr bwMode="auto">
          <a:xfrm>
            <a:off x="1384300" y="5318125"/>
            <a:ext cx="138113" cy="71438"/>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598" name="AutoShape 358"/>
          <p:cNvSpPr>
            <a:spLocks noChangeAspect="1" noChangeArrowheads="1"/>
          </p:cNvSpPr>
          <p:nvPr/>
        </p:nvSpPr>
        <p:spPr bwMode="auto">
          <a:xfrm>
            <a:off x="1592263" y="4513263"/>
            <a:ext cx="138112" cy="71437"/>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599" name="AutoShape 359"/>
          <p:cNvSpPr>
            <a:spLocks noChangeAspect="1" noChangeArrowheads="1"/>
          </p:cNvSpPr>
          <p:nvPr/>
        </p:nvSpPr>
        <p:spPr bwMode="auto">
          <a:xfrm>
            <a:off x="1293813" y="4156075"/>
            <a:ext cx="138112" cy="71438"/>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0" name="AutoShape 360"/>
          <p:cNvSpPr>
            <a:spLocks noChangeAspect="1" noChangeArrowheads="1"/>
          </p:cNvSpPr>
          <p:nvPr/>
        </p:nvSpPr>
        <p:spPr bwMode="auto">
          <a:xfrm>
            <a:off x="950913" y="3398838"/>
            <a:ext cx="138112" cy="74612"/>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1" name="AutoShape 361"/>
          <p:cNvSpPr>
            <a:spLocks noChangeAspect="1" noChangeArrowheads="1"/>
          </p:cNvSpPr>
          <p:nvPr/>
        </p:nvSpPr>
        <p:spPr bwMode="auto">
          <a:xfrm>
            <a:off x="1384300" y="3271838"/>
            <a:ext cx="138113"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2" name="AutoShape 362"/>
          <p:cNvSpPr>
            <a:spLocks noChangeAspect="1" noChangeArrowheads="1"/>
          </p:cNvSpPr>
          <p:nvPr/>
        </p:nvSpPr>
        <p:spPr bwMode="auto">
          <a:xfrm>
            <a:off x="2344738" y="3271838"/>
            <a:ext cx="139700"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3" name="AutoShape 363"/>
          <p:cNvSpPr>
            <a:spLocks noChangeAspect="1" noChangeArrowheads="1"/>
          </p:cNvSpPr>
          <p:nvPr/>
        </p:nvSpPr>
        <p:spPr bwMode="auto">
          <a:xfrm>
            <a:off x="3306763" y="3125788"/>
            <a:ext cx="138112"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4" name="AutoShape 364"/>
          <p:cNvSpPr>
            <a:spLocks noChangeAspect="1" noChangeArrowheads="1"/>
          </p:cNvSpPr>
          <p:nvPr/>
        </p:nvSpPr>
        <p:spPr bwMode="auto">
          <a:xfrm>
            <a:off x="2619375" y="2105025"/>
            <a:ext cx="138113"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5" name="AutoShape 365"/>
          <p:cNvSpPr>
            <a:spLocks noChangeAspect="1" noChangeArrowheads="1"/>
          </p:cNvSpPr>
          <p:nvPr/>
        </p:nvSpPr>
        <p:spPr bwMode="auto">
          <a:xfrm>
            <a:off x="2003425" y="2540000"/>
            <a:ext cx="138113"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6" name="AutoShape 366"/>
          <p:cNvSpPr>
            <a:spLocks noChangeAspect="1" noChangeArrowheads="1"/>
          </p:cNvSpPr>
          <p:nvPr/>
        </p:nvSpPr>
        <p:spPr bwMode="auto">
          <a:xfrm>
            <a:off x="1362075" y="2095500"/>
            <a:ext cx="139700"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7" name="AutoShape 367"/>
          <p:cNvSpPr>
            <a:spLocks noChangeAspect="1" noChangeArrowheads="1"/>
          </p:cNvSpPr>
          <p:nvPr/>
        </p:nvSpPr>
        <p:spPr bwMode="auto">
          <a:xfrm>
            <a:off x="1501775" y="1684338"/>
            <a:ext cx="134938"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8" name="AutoShape 368"/>
          <p:cNvSpPr>
            <a:spLocks noChangeAspect="1" noChangeArrowheads="1"/>
          </p:cNvSpPr>
          <p:nvPr/>
        </p:nvSpPr>
        <p:spPr bwMode="auto">
          <a:xfrm>
            <a:off x="685800" y="1752600"/>
            <a:ext cx="139700"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09" name="AutoShape 369"/>
          <p:cNvSpPr>
            <a:spLocks noChangeAspect="1" noChangeArrowheads="1"/>
          </p:cNvSpPr>
          <p:nvPr/>
        </p:nvSpPr>
        <p:spPr bwMode="auto">
          <a:xfrm>
            <a:off x="4381500" y="2233613"/>
            <a:ext cx="138113" cy="71437"/>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0" name="AutoShape 370"/>
          <p:cNvSpPr>
            <a:spLocks noChangeAspect="1" noChangeArrowheads="1"/>
          </p:cNvSpPr>
          <p:nvPr/>
        </p:nvSpPr>
        <p:spPr bwMode="auto">
          <a:xfrm>
            <a:off x="4381500" y="2781300"/>
            <a:ext cx="138113" cy="74613"/>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1" name="AutoShape 371"/>
          <p:cNvSpPr>
            <a:spLocks noChangeAspect="1" noChangeArrowheads="1"/>
          </p:cNvSpPr>
          <p:nvPr/>
        </p:nvSpPr>
        <p:spPr bwMode="auto">
          <a:xfrm>
            <a:off x="4335463" y="3271838"/>
            <a:ext cx="138112"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2" name="AutoShape 372"/>
          <p:cNvSpPr>
            <a:spLocks noChangeAspect="1" noChangeArrowheads="1"/>
          </p:cNvSpPr>
          <p:nvPr/>
        </p:nvSpPr>
        <p:spPr bwMode="auto">
          <a:xfrm>
            <a:off x="4403725" y="3854450"/>
            <a:ext cx="138113"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3" name="AutoShape 373"/>
          <p:cNvSpPr>
            <a:spLocks noChangeAspect="1" noChangeArrowheads="1"/>
          </p:cNvSpPr>
          <p:nvPr/>
        </p:nvSpPr>
        <p:spPr bwMode="auto">
          <a:xfrm>
            <a:off x="4541838" y="4148138"/>
            <a:ext cx="138112"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4" name="AutoShape 374"/>
          <p:cNvSpPr>
            <a:spLocks noChangeAspect="1" noChangeArrowheads="1"/>
          </p:cNvSpPr>
          <p:nvPr/>
        </p:nvSpPr>
        <p:spPr bwMode="auto">
          <a:xfrm>
            <a:off x="5502275" y="5318125"/>
            <a:ext cx="136525" cy="71438"/>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5" name="AutoShape 375"/>
          <p:cNvSpPr>
            <a:spLocks noChangeAspect="1" noChangeArrowheads="1"/>
          </p:cNvSpPr>
          <p:nvPr/>
        </p:nvSpPr>
        <p:spPr bwMode="auto">
          <a:xfrm>
            <a:off x="5570538" y="4803775"/>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6" name="AutoShape 376"/>
          <p:cNvSpPr>
            <a:spLocks noChangeAspect="1" noChangeArrowheads="1"/>
          </p:cNvSpPr>
          <p:nvPr/>
        </p:nvSpPr>
        <p:spPr bwMode="auto">
          <a:xfrm>
            <a:off x="6029325" y="4565650"/>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7" name="AutoShape 377"/>
          <p:cNvSpPr>
            <a:spLocks noChangeAspect="1" noChangeArrowheads="1"/>
          </p:cNvSpPr>
          <p:nvPr/>
        </p:nvSpPr>
        <p:spPr bwMode="auto">
          <a:xfrm>
            <a:off x="6851650" y="5595938"/>
            <a:ext cx="138113"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8" name="AutoShape 378"/>
          <p:cNvSpPr>
            <a:spLocks noChangeAspect="1" noChangeArrowheads="1"/>
          </p:cNvSpPr>
          <p:nvPr/>
        </p:nvSpPr>
        <p:spPr bwMode="auto">
          <a:xfrm>
            <a:off x="6440488" y="4427538"/>
            <a:ext cx="136525" cy="74612"/>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19" name="AutoShape 379"/>
          <p:cNvSpPr>
            <a:spLocks noChangeAspect="1" noChangeArrowheads="1"/>
          </p:cNvSpPr>
          <p:nvPr/>
        </p:nvSpPr>
        <p:spPr bwMode="auto">
          <a:xfrm>
            <a:off x="6851650" y="4292600"/>
            <a:ext cx="138113"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0" name="AutoShape 380"/>
          <p:cNvSpPr>
            <a:spLocks noChangeAspect="1" noChangeArrowheads="1"/>
          </p:cNvSpPr>
          <p:nvPr/>
        </p:nvSpPr>
        <p:spPr bwMode="auto">
          <a:xfrm>
            <a:off x="4883150" y="2540000"/>
            <a:ext cx="139700"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1" name="AutoShape 381"/>
          <p:cNvSpPr>
            <a:spLocks noChangeAspect="1" noChangeArrowheads="1"/>
          </p:cNvSpPr>
          <p:nvPr/>
        </p:nvSpPr>
        <p:spPr bwMode="auto">
          <a:xfrm>
            <a:off x="5022850" y="3125788"/>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2" name="AutoShape 382"/>
          <p:cNvSpPr>
            <a:spLocks noChangeAspect="1" noChangeArrowheads="1"/>
          </p:cNvSpPr>
          <p:nvPr/>
        </p:nvSpPr>
        <p:spPr bwMode="auto">
          <a:xfrm>
            <a:off x="5502275" y="2759075"/>
            <a:ext cx="136525" cy="74613"/>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3" name="AutoShape 383"/>
          <p:cNvSpPr>
            <a:spLocks noChangeAspect="1" noChangeArrowheads="1"/>
          </p:cNvSpPr>
          <p:nvPr/>
        </p:nvSpPr>
        <p:spPr bwMode="auto">
          <a:xfrm>
            <a:off x="5570538" y="3052763"/>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4" name="AutoShape 384"/>
          <p:cNvSpPr>
            <a:spLocks noChangeAspect="1" noChangeArrowheads="1"/>
          </p:cNvSpPr>
          <p:nvPr/>
        </p:nvSpPr>
        <p:spPr bwMode="auto">
          <a:xfrm>
            <a:off x="6188075" y="2906713"/>
            <a:ext cx="138113" cy="71437"/>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5" name="AutoShape 385"/>
          <p:cNvSpPr>
            <a:spLocks noChangeAspect="1" noChangeArrowheads="1"/>
          </p:cNvSpPr>
          <p:nvPr/>
        </p:nvSpPr>
        <p:spPr bwMode="auto">
          <a:xfrm>
            <a:off x="5983288" y="3562350"/>
            <a:ext cx="134937" cy="74613"/>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6" name="AutoShape 386"/>
          <p:cNvSpPr>
            <a:spLocks noChangeAspect="1" noChangeArrowheads="1"/>
          </p:cNvSpPr>
          <p:nvPr/>
        </p:nvSpPr>
        <p:spPr bwMode="auto">
          <a:xfrm>
            <a:off x="6049963" y="3781425"/>
            <a:ext cx="138112"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7" name="AutoShape 387"/>
          <p:cNvSpPr>
            <a:spLocks noChangeAspect="1" noChangeArrowheads="1"/>
          </p:cNvSpPr>
          <p:nvPr/>
        </p:nvSpPr>
        <p:spPr bwMode="auto">
          <a:xfrm>
            <a:off x="5226050" y="3781425"/>
            <a:ext cx="139700"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8" name="AutoShape 388"/>
          <p:cNvSpPr>
            <a:spLocks noChangeAspect="1" noChangeArrowheads="1"/>
          </p:cNvSpPr>
          <p:nvPr/>
        </p:nvSpPr>
        <p:spPr bwMode="auto">
          <a:xfrm>
            <a:off x="5135563" y="4584700"/>
            <a:ext cx="138112"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29" name="AutoShape 389"/>
          <p:cNvSpPr>
            <a:spLocks noChangeAspect="1" noChangeArrowheads="1"/>
          </p:cNvSpPr>
          <p:nvPr/>
        </p:nvSpPr>
        <p:spPr bwMode="auto">
          <a:xfrm>
            <a:off x="5983288" y="4075113"/>
            <a:ext cx="134937"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0" name="AutoShape 390"/>
          <p:cNvSpPr>
            <a:spLocks noChangeAspect="1" noChangeArrowheads="1"/>
          </p:cNvSpPr>
          <p:nvPr/>
        </p:nvSpPr>
        <p:spPr bwMode="auto">
          <a:xfrm>
            <a:off x="6600825" y="3562350"/>
            <a:ext cx="136525" cy="74613"/>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1" name="AutoShape 391"/>
          <p:cNvSpPr>
            <a:spLocks noChangeAspect="1" noChangeArrowheads="1"/>
          </p:cNvSpPr>
          <p:nvPr/>
        </p:nvSpPr>
        <p:spPr bwMode="auto">
          <a:xfrm>
            <a:off x="6919913" y="2644775"/>
            <a:ext cx="138112"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2" name="AutoShape 392"/>
          <p:cNvSpPr>
            <a:spLocks noChangeAspect="1" noChangeArrowheads="1"/>
          </p:cNvSpPr>
          <p:nvPr/>
        </p:nvSpPr>
        <p:spPr bwMode="auto">
          <a:xfrm>
            <a:off x="6805613" y="3052763"/>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3" name="AutoShape 393"/>
          <p:cNvSpPr>
            <a:spLocks noChangeAspect="1" noChangeArrowheads="1"/>
          </p:cNvSpPr>
          <p:nvPr/>
        </p:nvSpPr>
        <p:spPr bwMode="auto">
          <a:xfrm>
            <a:off x="6394450" y="3052763"/>
            <a:ext cx="134938"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4" name="AutoShape 394"/>
          <p:cNvSpPr>
            <a:spLocks noChangeAspect="1" noChangeArrowheads="1"/>
          </p:cNvSpPr>
          <p:nvPr/>
        </p:nvSpPr>
        <p:spPr bwMode="auto">
          <a:xfrm>
            <a:off x="6919913" y="3948113"/>
            <a:ext cx="138112"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5" name="AutoShape 395"/>
          <p:cNvSpPr>
            <a:spLocks noChangeAspect="1" noChangeArrowheads="1"/>
          </p:cNvSpPr>
          <p:nvPr/>
        </p:nvSpPr>
        <p:spPr bwMode="auto">
          <a:xfrm>
            <a:off x="7011988" y="3709988"/>
            <a:ext cx="136525" cy="71437"/>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6" name="AutoShape 396"/>
          <p:cNvSpPr>
            <a:spLocks noChangeAspect="1" noChangeArrowheads="1"/>
          </p:cNvSpPr>
          <p:nvPr/>
        </p:nvSpPr>
        <p:spPr bwMode="auto">
          <a:xfrm>
            <a:off x="7262813" y="3398838"/>
            <a:ext cx="138112" cy="74612"/>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7" name="AutoShape 397"/>
          <p:cNvSpPr>
            <a:spLocks noChangeAspect="1" noChangeArrowheads="1"/>
          </p:cNvSpPr>
          <p:nvPr/>
        </p:nvSpPr>
        <p:spPr bwMode="auto">
          <a:xfrm>
            <a:off x="7286625" y="3271838"/>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8" name="AutoShape 398"/>
          <p:cNvSpPr>
            <a:spLocks noChangeAspect="1" noChangeArrowheads="1"/>
          </p:cNvSpPr>
          <p:nvPr/>
        </p:nvSpPr>
        <p:spPr bwMode="auto">
          <a:xfrm>
            <a:off x="8016875" y="1960563"/>
            <a:ext cx="138113"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39" name="AutoShape 399"/>
          <p:cNvSpPr>
            <a:spLocks noChangeAspect="1" noChangeArrowheads="1"/>
          </p:cNvSpPr>
          <p:nvPr/>
        </p:nvSpPr>
        <p:spPr bwMode="auto">
          <a:xfrm>
            <a:off x="7604125" y="2233613"/>
            <a:ext cx="139700" cy="71437"/>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40" name="AutoShape 400"/>
          <p:cNvSpPr>
            <a:spLocks noChangeAspect="1" noChangeArrowheads="1"/>
          </p:cNvSpPr>
          <p:nvPr/>
        </p:nvSpPr>
        <p:spPr bwMode="auto">
          <a:xfrm>
            <a:off x="7812088" y="2370138"/>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3469" name="Line 401"/>
          <p:cNvSpPr>
            <a:spLocks noChangeAspect="1" noChangeShapeType="1"/>
          </p:cNvSpPr>
          <p:nvPr/>
        </p:nvSpPr>
        <p:spPr bwMode="auto">
          <a:xfrm>
            <a:off x="7675563" y="1822450"/>
            <a:ext cx="204787" cy="511175"/>
          </a:xfrm>
          <a:prstGeom prst="line">
            <a:avLst/>
          </a:prstGeom>
          <a:noFill/>
          <a:ln w="12700">
            <a:solidFill>
              <a:srgbClr val="FF0000"/>
            </a:solidFill>
            <a:round/>
            <a:headEnd type="triangle" w="med" len="med"/>
            <a:tailEnd type="none" w="sm" len="sm"/>
          </a:ln>
        </p:spPr>
        <p:txBody>
          <a:bodyPr/>
          <a:lstStyle/>
          <a:p>
            <a:endParaRPr lang="en-US"/>
          </a:p>
        </p:txBody>
      </p:sp>
      <p:sp>
        <p:nvSpPr>
          <p:cNvPr id="10642" name="AutoShape 402"/>
          <p:cNvSpPr>
            <a:spLocks noChangeAspect="1" noChangeArrowheads="1"/>
          </p:cNvSpPr>
          <p:nvPr/>
        </p:nvSpPr>
        <p:spPr bwMode="auto">
          <a:xfrm>
            <a:off x="7880350" y="2508250"/>
            <a:ext cx="136525"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43" name="AutoShape 403"/>
          <p:cNvSpPr>
            <a:spLocks noChangeAspect="1" noChangeArrowheads="1"/>
          </p:cNvSpPr>
          <p:nvPr/>
        </p:nvSpPr>
        <p:spPr bwMode="auto">
          <a:xfrm>
            <a:off x="7834313" y="2613025"/>
            <a:ext cx="138112"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44" name="AutoShape 404"/>
          <p:cNvSpPr>
            <a:spLocks noChangeAspect="1" noChangeArrowheads="1"/>
          </p:cNvSpPr>
          <p:nvPr/>
        </p:nvSpPr>
        <p:spPr bwMode="auto">
          <a:xfrm>
            <a:off x="7764463" y="2686050"/>
            <a:ext cx="139700"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45" name="AutoShape 405"/>
          <p:cNvSpPr>
            <a:spLocks noChangeAspect="1" noChangeArrowheads="1"/>
          </p:cNvSpPr>
          <p:nvPr/>
        </p:nvSpPr>
        <p:spPr bwMode="auto">
          <a:xfrm>
            <a:off x="7423150" y="2978150"/>
            <a:ext cx="138113" cy="74613"/>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46" name="AutoShape 406"/>
          <p:cNvSpPr>
            <a:spLocks noChangeAspect="1" noChangeArrowheads="1"/>
          </p:cNvSpPr>
          <p:nvPr/>
        </p:nvSpPr>
        <p:spPr bwMode="auto">
          <a:xfrm>
            <a:off x="7537450" y="2849563"/>
            <a:ext cx="138113"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3475" name="Line 407"/>
          <p:cNvSpPr>
            <a:spLocks noChangeAspect="1" noChangeShapeType="1"/>
          </p:cNvSpPr>
          <p:nvPr/>
        </p:nvSpPr>
        <p:spPr bwMode="auto">
          <a:xfrm>
            <a:off x="7904163" y="2759075"/>
            <a:ext cx="411162" cy="74613"/>
          </a:xfrm>
          <a:prstGeom prst="line">
            <a:avLst/>
          </a:prstGeom>
          <a:noFill/>
          <a:ln w="12700">
            <a:solidFill>
              <a:srgbClr val="FF0000"/>
            </a:solidFill>
            <a:round/>
            <a:headEnd/>
            <a:tailEnd type="triangle" w="med" len="med"/>
          </a:ln>
        </p:spPr>
        <p:txBody>
          <a:bodyPr/>
          <a:lstStyle/>
          <a:p>
            <a:endParaRPr lang="en-US"/>
          </a:p>
        </p:txBody>
      </p:sp>
      <p:sp>
        <p:nvSpPr>
          <p:cNvPr id="10648" name="AutoShape 408"/>
          <p:cNvSpPr>
            <a:spLocks noChangeAspect="1" noChangeArrowheads="1"/>
          </p:cNvSpPr>
          <p:nvPr/>
        </p:nvSpPr>
        <p:spPr bwMode="auto">
          <a:xfrm>
            <a:off x="3076575" y="4224338"/>
            <a:ext cx="139700" cy="73025"/>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10649" name="AutoShape 409"/>
          <p:cNvSpPr>
            <a:spLocks noChangeAspect="1" noChangeArrowheads="1"/>
          </p:cNvSpPr>
          <p:nvPr/>
        </p:nvSpPr>
        <p:spPr bwMode="auto">
          <a:xfrm>
            <a:off x="7675563" y="2781300"/>
            <a:ext cx="136525" cy="74613"/>
          </a:xfrm>
          <a:prstGeom prst="star5">
            <a:avLst/>
          </a:prstGeom>
          <a:gradFill rotWithShape="0">
            <a:gsLst>
              <a:gs pos="0">
                <a:srgbClr val="FF0000"/>
              </a:gs>
              <a:gs pos="100000">
                <a:srgbClr val="FF0000">
                  <a:gamma/>
                  <a:shade val="46275"/>
                  <a:invGamma/>
                </a:srgbClr>
              </a:gs>
            </a:gsLst>
            <a:lin ang="5400000" scaled="1"/>
          </a:gradFill>
          <a:ln w="12700">
            <a:solidFill>
              <a:schemeClr val="tx1"/>
            </a:solidFill>
            <a:miter lim="800000"/>
            <a:headEnd type="none" w="sm" len="sm"/>
            <a:tailEnd type="none" w="sm" len="sm"/>
          </a:ln>
          <a:effectLst/>
        </p:spPr>
        <p:txBody>
          <a:bodyPr wrap="none" anchor="ctr"/>
          <a:lstStyle/>
          <a:p>
            <a:pPr eaLnBrk="0" hangingPunct="0">
              <a:defRPr/>
            </a:pPr>
            <a:endParaRPr lang="en-US" sz="3200">
              <a:latin typeface="Tahoma" pitchFamily="34" charset="0"/>
            </a:endParaRPr>
          </a:p>
        </p:txBody>
      </p:sp>
      <p:sp>
        <p:nvSpPr>
          <p:cNvPr id="3478" name="Text Box 410"/>
          <p:cNvSpPr txBox="1">
            <a:spLocks noChangeArrowheads="1"/>
          </p:cNvSpPr>
          <p:nvPr/>
        </p:nvSpPr>
        <p:spPr bwMode="auto">
          <a:xfrm>
            <a:off x="7620000" y="4876800"/>
            <a:ext cx="1069975" cy="650875"/>
          </a:xfrm>
          <a:prstGeom prst="rect">
            <a:avLst/>
          </a:prstGeom>
          <a:noFill/>
          <a:ln w="12700">
            <a:solidFill>
              <a:schemeClr val="tx1"/>
            </a:solidFill>
            <a:miter lim="800000"/>
            <a:headEnd type="none" w="sm" len="sm"/>
            <a:tailEnd type="none" w="sm" len="sm"/>
          </a:ln>
        </p:spPr>
        <p:txBody>
          <a:bodyPr wrap="none" lIns="91424" tIns="45712" rIns="91424" bIns="45712">
            <a:spAutoFit/>
          </a:bodyPr>
          <a:lstStyle/>
          <a:p>
            <a:pPr>
              <a:buClr>
                <a:srgbClr val="FFDDFF"/>
              </a:buClr>
              <a:buFont typeface="Wingdings" pitchFamily="2" charset="2"/>
              <a:buChar char="n"/>
            </a:pPr>
            <a:r>
              <a:rPr lang="en-US" sz="900" b="1"/>
              <a:t>Eastern Area</a:t>
            </a:r>
          </a:p>
          <a:p>
            <a:pPr>
              <a:buClr>
                <a:srgbClr val="99FFCC"/>
              </a:buClr>
              <a:buFont typeface="Wingdings" pitchFamily="2" charset="2"/>
              <a:buChar char="n"/>
            </a:pPr>
            <a:r>
              <a:rPr lang="en-US" sz="900" b="1"/>
              <a:t>Southern Area</a:t>
            </a:r>
          </a:p>
          <a:p>
            <a:pPr>
              <a:buClr>
                <a:srgbClr val="FFFF66"/>
              </a:buClr>
              <a:buFont typeface="Wingdings" pitchFamily="2" charset="2"/>
              <a:buChar char="n"/>
            </a:pPr>
            <a:r>
              <a:rPr lang="en-US" sz="900" b="1"/>
              <a:t>Central Area</a:t>
            </a:r>
          </a:p>
          <a:p>
            <a:pPr>
              <a:buClr>
                <a:schemeClr val="hlink"/>
              </a:buClr>
              <a:buFont typeface="Wingdings" pitchFamily="2" charset="2"/>
              <a:buChar char="n"/>
            </a:pPr>
            <a:r>
              <a:rPr lang="en-US" sz="900" b="1"/>
              <a:t>Western Area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VBA:  Homeless/Incarcerated Veterans Outreach Coordinators (</a:t>
            </a:r>
            <a:r>
              <a:rPr lang="en-US" dirty="0" err="1" smtClean="0"/>
              <a:t>HVOC</a:t>
            </a:r>
            <a:r>
              <a:rPr lang="en-US" dirty="0" smtClean="0"/>
              <a:t>)</a:t>
            </a:r>
            <a:endParaRPr lang="en-US" dirty="0"/>
          </a:p>
        </p:txBody>
      </p:sp>
      <p:sp>
        <p:nvSpPr>
          <p:cNvPr id="3" name="Content Placeholder 2"/>
          <p:cNvSpPr>
            <a:spLocks noGrp="1"/>
          </p:cNvSpPr>
          <p:nvPr>
            <p:ph idx="1"/>
          </p:nvPr>
        </p:nvSpPr>
        <p:spPr/>
        <p:txBody>
          <a:bodyPr/>
          <a:lstStyle/>
          <a:p>
            <a:r>
              <a:rPr lang="en-US" sz="2000" dirty="0" smtClean="0"/>
              <a:t>At least one </a:t>
            </a:r>
            <a:r>
              <a:rPr lang="en-US" sz="2000" dirty="0" err="1" smtClean="0"/>
              <a:t>HVOC</a:t>
            </a:r>
            <a:r>
              <a:rPr lang="en-US" sz="2000" dirty="0" smtClean="0"/>
              <a:t> at every VBA Regional Office</a:t>
            </a:r>
          </a:p>
          <a:p>
            <a:endParaRPr lang="en-US" sz="2000" dirty="0" smtClean="0"/>
          </a:p>
          <a:p>
            <a:pPr lvl="1"/>
            <a:r>
              <a:rPr lang="en-US" dirty="0" smtClean="0">
                <a:cs typeface="Times New Roman" pitchFamily="18" charset="0"/>
              </a:rPr>
              <a:t>Outreach to homeless Veterans at homeless shelters, homeless Stand Downs, through state and local community partners and other areas where homeless Veterans may be located </a:t>
            </a:r>
          </a:p>
          <a:p>
            <a:pPr lvl="1"/>
            <a:endParaRPr lang="en-US" dirty="0" smtClean="0">
              <a:cs typeface="Times New Roman" pitchFamily="18" charset="0"/>
            </a:endParaRPr>
          </a:p>
          <a:p>
            <a:pPr lvl="1"/>
            <a:r>
              <a:rPr lang="en-US" dirty="0" smtClean="0">
                <a:cs typeface="Times New Roman" pitchFamily="18" charset="0"/>
              </a:rPr>
              <a:t>Processing claims for homeless Veterans and those at risk of homelessness to ensure they are expedited</a:t>
            </a:r>
          </a:p>
          <a:p>
            <a:pPr lvl="1"/>
            <a:endParaRPr lang="en-US" dirty="0" smtClean="0">
              <a:cs typeface="Times New Roman" pitchFamily="18" charset="0"/>
            </a:endParaRPr>
          </a:p>
          <a:p>
            <a:pPr lvl="1"/>
            <a:r>
              <a:rPr lang="en-US" dirty="0" smtClean="0">
                <a:cs typeface="Times New Roman" pitchFamily="18" charset="0"/>
              </a:rPr>
              <a:t>Outreach to justice-involved Veterans in Veterans treatment courts, prisons, and jails</a:t>
            </a:r>
          </a:p>
          <a:p>
            <a:pPr lvl="1">
              <a:buNone/>
            </a:pPr>
            <a:endParaRPr lang="en-US" dirty="0" smtClean="0">
              <a:cs typeface="Times New Roman" pitchFamily="18" charset="0"/>
            </a:endParaRPr>
          </a:p>
          <a:p>
            <a:pPr lvl="1"/>
            <a:r>
              <a:rPr lang="en-US" dirty="0" smtClean="0">
                <a:cs typeface="Arial" charset="0"/>
              </a:rPr>
              <a:t>Outreach includes providing information and assistance on VA benefits and services such as discussing eligibility criteria and filing a compensation and/or pension claim.  </a:t>
            </a:r>
          </a:p>
        </p:txBody>
      </p:sp>
      <p:sp>
        <p:nvSpPr>
          <p:cNvPr id="4" name="Slide Number Placeholder 3"/>
          <p:cNvSpPr>
            <a:spLocks noGrp="1"/>
          </p:cNvSpPr>
          <p:nvPr>
            <p:ph type="sldNum" sz="quarter" idx="10"/>
          </p:nvPr>
        </p:nvSpPr>
        <p:spPr/>
        <p:txBody>
          <a:bodyPr/>
          <a:lstStyle/>
          <a:p>
            <a:pPr>
              <a:defRPr/>
            </a:pPr>
            <a:fld id="{34421CB6-5DF0-4EF3-BCEB-4FB5075693B8}" type="slidenum">
              <a:rPr lang="en-US" smtClean="0"/>
              <a:pPr>
                <a:defRPr/>
              </a:pPr>
              <a:t>8</a:t>
            </a:fld>
            <a:endParaRPr lang="en-US" dirty="0"/>
          </a:p>
        </p:txBody>
      </p:sp>
    </p:spTree>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FFFFFE"/>
      </a:dk2>
      <a:lt2>
        <a:srgbClr val="FFFFFE"/>
      </a:lt2>
      <a:accent1>
        <a:srgbClr val="0083BE"/>
      </a:accent1>
      <a:accent2>
        <a:srgbClr val="78BE20"/>
      </a:accent2>
      <a:accent3>
        <a:srgbClr val="C4262E"/>
      </a:accent3>
      <a:accent4>
        <a:srgbClr val="FF7F32"/>
      </a:accent4>
      <a:accent5>
        <a:srgbClr val="F3CF45"/>
      </a:accent5>
      <a:accent6>
        <a:srgbClr val="FFFFFE"/>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ocument_x0020_Type xmlns="c2637ed3-ca2e-408c-bd02-df896c52b2a1">Work Product (Final)</Document_x0020_Type>
    <Archive xmlns="c2637ed3-ca2e-408c-bd02-df896c52b2a1">false</Archive>
    <Related_x0020_Deliverable xmlns="c2637ed3-ca2e-408c-bd02-df896c52b2a1">VHA Identity and Print and Online Style Guide</Related_x0020_Deliverable>
    <Acceptance_x0020_Form_x0020_Complete xmlns="ca16cabb-c3e9-47bf-8563-dfddfb166a71">false</Acceptance_x0020_Form_x0020_Comple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17E7E181B547746B5E093A6EE6666FA" ma:contentTypeVersion="6" ma:contentTypeDescription="Create a new document." ma:contentTypeScope="" ma:versionID="18ba6be538e737698d722d73dd068e05">
  <xsd:schema xmlns:xsd="http://www.w3.org/2001/XMLSchema" xmlns:p="http://schemas.microsoft.com/office/2006/metadata/properties" xmlns:ns2="c2637ed3-ca2e-408c-bd02-df896c52b2a1" xmlns:ns3="ca16cabb-c3e9-47bf-8563-dfddfb166a71" targetNamespace="http://schemas.microsoft.com/office/2006/metadata/properties" ma:root="true" ma:fieldsID="4247828aebb6116de647cbced2c8783f" ns2:_="" ns3:_="">
    <xsd:import namespace="c2637ed3-ca2e-408c-bd02-df896c52b2a1"/>
    <xsd:import namespace="ca16cabb-c3e9-47bf-8563-dfddfb166a71"/>
    <xsd:element name="properties">
      <xsd:complexType>
        <xsd:sequence>
          <xsd:element name="documentManagement">
            <xsd:complexType>
              <xsd:all>
                <xsd:element ref="ns2:Related_x0020_Deliverable"/>
                <xsd:element ref="ns2:Document_x0020_Type"/>
                <xsd:element ref="ns2:Archive" minOccurs="0"/>
                <xsd:element ref="ns3:Acceptance_x0020_Form_x0020_Complete" minOccurs="0"/>
              </xsd:all>
            </xsd:complexType>
          </xsd:element>
        </xsd:sequence>
      </xsd:complexType>
    </xsd:element>
  </xsd:schema>
  <xsd:schema xmlns:xsd="http://www.w3.org/2001/XMLSchema" xmlns:dms="http://schemas.microsoft.com/office/2006/documentManagement/types" targetNamespace="c2637ed3-ca2e-408c-bd02-df896c52b2a1" elementFormDefault="qualified">
    <xsd:import namespace="http://schemas.microsoft.com/office/2006/documentManagement/types"/>
    <xsd:element name="Related_x0020_Deliverable" ma:index="8" ma:displayName="Related Deliverable" ma:format="Dropdown" ma:internalName="Related_x0020_Deliverable">
      <xsd:simpleType>
        <xsd:restriction base="dms:Choice">
          <xsd:enumeration value="Data Gathering Summary of Key Findings"/>
          <xsd:enumeration value="Health &amp; Wellness Strategic Communications and Outreach Plan"/>
          <xsd:enumeration value="Health &amp; Wellness Identity and Print and Online Style Guide"/>
          <xsd:enumeration value="Integrated Strategic Communications Plan"/>
          <xsd:enumeration value="Segmented Audience Study and Analysis"/>
          <xsd:enumeration value="VHA Identity and Print and Online Style Guide"/>
          <xsd:enumeration value="Work Plan"/>
        </xsd:restriction>
      </xsd:simpleType>
    </xsd:element>
    <xsd:element name="Document_x0020_Type" ma:index="9" ma:displayName="Document Type" ma:format="Dropdown" ma:internalName="Document_x0020_Type">
      <xsd:simpleType>
        <xsd:restriction base="dms:Choice">
          <xsd:enumeration value="Client Meeting/Presentation"/>
          <xsd:enumeration value="Deliverable (Draft)"/>
          <xsd:enumeration value="Deliverable (Final)"/>
          <xsd:enumeration value="Input"/>
          <xsd:enumeration value="Work Product (Draft)"/>
          <xsd:enumeration value="Work Product (Final)"/>
          <xsd:enumeration value="Other"/>
        </xsd:restriction>
      </xsd:simpleType>
    </xsd:element>
    <xsd:element name="Archive" ma:index="10" nillable="true" ma:displayName="Archive" ma:default="0" ma:internalName="Archive">
      <xsd:simpleType>
        <xsd:restriction base="dms:Boolean"/>
      </xsd:simpleType>
    </xsd:element>
  </xsd:schema>
  <xsd:schema xmlns:xsd="http://www.w3.org/2001/XMLSchema" xmlns:dms="http://schemas.microsoft.com/office/2006/documentManagement/types" targetNamespace="ca16cabb-c3e9-47bf-8563-dfddfb166a71" elementFormDefault="qualified">
    <xsd:import namespace="http://schemas.microsoft.com/office/2006/documentManagement/types"/>
    <xsd:element name="Acceptance_x0020_Form_x0020_Complete" ma:index="11" nillable="true" ma:displayName="Acceptance Form Complete" ma:default="0" ma:internalName="Acceptance_x0020_Form_x0020_Complet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DF50557-11B5-4DA6-B1B0-774BA28C7EAC}">
  <ds:schemaRefs>
    <ds:schemaRef ds:uri="http://www.w3.org/XML/1998/namespace"/>
    <ds:schemaRef ds:uri="http://schemas.microsoft.com/office/2006/metadata/properties"/>
    <ds:schemaRef ds:uri="http://purl.org/dc/dcmitype/"/>
    <ds:schemaRef ds:uri="http://purl.org/dc/elements/1.1/"/>
    <ds:schemaRef ds:uri="http://purl.org/dc/terms/"/>
    <ds:schemaRef ds:uri="http://schemas.microsoft.com/office/2006/documentManagement/types"/>
    <ds:schemaRef ds:uri="ca16cabb-c3e9-47bf-8563-dfddfb166a71"/>
    <ds:schemaRef ds:uri="http://schemas.openxmlformats.org/package/2006/metadata/core-properties"/>
    <ds:schemaRef ds:uri="c2637ed3-ca2e-408c-bd02-df896c52b2a1"/>
  </ds:schemaRefs>
</ds:datastoreItem>
</file>

<file path=customXml/itemProps2.xml><?xml version="1.0" encoding="utf-8"?>
<ds:datastoreItem xmlns:ds="http://schemas.openxmlformats.org/officeDocument/2006/customXml" ds:itemID="{FB2EB09A-83D5-4462-94A1-9418FAC428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637ed3-ca2e-408c-bd02-df896c52b2a1"/>
    <ds:schemaRef ds:uri="ca16cabb-c3e9-47bf-8563-dfddfb166a71"/>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954F10B5-C5CE-42D1-8823-AFB9983CB5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12324</TotalTime>
  <Words>3152</Words>
  <Application>Microsoft Office PowerPoint</Application>
  <PresentationFormat>On-screen Show (4:3)</PresentationFormat>
  <Paragraphs>505</Paragraphs>
  <Slides>29</Slides>
  <Notes>26</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     Department of Veterans Affairs:   Structure and Services</vt:lpstr>
      <vt:lpstr>VA:  Mission and I CARE Values</vt:lpstr>
      <vt:lpstr>What is Federal VA?</vt:lpstr>
      <vt:lpstr>Unique Veteran Users Report, FY 2014 National Center for Veterans Analysis and Statistics, March 2016 </vt:lpstr>
      <vt:lpstr>National Cemetery Administration (NCA)</vt:lpstr>
      <vt:lpstr>NCA (cont.)</vt:lpstr>
      <vt:lpstr>Veterans Benefits Administration (VBA)</vt:lpstr>
      <vt:lpstr>PowerPoint Presentation</vt:lpstr>
      <vt:lpstr>VBA:  Homeless/Incarcerated Veterans Outreach Coordinators (HVOC)</vt:lpstr>
      <vt:lpstr>VBA: Types of Benefits</vt:lpstr>
      <vt:lpstr>VBA: Types of Benefits (cont.)</vt:lpstr>
      <vt:lpstr>VBA: Types of Benefits (cont.)</vt:lpstr>
      <vt:lpstr>VBA:  Applying for Benefits</vt:lpstr>
      <vt:lpstr>Veterans Health Administration (VHA) Mission</vt:lpstr>
      <vt:lpstr>Veterans Health Administration: General</vt:lpstr>
      <vt:lpstr>VHA  Organization</vt:lpstr>
      <vt:lpstr>Reaching Rural Veterans</vt:lpstr>
      <vt:lpstr>Health Care Delivery Model</vt:lpstr>
      <vt:lpstr>Veterans Health Administration: Services</vt:lpstr>
      <vt:lpstr>Veterans Health Administration: Mental Health Services</vt:lpstr>
      <vt:lpstr>Veterans Health Administration: Substance Use Disorder Services</vt:lpstr>
      <vt:lpstr>Readjustment Counseling Service – Vet Centers</vt:lpstr>
      <vt:lpstr>Ending Veteran Homelessness</vt:lpstr>
      <vt:lpstr>VHA Homeless Programs</vt:lpstr>
      <vt:lpstr>  </vt:lpstr>
      <vt:lpstr>Mission and Vision – Veterans Justice Programs</vt:lpstr>
      <vt:lpstr> Serving Justice-Involved Veterans </vt:lpstr>
      <vt:lpstr>Limits on VA Authorization</vt:lpstr>
      <vt:lpstr>For Additional Information</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template</dc:subject>
  <dc:creator>Department of Veterans Affairs</dc:creator>
  <cp:lastModifiedBy>Rosenthal, Joel</cp:lastModifiedBy>
  <cp:revision>365</cp:revision>
  <cp:lastPrinted>2011-05-13T15:25:22Z</cp:lastPrinted>
  <dcterms:created xsi:type="dcterms:W3CDTF">2011-05-12T19:56:03Z</dcterms:created>
  <dcterms:modified xsi:type="dcterms:W3CDTF">2017-01-27T16:43:40Z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0x010100717E7E181B547746B5E093A6EE6666FA</vt:lpwstr>
  </property>
</Properties>
</file>