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395" r:id="rId5"/>
    <p:sldId id="386" r:id="rId6"/>
    <p:sldId id="387" r:id="rId7"/>
    <p:sldId id="394" r:id="rId8"/>
    <p:sldId id="391" r:id="rId9"/>
    <p:sldId id="393" r:id="rId10"/>
    <p:sldId id="363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hacoclarks2" initials="v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74" autoAdjust="0"/>
    <p:restoredTop sz="85439" autoAdjust="0"/>
  </p:normalViewPr>
  <p:slideViewPr>
    <p:cSldViewPr snapToGrid="0" snapToObjects="1">
      <p:cViewPr>
        <p:scale>
          <a:sx n="100" d="100"/>
          <a:sy n="100" d="100"/>
        </p:scale>
        <p:origin x="-516" y="264"/>
      </p:cViewPr>
      <p:guideLst>
        <p:guide orient="horz" pos="215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7" d="100"/>
          <a:sy n="57" d="100"/>
        </p:scale>
        <p:origin x="-178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6251336638475744E-2"/>
          <c:y val="5.8891555233659666E-2"/>
          <c:w val="0.80857878876251577"/>
          <c:h val="0.8431732650045967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PCLS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54.4</c:v>
                </c:pt>
                <c:pt idx="1">
                  <c:v>33.78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BDI2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23.8</c:v>
                </c:pt>
                <c:pt idx="1">
                  <c:v>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789056"/>
        <c:axId val="33790592"/>
      </c:lineChart>
      <c:catAx>
        <c:axId val="33789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790592"/>
        <c:crosses val="autoZero"/>
        <c:auto val="1"/>
        <c:lblAlgn val="ctr"/>
        <c:lblOffset val="100"/>
        <c:noMultiLvlLbl val="0"/>
      </c:catAx>
      <c:valAx>
        <c:axId val="33790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789056"/>
        <c:crosses val="autoZero"/>
        <c:crossBetween val="between"/>
      </c:val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496281714785652E-2"/>
          <c:y val="5.0473457250976204E-2"/>
          <c:w val="0.80857878876251577"/>
          <c:h val="0.8431732650045967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PCL5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61.27</c:v>
                </c:pt>
                <c:pt idx="1">
                  <c:v>25.36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BDI2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31.6</c:v>
                </c:pt>
                <c:pt idx="1">
                  <c:v>20.399999999999999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943936"/>
        <c:axId val="33945472"/>
      </c:lineChart>
      <c:catAx>
        <c:axId val="33943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945472"/>
        <c:crosses val="autoZero"/>
        <c:auto val="1"/>
        <c:lblAlgn val="ctr"/>
        <c:lblOffset val="100"/>
        <c:noMultiLvlLbl val="0"/>
      </c:catAx>
      <c:valAx>
        <c:axId val="33945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943936"/>
        <c:crosses val="autoZero"/>
        <c:crossBetween val="between"/>
      </c:val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6B2A686-F78B-479A-8397-087EB38BF8DE}" type="datetimeFigureOut">
              <a:rPr lang="en-US"/>
              <a:pPr>
                <a:defRPr/>
              </a:pPr>
              <a:t>6/27/2016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AA27D27-D37E-4764-8B3B-CD90228595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2304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36AD990-4610-4D46-9993-4934036F784B}" type="datetimeFigureOut">
              <a:rPr lang="en-US"/>
              <a:pPr>
                <a:defRPr/>
              </a:pPr>
              <a:t>6/27/2016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1FCCE17-528A-478A-B52C-C45032D1C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661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FCCE17-528A-478A-B52C-C45032D1CF54}" type="slidenum">
              <a:rPr lang="en-US" smtClean="0"/>
              <a:pPr>
                <a:defRPr/>
              </a:pPr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FCCE17-528A-478A-B52C-C45032D1CF5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FCCE17-528A-478A-B52C-C45032D1CF5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FCCE17-528A-478A-B52C-C45032D1CF5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7" descr="Slide background with top dark blue-lighter blue block and larger block of circle-star pattern. Bottom right is the VA emblem and Excellence logo lock-up."/>
            <p:cNvPicPr>
              <a:picLocks noChangeAspect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 userDrawn="1"/>
          </p:nvSpPr>
          <p:spPr>
            <a:xfrm>
              <a:off x="190500" y="6335713"/>
              <a:ext cx="1852613" cy="292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8880" y="1586843"/>
            <a:ext cx="7772400" cy="730127"/>
          </a:xfrm>
        </p:spPr>
        <p:txBody>
          <a:bodyPr>
            <a:normAutofit/>
          </a:bodyPr>
          <a:lstStyle>
            <a:lvl1pPr algn="l">
              <a:defRPr sz="2000" b="1">
                <a:latin typeface="Calibri"/>
                <a:cs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696" y="2413135"/>
            <a:ext cx="7753584" cy="914813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E2E88-910B-45D3-ADD3-C75208C1F3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650"/>
            <a:ext cx="8229600" cy="419051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21CB6-5DF0-4EF3-BCEB-4FB5075693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59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59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3322"/>
            <a:ext cx="4038600" cy="420284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3322"/>
            <a:ext cx="4038600" cy="420284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00AD8-7093-4F42-9BD4-B842DCD5B7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237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2139"/>
            <a:ext cx="4040188" cy="37060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237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2139"/>
            <a:ext cx="4041775" cy="37060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A258C-664D-4696-9E98-2F2C70FDB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CBC0D-6D23-41E7-B2DB-A1E4946C22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FB2D4-726B-450B-A723-37CDFAC5A9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97295"/>
            <a:ext cx="5111750" cy="41288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296"/>
            <a:ext cx="3008313" cy="4128866"/>
          </a:xfrm>
          <a:solidFill>
            <a:srgbClr val="FFFFFF"/>
          </a:solidFill>
          <a:ln>
            <a:solidFill>
              <a:srgbClr val="BFBFBF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78F90-9439-40F1-A6E4-A75B4B0B8F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391824"/>
            <a:ext cx="5486400" cy="272403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82602"/>
            <a:ext cx="5486400" cy="61356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A4479-7D10-48A7-AC3C-8F40443097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Slide background with light blue circle-star pattern block behind title. Bottom left reads &quot;Veterans Health Administration.&quot;&#10;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49438"/>
            <a:ext cx="822960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3613" y="6249988"/>
            <a:ext cx="490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pPr>
              <a:defRPr/>
            </a:pPr>
            <a:fld id="{82904427-CFBE-4B3E-B70F-AB2CCB1C6B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457200" y="6284913"/>
            <a:ext cx="431165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spc="1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VETERANS HEALTH ADMINISTRATION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2" r:id="rId2"/>
    <p:sldLayoutId id="2147483670" r:id="rId3"/>
    <p:sldLayoutId id="2147483663" r:id="rId4"/>
    <p:sldLayoutId id="2147483664" r:id="rId5"/>
    <p:sldLayoutId id="2147483665" r:id="rId6"/>
    <p:sldLayoutId id="2147483671" r:id="rId7"/>
    <p:sldLayoutId id="2147483666" r:id="rId8"/>
    <p:sldLayoutId id="2147483667" r:id="rId9"/>
    <p:sldLayoutId id="2147483668" r:id="rId10"/>
  </p:sldLayoutIdLst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Georgia"/>
          <a:ea typeface="Georgia" pitchFamily="18" charset="0"/>
          <a:cs typeface="Georgia"/>
        </a:defRPr>
      </a:lvl1pPr>
      <a:lvl2pPr algn="l" defTabSz="457200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Georgia" pitchFamily="18" charset="0"/>
          <a:cs typeface="Georgia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Georgia" pitchFamily="18" charset="0"/>
          <a:cs typeface="Georgia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Georgia" pitchFamily="18" charset="0"/>
          <a:cs typeface="Georgia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chemeClr val="tx1"/>
          </a:solidFill>
          <a:latin typeface="+mn-lt"/>
          <a:ea typeface="Georgia" pitchFamily="18" charset="0"/>
          <a:cs typeface="Georgia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chemeClr val="tx1"/>
          </a:solidFill>
          <a:latin typeface="Georgia"/>
          <a:ea typeface="Georgia" pitchFamily="18" charset="0"/>
          <a:cs typeface="Georgi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joel.rosenthal@va.gov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342900" y="1436915"/>
            <a:ext cx="7857672" cy="1727199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sz="3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sz="3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sz="3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sz="3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sz="3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Cognitive Processing Therapy:</a:t>
            </a:r>
            <a:br>
              <a:rPr lang="en-US" sz="3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sz="3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Prison Clinician Training Project</a:t>
            </a: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2569029" y="3991430"/>
            <a:ext cx="5631543" cy="149497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sz="2000" dirty="0" smtClean="0">
                <a:cs typeface="Georgia" pitchFamily="18" charset="0"/>
              </a:rPr>
              <a:t>Joel Rosenthal, PhD				</a:t>
            </a:r>
          </a:p>
          <a:p>
            <a:r>
              <a:rPr lang="en-US" sz="2000" dirty="0" smtClean="0">
                <a:cs typeface="Georgia" pitchFamily="18" charset="0"/>
              </a:rPr>
              <a:t>National Training Director	</a:t>
            </a:r>
            <a:r>
              <a:rPr lang="en-US" sz="2000" dirty="0">
                <a:cs typeface="Georgia" pitchFamily="18" charset="0"/>
              </a:rPr>
              <a:t> </a:t>
            </a:r>
            <a:endParaRPr lang="en-US" sz="2000" dirty="0" smtClean="0">
              <a:cs typeface="Georgia" pitchFamily="18" charset="0"/>
            </a:endParaRPr>
          </a:p>
          <a:p>
            <a:r>
              <a:rPr lang="en-US" sz="2000" dirty="0" smtClean="0">
                <a:cs typeface="Georgia" pitchFamily="18" charset="0"/>
              </a:rPr>
              <a:t>VA Veterans Justice Programs		</a:t>
            </a:r>
            <a:r>
              <a:rPr lang="en-US" sz="2000" dirty="0" smtClean="0">
                <a:solidFill>
                  <a:srgbClr val="FF0000"/>
                </a:solidFill>
                <a:cs typeface="Georgia" pitchFamily="18" charset="0"/>
              </a:rPr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2900" y="6226175"/>
            <a:ext cx="3573463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October 9, 2012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947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3933"/>
          </a:xfrm>
        </p:spPr>
        <p:txBody>
          <a:bodyPr/>
          <a:lstStyle/>
          <a:p>
            <a:pPr algn="l" eaLnBrk="1" hangingPunct="1"/>
            <a:r>
              <a:rPr lang="en-US" sz="2800" dirty="0" smtClean="0"/>
              <a:t>CPT Training Project – Context and History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756228"/>
            <a:ext cx="8229600" cy="4702629"/>
          </a:xfrm>
        </p:spPr>
        <p:txBody>
          <a:bodyPr/>
          <a:lstStyle/>
          <a:p>
            <a:pPr eaLnBrk="1" hangingPunct="1">
              <a:buNone/>
            </a:pPr>
            <a:endParaRPr lang="en-US" sz="2000" dirty="0" smtClean="0"/>
          </a:p>
          <a:p>
            <a:pPr eaLnBrk="1" hangingPunct="1">
              <a:buNone/>
            </a:pPr>
            <a:r>
              <a:rPr lang="en-US" sz="2000" dirty="0" smtClean="0"/>
              <a:t>US Department of Veterans Affairs Regulation </a:t>
            </a:r>
            <a:r>
              <a:rPr lang="en-US" sz="2000" dirty="0"/>
              <a:t>Title 38 CFR 17.38 (c)(</a:t>
            </a:r>
            <a:r>
              <a:rPr lang="en-US" sz="2000" dirty="0" smtClean="0"/>
              <a:t>5)</a:t>
            </a:r>
            <a:endParaRPr lang="en-US" sz="2000" dirty="0"/>
          </a:p>
          <a:p>
            <a:pPr eaLnBrk="1" hangingPunct="1">
              <a:buNone/>
            </a:pPr>
            <a:r>
              <a:rPr lang="en-US" sz="2000" dirty="0" smtClean="0"/>
              <a:t>	Precluding VA care to incarcerated Veterans</a:t>
            </a:r>
          </a:p>
          <a:p>
            <a:pPr eaLnBrk="1" hangingPunct="1">
              <a:buNone/>
            </a:pPr>
            <a:endParaRPr lang="en-US" sz="2000" dirty="0" smtClean="0"/>
          </a:p>
          <a:p>
            <a:pPr eaLnBrk="1" hangingPunct="1">
              <a:buNone/>
            </a:pPr>
            <a:endParaRPr lang="en-US" sz="2000" dirty="0"/>
          </a:p>
          <a:p>
            <a:pPr eaLnBrk="1" hangingPunct="1">
              <a:buNone/>
            </a:pPr>
            <a:r>
              <a:rPr lang="en-US" sz="2000" dirty="0" smtClean="0"/>
              <a:t>CA Prison Psychologist</a:t>
            </a:r>
          </a:p>
          <a:p>
            <a:pPr eaLnBrk="1" hangingPunct="1">
              <a:buNone/>
            </a:pPr>
            <a:r>
              <a:rPr lang="en-US" sz="2000" dirty="0"/>
              <a:t>	C</a:t>
            </a:r>
            <a:r>
              <a:rPr lang="en-US" sz="2000" dirty="0" smtClean="0"/>
              <a:t>an VA train us in VA-informed Evidence-based Treatment for trauma?</a:t>
            </a:r>
            <a:r>
              <a:rPr lang="en-US" sz="2000" dirty="0"/>
              <a:t>	</a:t>
            </a:r>
          </a:p>
          <a:p>
            <a:pPr eaLnBrk="1" hangingPunct="1">
              <a:buNone/>
            </a:pPr>
            <a:endParaRPr lang="en-US" sz="2000" dirty="0" smtClean="0"/>
          </a:p>
          <a:p>
            <a:pPr eaLnBrk="1" hangingPunct="1">
              <a:buNone/>
            </a:pPr>
            <a:endParaRPr lang="en-US" sz="2000" dirty="0"/>
          </a:p>
          <a:p>
            <a:pPr eaLnBrk="1" hangingPunct="1">
              <a:buNone/>
            </a:pPr>
            <a:r>
              <a:rPr lang="en-US" sz="2000" dirty="0" smtClean="0"/>
              <a:t>Precedence </a:t>
            </a:r>
          </a:p>
          <a:p>
            <a:pPr eaLnBrk="1" hangingPunct="1">
              <a:buNone/>
            </a:pPr>
            <a:r>
              <a:rPr lang="en-US" sz="2000" dirty="0"/>
              <a:t>	</a:t>
            </a:r>
            <a:r>
              <a:rPr lang="en-US" sz="2000" dirty="0" smtClean="0"/>
              <a:t>VA provision of training in VA-informed care to non-VA staff</a:t>
            </a:r>
            <a:endParaRPr lang="en-US" sz="2400" dirty="0"/>
          </a:p>
          <a:p>
            <a:pPr eaLnBrk="1" hangingPunct="1">
              <a:buNone/>
            </a:pPr>
            <a:endParaRPr lang="en-US" sz="2400" b="1" dirty="0" smtClean="0"/>
          </a:p>
          <a:p>
            <a:pPr eaLnBrk="1" hangingPunct="1">
              <a:buNone/>
            </a:pPr>
            <a:endParaRPr lang="en-US" sz="2400" b="1" dirty="0" smtClean="0"/>
          </a:p>
          <a:p>
            <a:pPr eaLnBrk="1" hangingPunct="1">
              <a:buFont typeface="Arial" pitchFamily="34" charset="0"/>
              <a:buChar char="•"/>
            </a:pPr>
            <a:endParaRPr lang="en-US" sz="2400" dirty="0" smtClean="0"/>
          </a:p>
          <a:p>
            <a:pPr eaLnBrk="1" hangingPunct="1">
              <a:buNone/>
            </a:pPr>
            <a:r>
              <a:rPr lang="en-US" sz="2400" dirty="0" smtClean="0"/>
              <a:t>	</a:t>
            </a:r>
          </a:p>
          <a:p>
            <a:pPr eaLnBrk="1" hangingPunct="1">
              <a:buNone/>
            </a:pPr>
            <a:r>
              <a:rPr lang="en-US" sz="2400" dirty="0" smtClean="0"/>
              <a:t>	</a:t>
            </a:r>
          </a:p>
          <a:p>
            <a:pPr eaLnBrk="1" hangingPunct="1">
              <a:buNone/>
            </a:pPr>
            <a:r>
              <a:rPr lang="en-US" sz="2400" dirty="0"/>
              <a:t>	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83613" y="6249988"/>
            <a:ext cx="490537" cy="365125"/>
          </a:xfrm>
        </p:spPr>
        <p:txBody>
          <a:bodyPr/>
          <a:lstStyle/>
          <a:p>
            <a:pPr>
              <a:defRPr/>
            </a:pPr>
            <a:fld id="{34421CB6-5DF0-4EF3-BCEB-4FB5075693B8}" type="slidenum">
              <a:rPr lang="en-US" sz="11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</a:t>
            </a:fld>
            <a:endParaRPr 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66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7437"/>
          </a:xfrm>
        </p:spPr>
        <p:txBody>
          <a:bodyPr/>
          <a:lstStyle/>
          <a:p>
            <a:r>
              <a:rPr lang="en-US" sz="2800" dirty="0"/>
              <a:t>CPT Training Project </a:t>
            </a:r>
            <a:r>
              <a:rPr lang="en-US" sz="2800" dirty="0" smtClean="0"/>
              <a:t>- Model Developed</a:t>
            </a:r>
            <a:br>
              <a:rPr lang="en-US" sz="2800" dirty="0" smtClean="0"/>
            </a:br>
            <a:r>
              <a:rPr lang="en-US" sz="2800" dirty="0" smtClean="0"/>
              <a:t>(in Collaboration with VA Office of Mental Health)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756228"/>
            <a:ext cx="8229600" cy="4702629"/>
          </a:xfrm>
        </p:spPr>
        <p:txBody>
          <a:bodyPr/>
          <a:lstStyle/>
          <a:p>
            <a:pPr eaLnBrk="1" hangingPunct="1">
              <a:buNone/>
            </a:pPr>
            <a:endParaRPr lang="en-US" sz="2000" dirty="0" smtClean="0"/>
          </a:p>
          <a:p>
            <a:pPr eaLnBrk="1" hangingPunct="1">
              <a:buNone/>
            </a:pPr>
            <a:r>
              <a:rPr lang="en-US" sz="2000" dirty="0" smtClean="0"/>
              <a:t>Inclusion in  VA 3-Day trainings</a:t>
            </a:r>
          </a:p>
          <a:p>
            <a:pPr eaLnBrk="1" hangingPunct="1">
              <a:buNone/>
            </a:pPr>
            <a:r>
              <a:rPr lang="en-US" sz="2000" dirty="0"/>
              <a:t>	</a:t>
            </a:r>
            <a:r>
              <a:rPr lang="en-US" sz="2000" dirty="0" smtClean="0"/>
              <a:t>1:1 and group; 12-session treatment course</a:t>
            </a:r>
          </a:p>
          <a:p>
            <a:pPr eaLnBrk="1" hangingPunct="1">
              <a:buNone/>
            </a:pPr>
            <a:endParaRPr lang="en-US" sz="2000" dirty="0" smtClean="0"/>
          </a:p>
          <a:p>
            <a:pPr eaLnBrk="1" hangingPunct="1">
              <a:buNone/>
            </a:pPr>
            <a:endParaRPr lang="en-US" sz="2000" dirty="0" smtClean="0"/>
          </a:p>
          <a:p>
            <a:pPr eaLnBrk="1" hangingPunct="1">
              <a:buNone/>
            </a:pPr>
            <a:r>
              <a:rPr lang="en-US" sz="2000" dirty="0" smtClean="0"/>
              <a:t>Match inmates to treatment </a:t>
            </a:r>
          </a:p>
          <a:p>
            <a:pPr eaLnBrk="1" hangingPunct="1">
              <a:buNone/>
            </a:pPr>
            <a:r>
              <a:rPr lang="en-US" sz="2000" dirty="0"/>
              <a:t>	</a:t>
            </a:r>
            <a:r>
              <a:rPr lang="en-US" sz="2000" dirty="0" smtClean="0"/>
              <a:t>Initiate treatment and receipt of 6-month CPT case consultation</a:t>
            </a:r>
          </a:p>
          <a:p>
            <a:pPr eaLnBrk="1" hangingPunct="1">
              <a:buNone/>
            </a:pPr>
            <a:endParaRPr lang="en-US" sz="2000" dirty="0" smtClean="0"/>
          </a:p>
          <a:p>
            <a:pPr eaLnBrk="1" hangingPunct="1">
              <a:buNone/>
            </a:pPr>
            <a:endParaRPr lang="en-US" sz="2000" dirty="0" smtClean="0"/>
          </a:p>
          <a:p>
            <a:pPr eaLnBrk="1" hangingPunct="1">
              <a:buNone/>
            </a:pPr>
            <a:r>
              <a:rPr lang="en-US" sz="2000" dirty="0" smtClean="0"/>
              <a:t>Utilize trauma and depression clinical scales</a:t>
            </a:r>
          </a:p>
          <a:p>
            <a:pPr eaLnBrk="1" hangingPunct="1">
              <a:buNone/>
            </a:pPr>
            <a:r>
              <a:rPr lang="en-US" sz="2000" dirty="0"/>
              <a:t>	</a:t>
            </a:r>
            <a:r>
              <a:rPr lang="en-US" sz="2000" dirty="0" smtClean="0"/>
              <a:t>For both clinical and program evaluation purposes</a:t>
            </a:r>
            <a:endParaRPr lang="en-US" sz="2000" dirty="0"/>
          </a:p>
          <a:p>
            <a:pPr eaLnBrk="1" hangingPunct="1">
              <a:buNone/>
            </a:pPr>
            <a:endParaRPr lang="en-US" sz="2400" b="1" dirty="0" smtClean="0"/>
          </a:p>
          <a:p>
            <a:pPr eaLnBrk="1" hangingPunct="1">
              <a:buNone/>
            </a:pPr>
            <a:endParaRPr lang="en-US" sz="2400" b="1" dirty="0" smtClean="0"/>
          </a:p>
          <a:p>
            <a:pPr eaLnBrk="1" hangingPunct="1">
              <a:buFont typeface="Arial" pitchFamily="34" charset="0"/>
              <a:buChar char="•"/>
            </a:pPr>
            <a:endParaRPr lang="en-US" sz="2400" dirty="0" smtClean="0"/>
          </a:p>
          <a:p>
            <a:pPr eaLnBrk="1" hangingPunct="1">
              <a:buNone/>
            </a:pPr>
            <a:r>
              <a:rPr lang="en-US" sz="2400" dirty="0" smtClean="0"/>
              <a:t>	</a:t>
            </a:r>
          </a:p>
          <a:p>
            <a:pPr eaLnBrk="1" hangingPunct="1">
              <a:buNone/>
            </a:pPr>
            <a:r>
              <a:rPr lang="en-US" sz="2400" dirty="0" smtClean="0"/>
              <a:t>	</a:t>
            </a:r>
          </a:p>
          <a:p>
            <a:pPr eaLnBrk="1" hangingPunct="1">
              <a:buNone/>
            </a:pPr>
            <a:r>
              <a:rPr lang="en-US" sz="2400" dirty="0"/>
              <a:t>	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83613" y="6249988"/>
            <a:ext cx="490537" cy="365125"/>
          </a:xfrm>
        </p:spPr>
        <p:txBody>
          <a:bodyPr/>
          <a:lstStyle/>
          <a:p>
            <a:pPr>
              <a:defRPr/>
            </a:pPr>
            <a:fld id="{34421CB6-5DF0-4EF3-BCEB-4FB5075693B8}" type="slidenum">
              <a:rPr lang="en-US" sz="11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2</a:t>
            </a:fld>
            <a:endParaRPr 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86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2187"/>
          </a:xfrm>
        </p:spPr>
        <p:txBody>
          <a:bodyPr/>
          <a:lstStyle/>
          <a:p>
            <a:r>
              <a:rPr lang="en-US" dirty="0" smtClean="0"/>
              <a:t>Pre-Post Change PCLS/BDI2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520193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5843" y="64008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N=9: PCL5</a:t>
            </a:r>
            <a:r>
              <a:rPr lang="en-US" dirty="0"/>
              <a:t> </a:t>
            </a:r>
            <a:r>
              <a:rPr lang="en-US" dirty="0" smtClean="0"/>
              <a:t> t=3.39, p&lt;.01     BDI2 t=2.81, p=.06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46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5987"/>
          </a:xfrm>
        </p:spPr>
        <p:txBody>
          <a:bodyPr/>
          <a:lstStyle/>
          <a:p>
            <a:r>
              <a:rPr lang="en-US" dirty="0" smtClean="0"/>
              <a:t>Pre-Post Change PCL5/BDI2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792378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5843" y="64008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N=11: PCL5</a:t>
            </a:r>
            <a:r>
              <a:rPr lang="en-US" dirty="0"/>
              <a:t> </a:t>
            </a:r>
            <a:r>
              <a:rPr lang="en-US" dirty="0" smtClean="0"/>
              <a:t> t=3.81, p&lt;.001     BDI2 t=0.16, NS  - trending toward significance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77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25512"/>
          </a:xfrm>
        </p:spPr>
        <p:txBody>
          <a:bodyPr/>
          <a:lstStyle/>
          <a:p>
            <a:r>
              <a:rPr lang="en-US" sz="2800" dirty="0" smtClean="0"/>
              <a:t>Results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r>
              <a:rPr lang="en-US" dirty="0" smtClean="0"/>
              <a:t>Results on both the PCLS (DSM-IV) and PCL5 (DSM5) suggest that CPT is an effective treatment for PTSD in incarcerated Veterans</a:t>
            </a:r>
          </a:p>
          <a:p>
            <a:endParaRPr lang="en-US" dirty="0" smtClean="0"/>
          </a:p>
          <a:p>
            <a:r>
              <a:rPr lang="en-US" dirty="0" smtClean="0"/>
              <a:t>While depression did not show as much improvement, this is based on a few cases and the trend was toward significance</a:t>
            </a:r>
          </a:p>
          <a:p>
            <a:endParaRPr lang="en-US" dirty="0" smtClean="0"/>
          </a:p>
          <a:p>
            <a:r>
              <a:rPr lang="en-US" dirty="0" smtClean="0"/>
              <a:t>This data is based on clinician training cases and thus future patients should show larger improvements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0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1019"/>
          </a:xfrm>
        </p:spPr>
        <p:txBody>
          <a:bodyPr/>
          <a:lstStyle/>
          <a:p>
            <a:pPr algn="ctr" eaLnBrk="1" hangingPunct="1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For additional information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206172"/>
            <a:ext cx="8229600" cy="3541486"/>
          </a:xfrm>
        </p:spPr>
        <p:txBody>
          <a:bodyPr/>
          <a:lstStyle/>
          <a:p>
            <a:pPr eaLnBrk="1" hangingPunct="1">
              <a:buNone/>
            </a:pPr>
            <a:r>
              <a:rPr lang="en-US" sz="2400" dirty="0" smtClean="0"/>
              <a:t>	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4000" b="1" dirty="0"/>
              <a:t>Joel Rosenthal, PhD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4000" b="1" dirty="0"/>
              <a:t>National Training Director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4000" b="1" dirty="0"/>
              <a:t>VA Veterans Justice Programs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4000" b="1" dirty="0" smtClean="0">
                <a:hlinkClick r:id="rId3"/>
              </a:rPr>
              <a:t>joel.rosenthal@va.gov</a:t>
            </a:r>
            <a:endParaRPr lang="en-US" sz="4000" b="1" dirty="0" smtClean="0"/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4000" b="1" dirty="0" smtClean="0"/>
              <a:t>650-444-7247</a:t>
            </a:r>
            <a:endParaRPr lang="en-US" sz="4000" b="1" dirty="0"/>
          </a:p>
          <a:p>
            <a:pPr eaLnBrk="1" hangingPunct="1">
              <a:buNone/>
            </a:pPr>
            <a:r>
              <a:rPr lang="en-US" sz="2400" dirty="0" smtClean="0"/>
              <a:t>		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83613" y="6249988"/>
            <a:ext cx="490537" cy="365125"/>
          </a:xfrm>
        </p:spPr>
        <p:txBody>
          <a:bodyPr/>
          <a:lstStyle/>
          <a:p>
            <a:pPr>
              <a:defRPr/>
            </a:pPr>
            <a:fld id="{34421CB6-5DF0-4EF3-BCEB-4FB5075693B8}" type="slidenum">
              <a:rPr lang="en-US" sz="11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6</a:t>
            </a:fld>
            <a:endParaRPr 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8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ysClr val="windowText" lastClr="000000"/>
      </a:dk1>
      <a:lt1>
        <a:sysClr val="window" lastClr="FFFFFF"/>
      </a:lt1>
      <a:dk2>
        <a:srgbClr val="FFFFFE"/>
      </a:dk2>
      <a:lt2>
        <a:srgbClr val="FFFFFE"/>
      </a:lt2>
      <a:accent1>
        <a:srgbClr val="0083BE"/>
      </a:accent1>
      <a:accent2>
        <a:srgbClr val="78BE20"/>
      </a:accent2>
      <a:accent3>
        <a:srgbClr val="C4262E"/>
      </a:accent3>
      <a:accent4>
        <a:srgbClr val="FF7F32"/>
      </a:accent4>
      <a:accent5>
        <a:srgbClr val="F3CF45"/>
      </a:accent5>
      <a:accent6>
        <a:srgbClr val="FFFFF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7E7E181B547746B5E093A6EE6666FA" ma:contentTypeVersion="6" ma:contentTypeDescription="Create a new document." ma:contentTypeScope="" ma:versionID="18ba6be538e737698d722d73dd068e05">
  <xsd:schema xmlns:xsd="http://www.w3.org/2001/XMLSchema" xmlns:p="http://schemas.microsoft.com/office/2006/metadata/properties" xmlns:ns2="c2637ed3-ca2e-408c-bd02-df896c52b2a1" xmlns:ns3="ca16cabb-c3e9-47bf-8563-dfddfb166a71" targetNamespace="http://schemas.microsoft.com/office/2006/metadata/properties" ma:root="true" ma:fieldsID="4247828aebb6116de647cbced2c8783f" ns2:_="" ns3:_="">
    <xsd:import namespace="c2637ed3-ca2e-408c-bd02-df896c52b2a1"/>
    <xsd:import namespace="ca16cabb-c3e9-47bf-8563-dfddfb166a71"/>
    <xsd:element name="properties">
      <xsd:complexType>
        <xsd:sequence>
          <xsd:element name="documentManagement">
            <xsd:complexType>
              <xsd:all>
                <xsd:element ref="ns2:Related_x0020_Deliverable"/>
                <xsd:element ref="ns2:Document_x0020_Type"/>
                <xsd:element ref="ns2:Archive" minOccurs="0"/>
                <xsd:element ref="ns3:Acceptance_x0020_Form_x0020_Comple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c2637ed3-ca2e-408c-bd02-df896c52b2a1" elementFormDefault="qualified">
    <xsd:import namespace="http://schemas.microsoft.com/office/2006/documentManagement/types"/>
    <xsd:element name="Related_x0020_Deliverable" ma:index="8" ma:displayName="Related Deliverable" ma:format="Dropdown" ma:internalName="Related_x0020_Deliverable">
      <xsd:simpleType>
        <xsd:restriction base="dms:Choice">
          <xsd:enumeration value="Data Gathering Summary of Key Findings"/>
          <xsd:enumeration value="Health &amp; Wellness Strategic Communications and Outreach Plan"/>
          <xsd:enumeration value="Health &amp; Wellness Identity and Print and Online Style Guide"/>
          <xsd:enumeration value="Integrated Strategic Communications Plan"/>
          <xsd:enumeration value="Segmented Audience Study and Analysis"/>
          <xsd:enumeration value="VHA Identity and Print and Online Style Guide"/>
          <xsd:enumeration value="Work Plan"/>
        </xsd:restriction>
      </xsd:simpleType>
    </xsd:element>
    <xsd:element name="Document_x0020_Type" ma:index="9" ma:displayName="Document Type" ma:format="Dropdown" ma:internalName="Document_x0020_Type">
      <xsd:simpleType>
        <xsd:restriction base="dms:Choice">
          <xsd:enumeration value="Client Meeting/Presentation"/>
          <xsd:enumeration value="Deliverable (Draft)"/>
          <xsd:enumeration value="Deliverable (Final)"/>
          <xsd:enumeration value="Input"/>
          <xsd:enumeration value="Work Product (Draft)"/>
          <xsd:enumeration value="Work Product (Final)"/>
          <xsd:enumeration value="Other"/>
        </xsd:restriction>
      </xsd:simpleType>
    </xsd:element>
    <xsd:element name="Archive" ma:index="10" nillable="true" ma:displayName="Archive" ma:default="0" ma:internalName="Archive">
      <xsd:simpleType>
        <xsd:restriction base="dms:Boolean"/>
      </xsd:simpleType>
    </xsd:element>
  </xsd:schema>
  <xsd:schema xmlns:xsd="http://www.w3.org/2001/XMLSchema" xmlns:dms="http://schemas.microsoft.com/office/2006/documentManagement/types" targetNamespace="ca16cabb-c3e9-47bf-8563-dfddfb166a71" elementFormDefault="qualified">
    <xsd:import namespace="http://schemas.microsoft.com/office/2006/documentManagement/types"/>
    <xsd:element name="Acceptance_x0020_Form_x0020_Complete" ma:index="11" nillable="true" ma:displayName="Acceptance Form Complete" ma:default="0" ma:internalName="Acceptance_x0020_Form_x0020_Complet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_x0020_Type xmlns="c2637ed3-ca2e-408c-bd02-df896c52b2a1">Work Product (Final)</Document_x0020_Type>
    <Archive xmlns="c2637ed3-ca2e-408c-bd02-df896c52b2a1">false</Archive>
    <Related_x0020_Deliverable xmlns="c2637ed3-ca2e-408c-bd02-df896c52b2a1">VHA Identity and Print and Online Style Guide</Related_x0020_Deliverable>
    <Acceptance_x0020_Form_x0020_Complete xmlns="ca16cabb-c3e9-47bf-8563-dfddfb166a71">false</Acceptance_x0020_Form_x0020_Complete>
  </documentManagement>
</p:properties>
</file>

<file path=customXml/itemProps1.xml><?xml version="1.0" encoding="utf-8"?>
<ds:datastoreItem xmlns:ds="http://schemas.openxmlformats.org/officeDocument/2006/customXml" ds:itemID="{FB2EB09A-83D5-4462-94A1-9418FAC428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637ed3-ca2e-408c-bd02-df896c52b2a1"/>
    <ds:schemaRef ds:uri="ca16cabb-c3e9-47bf-8563-dfddfb166a71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54F10B5-C5CE-42D1-8823-AFB9983CB5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F50557-11B5-4DA6-B1B0-774BA28C7EAC}">
  <ds:schemaRefs>
    <ds:schemaRef ds:uri="http://www.w3.org/XML/1998/namespace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c2637ed3-ca2e-408c-bd02-df896c52b2a1"/>
    <ds:schemaRef ds:uri="http://purl.org/dc/terms/"/>
    <ds:schemaRef ds:uri="http://purl.org/dc/dcmitype/"/>
    <ds:schemaRef ds:uri="ca16cabb-c3e9-47bf-8563-dfddfb166a71"/>
    <ds:schemaRef ds:uri="http://schemas.microsoft.com/office/2006/documentManagement/typ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33989</TotalTime>
  <Words>148</Words>
  <Application>Microsoft Office PowerPoint</Application>
  <PresentationFormat>On-screen Show (4:3)</PresentationFormat>
  <Paragraphs>66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    Cognitive Processing Therapy: Prison Clinician Training Project</vt:lpstr>
      <vt:lpstr>CPT Training Project – Context and History</vt:lpstr>
      <vt:lpstr>CPT Training Project - Model Developed (in Collaboration with VA Office of Mental Health)</vt:lpstr>
      <vt:lpstr>Pre-Post Change PCLS/BDI2</vt:lpstr>
      <vt:lpstr>Pre-Post Change PCL5/BDI2</vt:lpstr>
      <vt:lpstr>Results</vt:lpstr>
      <vt:lpstr> For additional information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template</dc:subject>
  <dc:creator>Department of Veterans Affairs</dc:creator>
  <cp:lastModifiedBy>Department of Veterans Affairs</cp:lastModifiedBy>
  <cp:revision>256</cp:revision>
  <cp:lastPrinted>2011-05-13T15:25:22Z</cp:lastPrinted>
  <dcterms:created xsi:type="dcterms:W3CDTF">2011-05-12T19:56:03Z</dcterms:created>
  <dcterms:modified xsi:type="dcterms:W3CDTF">2016-06-27T23:24:24Z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0x010100717E7E181B547746B5E093A6EE6666FA</vt:lpwstr>
  </property>
</Properties>
</file>